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85" r:id="rId13"/>
  </p:sldMasterIdLst>
  <p:sldIdLst>
    <p:sldId id="257" r:id="rId15"/>
    <p:sldId id="258" r:id="rId16"/>
    <p:sldId id="259" r:id="rId17"/>
    <p:sldId id="264" r:id="rId18"/>
    <p:sldId id="265" r:id="rId19"/>
    <p:sldId id="266" r:id="rId20"/>
    <p:sldId id="267" r:id="rId21"/>
    <p:sldId id="262" r:id="rId22"/>
    <p:sldId id="268" r:id="rId23"/>
    <p:sldId id="269" r:id="rId24"/>
    <p:sldId id="271" r:id="rId25"/>
    <p:sldId id="272" r:id="rId26"/>
    <p:sldId id="278" r:id="rId27"/>
    <p:sldId id="273" r:id="rId28"/>
    <p:sldId id="270" r:id="rId29"/>
    <p:sldId id="274" r:id="rId30"/>
    <p:sldId id="275" r:id="rId31"/>
    <p:sldId id="276" r:id="rId32"/>
    <p:sldId id="277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308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18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slide" Target="slides/slide11.xml"></Relationship><Relationship Id="rId26" Type="http://schemas.openxmlformats.org/officeDocument/2006/relationships/slide" Target="slides/slide12.xml"></Relationship><Relationship Id="rId27" Type="http://schemas.openxmlformats.org/officeDocument/2006/relationships/slide" Target="slides/slide13.xml"></Relationship><Relationship Id="rId28" Type="http://schemas.openxmlformats.org/officeDocument/2006/relationships/slide" Target="slides/slide14.xml"></Relationship><Relationship Id="rId29" Type="http://schemas.openxmlformats.org/officeDocument/2006/relationships/slide" Target="slides/slide15.xml"></Relationship><Relationship Id="rId30" Type="http://schemas.openxmlformats.org/officeDocument/2006/relationships/slide" Target="slides/slide16.xml"></Relationship><Relationship Id="rId31" Type="http://schemas.openxmlformats.org/officeDocument/2006/relationships/slide" Target="slides/slide17.xml"></Relationship><Relationship Id="rId32" Type="http://schemas.openxmlformats.org/officeDocument/2006/relationships/slide" Target="slides/slide18.xml"></Relationship><Relationship Id="rId33" Type="http://schemas.openxmlformats.org/officeDocument/2006/relationships/slide" Target="slides/slide19.xml"></Relationship><Relationship Id="rId34" Type="http://schemas.openxmlformats.org/officeDocument/2006/relationships/viewProps" Target="viewProps.xml"></Relationship><Relationship Id="rId35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319B2E6-42C4-495C-ABAA-1CA7AC148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07FF540B-4AE6-4AD2-A16A-CB098E6AE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E8062CF-F9F8-4B8F-8D00-199FC434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92FAF47-4F6D-42AC-B096-29B4BB7D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EAFBF7F-C2D2-42A8-8586-16D283A7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7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AE0EF50-F3B1-43B9-97C6-5B34602E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2E87D8F6-ADF0-4D85-8EF5-AD3942BD5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F02CD9A-F78B-477D-8A70-EB88AD43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F118142-79B1-434B-9D64-0EB1992E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9C67770-4E0A-47F3-8DE4-BD59F072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8DDAC43C-A105-4CAE-A4DB-5B7F83F88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62FB7A1B-D35B-4602-A2E1-BE70529D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2C72E66-00DD-4890-A486-B89353E6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780367C-38F3-444C-BE24-85589B24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D444D7B-D4DF-4FB7-AA78-D220DF41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CC0181A-700A-442D-A5A1-BA2188E4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695D93D-B8B9-44A5-9433-CFE6F4E5C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5D1562-6EC5-4C90-9C98-E9B63086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76D285A-D482-46AB-9222-786C6BFB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E9ABBDA-54E8-4CB7-897A-82B010C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A61BBC4-31B5-4AA8-A0B3-CEF43AC2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12974CC-E17E-48E1-B0F5-52F9C5C2B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581A5EA-78C5-463F-B9C7-8C1E8C1A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88C3D79-C5F2-4132-B3C4-B5A18CCD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BC9449F-D8FB-4FAD-B098-D4A6C1E5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4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AF6E37-1FDB-464B-B43B-83CE75E9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4FCC16F-5BFE-452E-BB3E-D0D891C59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49475C30-F15F-44E1-B803-15F719CDF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3CBB1583-F81F-4B4F-8882-C19A8DE4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BE8E378-CFE1-4844-ABF7-9C2D2014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FF9C9BD-D58F-4E0B-8888-6F419D7B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2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81E96AE-7BD9-4234-8A9F-7D200678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86EE0ED-B777-401A-890C-7578082F6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704639D-F141-41CC-AECE-68A346091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7FFA7-9152-4F6E-B008-7588FE7A2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3808D5A6-DA13-4ADC-A7AC-65E17B6AC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78DFB202-4B39-4015-9D09-E3590577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1D560CCC-6D8F-4127-8DCC-11DFE68D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CD928467-DB73-468E-8350-14FBDAA2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4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190A06-9024-4975-9258-E3380A92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70AAFCCC-9190-46EB-A266-3EDBA919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F8233654-65DA-44CE-95AC-372D1192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B27F3D9-E96C-4667-B876-963640FA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2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C24624E6-E55A-43EB-8FCF-D77A081F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15514857-6757-4323-B330-E5B335F8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A34FA02D-8416-4413-A929-A912881F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8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290D5BF-0492-4DC0-BFDA-BC96A53E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1BE18B0-44CD-4E3C-BA40-678675BC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DA5DA09-B283-41FF-A2D0-672750768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4DF571A-FAD2-4359-8EFD-592FD940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FEF8381-80D7-43B1-86E2-51BF8C65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C63B3825-B2DB-4D12-B2DC-933C2BA6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4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289497A-CA8A-4C2C-9FB3-A7A210BF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56CF00A-FBAD-4221-836F-B6852559D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6AED310-5866-4568-B1F8-ADD930498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F9A6448-0F69-4287-A73B-F1659B53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FA374FE-8717-4DEB-8E0B-315F2817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C96D9-B858-403C-939C-094755E4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1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0A2A29FD-2EAD-4DA3-AE63-7CB023A4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EB9EF18-9419-4ADC-BC10-77B34EFB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102223A-1EA7-4C68-9191-4B66C6ECE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AACE-4216-447F-94ED-33E6F0CD82B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2617DD0-A5C2-48F8-B2FA-820F0F513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A3EFAA7-AA2F-40E4-B74B-571E35D2E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37F8-7E83-48D4-9180-BF0FF53FCE5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slideLayout" Target="../slideLayouts/slideLayout2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11363066827.jpeg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589613409961.jpeg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41453355491.jpeg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414534452995.jpeg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59593731942.jpeg"></Relationship><Relationship Id="rId3" Type="http://schemas.openxmlformats.org/officeDocument/2006/relationships/image" Target="../media/fImage55783744827.jpeg"></Relationship><Relationship Id="rId4" Type="http://schemas.openxmlformats.org/officeDocument/2006/relationships/image" Target="../media/fImage65593755436.jpeg"></Relationship><Relationship Id="rId5" Type="http://schemas.openxmlformats.org/officeDocument/2006/relationships/image" Target="../media/fImage39413762391.jpeg"></Relationship><Relationship Id="rId6" Type="http://schemas.openxmlformats.org/officeDocument/2006/relationships/image" Target="../media/fImage62933774604.jpeg"></Relationship><Relationship Id="rId7" Type="http://schemas.openxmlformats.org/officeDocument/2006/relationships/image" Target="../media/fImage135393783902.jpeg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68469357153.jpeg"></Relationship><Relationship Id="rId3" Type="http://schemas.openxmlformats.org/officeDocument/2006/relationships/image" Target="../media/fImage197633358292.jpeg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62933932382.jpeg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587134097421.jpeg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879674478716.jpeg"></Relationship><Relationship Id="rId3" Type="http://schemas.openxmlformats.org/officeDocument/2006/relationships/image" Target="../media/fImage139624509718.jpeg"></Relationship><Relationship Id="rId4" Type="http://schemas.openxmlformats.org/officeDocument/2006/relationships/image" Target="../media/fImage171734519895.jpeg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image" Target="../media/fImage13824411741.png"></Relationship><Relationship Id="rId2" Type="http://schemas.openxmlformats.org/officeDocument/2006/relationships/image" Target="../media/fImage844321198467.png"></Relationship><Relationship Id="rId3" Type="http://schemas.openxmlformats.org/officeDocument/2006/relationships/image" Target="../media/fImage174462896334.jpeg"></Relationship><Relationship Id="rId4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chart" Target="../charts/chart1.xml"></Relationship><Relationship Id="rId3" Type="http://schemas.openxmlformats.org/officeDocument/2006/relationships/image" Target="../media/fImage141601236500.jpeg"></Relationship><Relationship Id="rId4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51001979169.jpe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hyperlink" Target="https://youtu.be/CY1D5xtvZxo" TargetMode="External"></Relationship><Relationship Id="rId3" Type="http://schemas.openxmlformats.org/officeDocument/2006/relationships/image" Target="../media/fImage684052125724.jpeg"></Relationship><Relationship Id="rId4" Type="http://schemas.openxmlformats.org/officeDocument/2006/relationships/image" Target="../media/fImage6042672131478.pn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40392429358.jpeg"></Relationship><Relationship Id="rId3" Type="http://schemas.openxmlformats.org/officeDocument/2006/relationships/image" Target="../media/fImage91172436962.jpeg"></Relationship><Relationship Id="rId4" Type="http://schemas.openxmlformats.org/officeDocument/2006/relationships/image" Target="../media/fImage1086732464464.jpeg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95912665705.jpeg"></Relationship><Relationship Id="rId3" Type="http://schemas.openxmlformats.org/officeDocument/2006/relationships/image" Target="../media/fImage141982698145.jpeg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13972903281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092575" y="2877185"/>
            <a:ext cx="4080510" cy="2463165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>
            <a:solidFill>
              <a:srgbClr val="F4B2B6"/>
            </a:solidFill>
          </a:ln>
          <a:effectLst>
            <a:outerShdw dist="127000" dir="5400000" sx="97000" sy="97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323850" numCol="1" vert="horz" anchor="b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21843245 전준모</a:t>
            </a:r>
            <a:endParaRPr lang="ko-KR" altLang="en-US" sz="14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352925" y="2493010"/>
            <a:ext cx="180340" cy="756920"/>
            <a:chOff x="4352925" y="2493010"/>
            <a:chExt cx="180340" cy="756920"/>
          </a:xfrm>
        </p:grpSpPr>
        <p:sp>
          <p:nvSpPr>
            <p:cNvPr id="9" name="타원 8"/>
            <p:cNvSpPr/>
            <p:nvPr/>
          </p:nvSpPr>
          <p:spPr>
            <a:xfrm>
              <a:off x="4352925" y="3069590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4352925" y="2493010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401820" y="2570480"/>
              <a:ext cx="82550" cy="601980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741920" y="2493010"/>
            <a:ext cx="180340" cy="756920"/>
            <a:chOff x="7741920" y="2493010"/>
            <a:chExt cx="180340" cy="756920"/>
          </a:xfrm>
        </p:grpSpPr>
        <p:sp>
          <p:nvSpPr>
            <p:cNvPr id="14" name="타원 13"/>
            <p:cNvSpPr/>
            <p:nvPr/>
          </p:nvSpPr>
          <p:spPr>
            <a:xfrm>
              <a:off x="7741920" y="3069590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7741920" y="2493010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7790815" y="2570480"/>
              <a:ext cx="82550" cy="601980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22"/>
          <p:cNvSpPr>
            <a:spLocks/>
          </p:cNvSpPr>
          <p:nvPr/>
        </p:nvSpPr>
        <p:spPr>
          <a:xfrm rot="0">
            <a:off x="2272030" y="420370"/>
            <a:ext cx="7647940" cy="2191385"/>
          </a:xfrm>
          <a:prstGeom prst="rect"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solidFill>
                  <a:srgbClr val="FFFFFF"/>
                </a:solidFill>
                <a:latin typeface="야놀자 야체 B" charset="0"/>
                <a:ea typeface="야놀자 야체 B" charset="0"/>
              </a:rPr>
              <a:t> 일본의 문화 산업의 발전과 특징</a:t>
            </a:r>
            <a:endParaRPr lang="ko-KR" altLang="en-US" sz="6000" cap="none" dirty="0" smtClean="0" b="0" strike="noStrike">
              <a:solidFill>
                <a:srgbClr val="FFFFFF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100" cap="none" dirty="0" smtClean="0" b="0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영화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 영화의 흥망성쇠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3764280" y="1430020"/>
            <a:ext cx="6029325" cy="138430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패전 후 일본 영화의 황금기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구로사와 아키라의 라쇼몽-1951년 베네치아 영화제에서 작품상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1954년 7인의 사무라이-베니스 영화제 은사자상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3771265" y="3083560"/>
            <a:ext cx="7230110" cy="230759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 영화가 세계적으로 주목받게 되었던 이유는?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1. 이 시기의 일본 영화는 주로 근대화 이전의 일본을 무대로 했기 떄문에 기모노와 사무라이가 서양인들의 오리엔탈리즘을 부추겼다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2. 작가주의를 중시하는 유럽 비평가들의 당시 풍조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3. 처음부터 서양인들의 흥미를 끌기 위함이였던 작품의 제작 이유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7" name="직사각형 26"/>
          <p:cNvSpPr>
            <a:spLocks/>
          </p:cNvSpPr>
          <p:nvPr/>
        </p:nvSpPr>
        <p:spPr>
          <a:xfrm rot="0">
            <a:off x="914400" y="5189220"/>
            <a:ext cx="4032250" cy="55372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1954년작 ‘7인의 사무라이’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 descr="C:/Users/wjswnsah123/AppData/Roaming/PolarisOffice/ETemp/9372_9082504/fImage11136306682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05510" y="1527175"/>
            <a:ext cx="2437130" cy="379984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영화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 영화의 흥망성쇠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3764280" y="1430020"/>
            <a:ext cx="6029325" cy="92265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텔레비전의 보급과 영화산업의 사양화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1953년부터 실시된 텔레비전 방송에 밀려 점차 침체기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3771265" y="2454910"/>
            <a:ext cx="7230110" cy="323088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야쿠자 영화와 핑크 영화에 의한 활로 모색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50년대부터 60년대까지 각 영화사들의 활로를 찾기 위한 야쿠자 영화의 양산. 마치 시대극 영화의 내용과 형식을 그대로 답습한 형태를 보였으나 곧잘 일본 고유의 영화형식으로 자리잡게 된다.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이후 70~80년대에는 이것조차 매너리즘에 빠져 핑크 영호, 즉 에로 영화를 통한 활로를 모색했다. 한때 일본 영화를 주름잡았던 제작사들마저 로망 포르노 영화를 생산하기 시작한 것은 몰락하는 일본 영화산업의 모습을 상징하는 충격적인 사건이였다.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7" name="직사각형 26"/>
          <p:cNvSpPr>
            <a:spLocks/>
          </p:cNvSpPr>
          <p:nvPr/>
        </p:nvSpPr>
        <p:spPr>
          <a:xfrm rot="0">
            <a:off x="914400" y="4742815"/>
            <a:ext cx="4032250" cy="55372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대표적인 야쿠자영화 ‘쇼와잔협잔’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 descr="C:/Users/wjswnsah123/AppData/Roaming/PolarisOffice/ETemp/9372_9082504/fImage58961340996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6305" y="1437640"/>
            <a:ext cx="2409190" cy="345948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영화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 영화의 흥망성쇠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1084580" y="1777365"/>
            <a:ext cx="6029325" cy="276923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90년대 일본 경제는 장기적인 불황에 돌입. 그러나 영화는 주목?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끝이 없어보이는 불황, 고베 대지진, 옴진리교 사건과 같은 암울한 사회현상에 영화계에도 그 여파는 있었다. 그러한 냉혹한 현실속에서도 회복의 조짐을 보였는데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이마무라 쇼헤이 감독의 [우나기]와 카와세 나오미 감독의 [움트는 주작]등의 작품이 칸영화제에서 작품성을 인정받은 것이다.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1090930" y="4043045"/>
            <a:ext cx="6021705" cy="138430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이것의 의의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50년대와는 달리 오리엔탈리즘이 가미되지 않은 일본 영화 자체의 작품성을 인정받았다는것으로 매우 큰 의의가 있을 것이다.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7" name="직사각형 26"/>
          <p:cNvSpPr>
            <a:spLocks/>
          </p:cNvSpPr>
          <p:nvPr/>
        </p:nvSpPr>
        <p:spPr>
          <a:xfrm rot="0">
            <a:off x="7713345" y="4875530"/>
            <a:ext cx="4032250" cy="101536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이마무라 쇼헤이 감독의 [우나기].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칸영화제에서 그랑프리 수상의 영예를 받았다.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 descr="C:/Users/wjswnsah123/AppData/Roaming/PolarisOffice/ETemp/9372_9082504/fImage4145335549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793990" y="1769745"/>
            <a:ext cx="2446655" cy="331216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영화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 영화의 흥망성쇠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1084580" y="1777365"/>
            <a:ext cx="6029325" cy="276923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90년대 일본 경제는 장기적인 불황에 돌입. 그러나 영화는 주목?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끝이 없어보이는 불황, 고베 대지진, 옴진리교 사건과 같은 암울한 사회현상에 영화계에도 그 여파는 있었다. 그러한 냉혹한 현실속에서도 회복의 조짐을 보였는데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이마무라 쇼헤이 감독의 [우나기]와 카와세 나오미 감독의 [움트는 주작]등의 작품이 칸영화제에서 작품성을 인정받은 것이다.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1090930" y="4043045"/>
            <a:ext cx="6021705" cy="138430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이것의 의의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50년대와는 달리 오리엔탈리즘이 가미되지 않은 일본 영화 자체의 작품성을 인정받았다는것으로 매우 큰 의의가 있을 것이다.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7" name="직사각형 26"/>
          <p:cNvSpPr>
            <a:spLocks/>
          </p:cNvSpPr>
          <p:nvPr/>
        </p:nvSpPr>
        <p:spPr>
          <a:xfrm rot="0">
            <a:off x="7713345" y="4875530"/>
            <a:ext cx="4032250" cy="101536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이마무라 쇼헤이 감독의 [우나기].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칸영화제에서 그랑프리 수상의 영예를 받았다.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8" name="그림 27" descr="C:/Users/wjswnsah123/AppData/Roaming/PolarisOffice/ETemp/9372_9082504/fImage41453445299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793990" y="1769745"/>
            <a:ext cx="2446655" cy="331216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게임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게임을 사랑하는 나라 일본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902335" y="1512570"/>
            <a:ext cx="6029325" cy="46101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콘솔 게임의 나라 일본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5" name="그림 24" descr="C:/Users/wjswnsah123/AppData/Roaming/PolarisOffice/ETemp/9372_9082504/fImage5959373194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87755" y="2061210"/>
            <a:ext cx="2839085" cy="161036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26" name="그림 25" descr="C:/Users/wjswnsah123/AppData/Roaming/PolarisOffice/ETemp/9372_9082504/fImage55783744827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23664" y="2117090"/>
            <a:ext cx="3404870" cy="160528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27" name="그림 26" descr="C:/Users/wjswnsah123/AppData/Roaming/PolarisOffice/ETemp/9372_9082504/fImage65593755436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90295" y="3691255"/>
            <a:ext cx="2467610" cy="185801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28" name="그림 27" descr="C:/Users/wjswnsah123/AppData/Roaming/PolarisOffice/ETemp/9372_9082504/fImage39413762391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559175" y="3707765"/>
            <a:ext cx="2876550" cy="1851025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29" name="그림 28" descr="C:/Users/wjswnsah123/AppData/Roaming/PolarisOffice/ETemp/9372_9082504/fImage62933774604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423025" y="3703320"/>
            <a:ext cx="3006725" cy="182245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30" name="그림 29" descr="C:/Users/wjswnsah123/AppData/Roaming/PolarisOffice/ETemp/9372_9082504/fImage135393783902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32979" y="1972945"/>
            <a:ext cx="3237865" cy="1716405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게임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게임을 사랑하는 나라 일본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902335" y="1512570"/>
            <a:ext cx="6029325" cy="184594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콘솔 게임의 나라 일본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일본은 생각보다 빠르게 게임 산업에 뛰어들었다. 초기의 게임 시장은 pc게임과 게임센터용 게임이 주류를 이뤘다. 게임에 관심이 많았던 일본 사람들은 다방의 테이블에 게임기를 즐길수 있도록 할만큼 인기가 많았다고 한다.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8" name="직사각형 27"/>
          <p:cNvSpPr>
            <a:spLocks/>
          </p:cNvSpPr>
          <p:nvPr/>
        </p:nvSpPr>
        <p:spPr>
          <a:xfrm rot="0">
            <a:off x="6091555" y="3418840"/>
            <a:ext cx="4032250" cy="286194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당시에 유행했던 스페이스 인베이더라는 게임은 진짜로 남녀노소 모두 미친듯이 즐기던 게임이였다.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우리가 게임 센터에서 볼 수 있는 저 캐릭터가 바로 스페이스 인베이더의 등장 캐릭터이다. 그만큼 상징적인 게임이라고 볼 수 있다.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2" name="그림 31" descr="C:/Users/wjswnsah123/AppData/Roaming/PolarisOffice/ETemp/9372_9082504/fImage16846935715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870075" y="3423285"/>
            <a:ext cx="4116070" cy="281432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33" name="그림 32" descr="C:/Users/wjswnsah123/AppData/Roaming/PolarisOffice/ETemp/9372_9082504/fImage19763335829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149465" y="1224280"/>
            <a:ext cx="3421380" cy="2134235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게임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게임을 사랑하는 나라 일본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902335" y="1512570"/>
            <a:ext cx="6029325" cy="184594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콘솔 게임의 나라 일본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일본에서는 온라인 게임보단 가정에서 즐길수 있는 비디오 게임의 발매에 주력을 다했고, 흥행또한 할 수 있었는데 이는 사람들과 많이 엮이는 것을 꺼리고 혼자 무엇인가에 몰두하는 것을 즐기고 싶어하는 일본인의 민족성이 드러난 것이라고도 말한다.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8" name="직사각형 27"/>
          <p:cNvSpPr>
            <a:spLocks/>
          </p:cNvSpPr>
          <p:nvPr/>
        </p:nvSpPr>
        <p:spPr>
          <a:xfrm rot="0">
            <a:off x="913765" y="3418840"/>
            <a:ext cx="4032250" cy="101536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일본 콘솔 게임기 회사-닌텐도와 세가, 소니의 삼파전은 일본 게임 시장의 황금기를 가져왔다.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9" name="그림 28" descr="C:/Users/wjswnsah123/AppData/Roaming/PolarisOffice/ETemp/9372_9082504/fImage6293393238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66000" y="1503680"/>
            <a:ext cx="3684905" cy="2235835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sp>
        <p:nvSpPr>
          <p:cNvPr id="30" name="직사각형 29"/>
          <p:cNvSpPr>
            <a:spLocks/>
          </p:cNvSpPr>
          <p:nvPr/>
        </p:nvSpPr>
        <p:spPr>
          <a:xfrm rot="0">
            <a:off x="7238365" y="3656330"/>
            <a:ext cx="4032250" cy="55372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콘솔게임 붐을 일으킨 닌텐도 사의 ‘패미콤’ 게임기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게임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게임을 사랑하는 나라 일본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902335" y="1512570"/>
            <a:ext cx="8213090" cy="261493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 게임의 특징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1. 뛰어난 그래픽</a:t>
            </a:r>
            <a:endParaRPr lang="ko-KR" altLang="en-US" sz="14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2.소재의 다양성.</a:t>
            </a:r>
            <a:endParaRPr lang="ko-KR" altLang="en-US" sz="14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3.수많은 관련 상품들.</a:t>
            </a:r>
            <a:endParaRPr lang="ko-KR" altLang="en-US" sz="14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4.중독성</a:t>
            </a:r>
            <a:endParaRPr lang="ko-KR" altLang="en-US" sz="14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5" name="그림 24" descr="C:/Users/wjswnsah123/AppData/Roaming/PolarisOffice/ETemp/9372_9082504/fImage58713409742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230245" y="1513205"/>
            <a:ext cx="6480810" cy="363220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sp>
        <p:nvSpPr>
          <p:cNvPr id="26" name="직사각형 25"/>
          <p:cNvSpPr>
            <a:spLocks/>
          </p:cNvSpPr>
          <p:nvPr/>
        </p:nvSpPr>
        <p:spPr>
          <a:xfrm rot="0">
            <a:off x="3141345" y="5140960"/>
            <a:ext cx="6569710" cy="36893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GOTY(game of the year)를 수상한 일본 게임 [몬스터 헌터: 더 월드}</a:t>
            </a:r>
            <a:endParaRPr lang="ko-KR" altLang="en-US" sz="12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 rot="0">
            <a:off x="2232660" y="494029"/>
            <a:ext cx="7626985" cy="73787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일본 게임의 성장 요인</a:t>
            </a:r>
            <a:endParaRPr lang="ko-KR" altLang="en-US" sz="2800" cap="none" dirty="0" smtClean="0" b="1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직사각형 4"/>
          <p:cNvSpPr>
            <a:spLocks/>
          </p:cNvSpPr>
          <p:nvPr/>
        </p:nvSpPr>
        <p:spPr>
          <a:xfrm rot="0">
            <a:off x="2348865" y="5523865"/>
            <a:ext cx="7341235" cy="73850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닌텐도는 하나의 콘솔을 두고 여러 개의 칩을 교체하며 게임을 즐길수 있도록 했고</a:t>
            </a:r>
            <a:endParaRPr lang="ko-KR" altLang="en-US" sz="1400" cap="none" dirty="0" smtClean="0" b="0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그것이 소프트웨어 개발사들의 성장으로 이어졌다.</a:t>
            </a:r>
            <a:endParaRPr lang="ko-KR" altLang="en-US" sz="1400" cap="none" dirty="0" smtClean="0" b="0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타원 5"/>
          <p:cNvSpPr>
            <a:spLocks/>
          </p:cNvSpPr>
          <p:nvPr/>
        </p:nvSpPr>
        <p:spPr>
          <a:xfrm rot="0">
            <a:off x="1318895" y="1892934"/>
            <a:ext cx="2855595" cy="2855595"/>
          </a:xfrm>
          <a:prstGeom prst="ellipse"/>
          <a:solidFill>
            <a:srgbClr val="F8EAD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게임기 </a:t>
            </a:r>
            <a:endParaRPr lang="ko-KR" altLang="en-US" sz="2800" cap="none" dirty="0" smtClean="0" b="1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개발사들의</a:t>
            </a:r>
            <a:endParaRPr lang="ko-KR" altLang="en-US" sz="2800" cap="none" dirty="0" smtClean="0" b="1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경쟁</a:t>
            </a:r>
            <a:endParaRPr lang="ko-KR" altLang="en-US" sz="2800" cap="none" dirty="0" smtClean="0" b="1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타원 6"/>
          <p:cNvSpPr>
            <a:spLocks/>
          </p:cNvSpPr>
          <p:nvPr/>
        </p:nvSpPr>
        <p:spPr>
          <a:xfrm rot="0">
            <a:off x="4610735" y="1892934"/>
            <a:ext cx="2855595" cy="2855595"/>
          </a:xfrm>
          <a:prstGeom prst="ellipse"/>
          <a:solidFill>
            <a:srgbClr val="F9C8C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소프트웨어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개발사들의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성장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타원 7"/>
          <p:cNvSpPr>
            <a:spLocks/>
          </p:cNvSpPr>
          <p:nvPr/>
        </p:nvSpPr>
        <p:spPr>
          <a:xfrm rot="0">
            <a:off x="7902575" y="1892934"/>
            <a:ext cx="2855595" cy="2855595"/>
          </a:xfrm>
          <a:prstGeom prst="ellipse"/>
          <a:solidFill>
            <a:srgbClr val="F4B2B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게임을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사랑하는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국민성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문화산업의 발전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902335" y="1512570"/>
            <a:ext cx="5433695" cy="452310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일본의 문화 산업은-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대체로 메이지 유신 이전부터 시작된 전통 문화가 유신 이후 서양 문물과 결합되어 어느 문화 매체에서든 이것이 진하게 묻어나온다.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또한 전후를 기점으로 문화 산업의 발달이 가속화 되었는데 이것은 패전의 상실감과 암울한 사회적 분위기가 오히려 예술을 통해 그러한 슬픔을 승화시키려는 시도였다고 볼 수도 있을것이다.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6" name="직사각형 25"/>
          <p:cNvSpPr>
            <a:spLocks/>
          </p:cNvSpPr>
          <p:nvPr/>
        </p:nvSpPr>
        <p:spPr>
          <a:xfrm rot="0">
            <a:off x="3141345" y="5140960"/>
            <a:ext cx="6569710" cy="36893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7" name="그림 26" descr="C:/Users/wjswnsah123/AppData/Roaming/PolarisOffice/ETemp/9372_9082504/fImage87967447871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85520" y="4683125"/>
            <a:ext cx="2257425" cy="122301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sp>
        <p:nvSpPr>
          <p:cNvPr id="28" name="직사각형 27"/>
          <p:cNvSpPr>
            <a:spLocks/>
          </p:cNvSpPr>
          <p:nvPr/>
        </p:nvSpPr>
        <p:spPr>
          <a:xfrm rot="0">
            <a:off x="902970" y="5756910"/>
            <a:ext cx="4110355" cy="55372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시대를 구분하지 않고 튀어나오는 사무라이들 (사무라이7)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9" name="직사각형 28"/>
          <p:cNvSpPr>
            <a:spLocks/>
          </p:cNvSpPr>
          <p:nvPr/>
        </p:nvSpPr>
        <p:spPr>
          <a:xfrm rot="0">
            <a:off x="6236335" y="4097655"/>
            <a:ext cx="5211445" cy="147701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그렇기에 전후의 일본 만화중에는 반전과 가족을 잃는 슬픔에 대한 이야기가 매우 많다. 또한 일본 특유의 자연과 어우러지는 인간의 삶을 바라는 스토리 또한 인기있는 플롯이다.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0" name="그림 29" descr="C:/Users/wjswnsah123/AppData/Roaming/PolarisOffice/ETemp/9372_9082504/fImage139624509718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337300" y="1395730"/>
            <a:ext cx="1984375" cy="280670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31" name="그림 30" descr="C:/Users/wjswnsah123/AppData/Roaming/PolarisOffice/ETemp/9372_9082504/fImage171734519895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625205" y="1391920"/>
            <a:ext cx="1962785" cy="281051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3086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문화 산업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604645" y="1976755"/>
            <a:ext cx="2498090" cy="2467610"/>
          </a:xfrm>
          <a:prstGeom prst="roundRect">
            <a:avLst>
              <a:gd name="adj" fmla="val 3552"/>
            </a:avLst>
          </a:prstGeom>
          <a:solidFill>
            <a:srgbClr val="FFF8F2"/>
          </a:solidFill>
          <a:ln w="6350">
            <a:solidFill>
              <a:srgbClr val="AFA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5035" y="132715"/>
            <a:ext cx="180340" cy="756920"/>
            <a:chOff x="915035" y="132715"/>
            <a:chExt cx="180340" cy="756920"/>
          </a:xfrm>
        </p:grpSpPr>
        <p:sp>
          <p:nvSpPr>
            <p:cNvPr id="9" name="타원 8"/>
            <p:cNvSpPr/>
            <p:nvPr/>
          </p:nvSpPr>
          <p:spPr>
            <a:xfrm>
              <a:off x="915035" y="709295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5035" y="132715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930" y="210185"/>
              <a:ext cx="82550" cy="601980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535" y="132715"/>
            <a:ext cx="180340" cy="756920"/>
            <a:chOff x="11265535" y="132715"/>
            <a:chExt cx="180340" cy="756920"/>
          </a:xfrm>
        </p:grpSpPr>
        <p:sp>
          <p:nvSpPr>
            <p:cNvPr id="14" name="타원 13"/>
            <p:cNvSpPr/>
            <p:nvPr/>
          </p:nvSpPr>
          <p:spPr>
            <a:xfrm>
              <a:off x="11265535" y="709295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11265535" y="132715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11314430" y="210185"/>
              <a:ext cx="82550" cy="601980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1604645" y="4553585"/>
            <a:ext cx="2521585" cy="784225"/>
          </a:xfrm>
          <a:prstGeom prst="rect">
            <a:avLst/>
          </a:prstGeom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000000">
                    <a:lumMod val="65000"/>
                    <a:lumOff val="35000"/>
                  </a:srgbClr>
                </a:solidFill>
                <a:latin typeface="맑은 고딕" charset="0"/>
                <a:ea typeface="맑은 고딕" charset="0"/>
              </a:rPr>
              <a:t>애니메이션</a:t>
            </a:r>
            <a:endParaRPr lang="ko-KR" altLang="en-US" sz="1600" cap="none" dirty="0" smtClean="0" b="1" strike="noStrike">
              <a:solidFill>
                <a:srgbClr val="000000">
                  <a:lumMod val="65000"/>
                  <a:lumOff val="3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맑은 고딕" charset="0"/>
                <a:ea typeface="맑은 고딕" charset="0"/>
              </a:rPr>
              <a:t>‘재패니메이션’의 흥행 이유</a:t>
            </a:r>
            <a:endParaRPr lang="ko-KR" altLang="en-US" sz="1400" cap="none" dirty="0" smtClean="0" b="0" strike="noStrike">
              <a:solidFill>
                <a:srgbClr val="000000">
                  <a:lumMod val="65000"/>
                  <a:lumOff val="3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966970" y="1976755"/>
            <a:ext cx="2498090" cy="2467610"/>
          </a:xfrm>
          <a:prstGeom prst="roundRect">
            <a:avLst>
              <a:gd name="adj" fmla="val 3552"/>
            </a:avLst>
          </a:prstGeom>
          <a:solidFill>
            <a:srgbClr val="FFF8F2"/>
          </a:solidFill>
          <a:ln w="6350">
            <a:solidFill>
              <a:srgbClr val="AFA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966970" y="4553585"/>
            <a:ext cx="2521585" cy="784225"/>
          </a:xfrm>
          <a:prstGeom prst="rect">
            <a:avLst/>
          </a:prstGeom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000000">
                    <a:lumMod val="65000"/>
                    <a:lumOff val="35000"/>
                  </a:srgbClr>
                </a:solidFill>
                <a:latin typeface="맑은 고딕" charset="0"/>
                <a:ea typeface="맑은 고딕" charset="0"/>
              </a:rPr>
              <a:t>영화</a:t>
            </a:r>
            <a:endParaRPr lang="ko-KR" altLang="en-US" sz="1600" cap="none" dirty="0" smtClean="0" b="1" strike="noStrike">
              <a:solidFill>
                <a:srgbClr val="000000">
                  <a:lumMod val="65000"/>
                  <a:lumOff val="3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맑은 고딕" charset="0"/>
                <a:ea typeface="맑은 고딕" charset="0"/>
              </a:rPr>
              <a:t>일본 영화의 흥망성쇠</a:t>
            </a:r>
            <a:endParaRPr lang="ko-KR" altLang="en-US" sz="1400" cap="none" dirty="0" smtClean="0" b="0" strike="noStrike">
              <a:solidFill>
                <a:srgbClr val="000000">
                  <a:lumMod val="65000"/>
                  <a:lumOff val="3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329295" y="1976755"/>
            <a:ext cx="2498090" cy="2467610"/>
          </a:xfrm>
          <a:prstGeom prst="roundRect">
            <a:avLst>
              <a:gd name="adj" fmla="val 3552"/>
            </a:avLst>
          </a:prstGeom>
          <a:solidFill>
            <a:srgbClr val="FFF8F2"/>
          </a:solidFill>
          <a:ln w="6350">
            <a:solidFill>
              <a:srgbClr val="AFA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329295" y="4553585"/>
            <a:ext cx="2521585" cy="784225"/>
          </a:xfrm>
          <a:prstGeom prst="rect">
            <a:avLst/>
          </a:prstGeom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000000">
                    <a:lumMod val="65000"/>
                    <a:lumOff val="35000"/>
                  </a:srgbClr>
                </a:solidFill>
                <a:latin typeface="맑은 고딕" charset="0"/>
                <a:ea typeface="맑은 고딕" charset="0"/>
              </a:rPr>
              <a:t>게임</a:t>
            </a:r>
            <a:endParaRPr lang="ko-KR" altLang="en-US" sz="1600" cap="none" dirty="0" smtClean="0" b="1" strike="noStrike">
              <a:solidFill>
                <a:srgbClr val="000000">
                  <a:lumMod val="65000"/>
                  <a:lumOff val="3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000000">
                    <a:lumMod val="65000"/>
                    <a:lumOff val="35000"/>
                  </a:srgbClr>
                </a:solidFill>
                <a:latin typeface="맑은 고딕" charset="0"/>
                <a:ea typeface="맑은 고딕" charset="0"/>
              </a:rPr>
              <a:t>게임을 사랑하는 나라 일본</a:t>
            </a:r>
            <a:endParaRPr lang="ko-KR" altLang="en-US" sz="1400" cap="none" dirty="0" smtClean="0" b="0" strike="noStrike">
              <a:solidFill>
                <a:srgbClr val="000000">
                  <a:lumMod val="65000"/>
                  <a:lumOff val="35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2" name="그림 21" descr="C:/Users/wjswnsah123/AppData/Roaming/PolarisOffice/ETemp/9372_9082504/fImage13824411741.p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r="3424"/>
          <a:stretch>
            <a:fillRect/>
          </a:stretch>
        </p:blipFill>
        <p:spPr>
          <a:xfrm rot="0">
            <a:off x="1588135" y="1951990"/>
            <a:ext cx="2531745" cy="2498090"/>
          </a:xfrm>
          <a:prstGeom prst="rect"/>
          <a:noFill/>
          <a:ln w="38100" cap="sq" cmpd="sng">
            <a:solidFill>
              <a:srgbClr val="000000">
                <a:alpha val="100000"/>
              </a:srgbClr>
            </a:solidFill>
            <a:prstDash val="solid"/>
            <a:miter lim="800000"/>
          </a:ln>
          <a:effectLst>
            <a:outerShdw sx="100000" sy="100000" blurRad="50800" dist="38100" dir="2700000" rotWithShape="0" algn="tl">
              <a:srgbClr val="000000">
                <a:alpha val="43000"/>
              </a:srgbClr>
            </a:outerShdw>
          </a:effectLst>
        </p:spPr>
      </p:pic>
      <p:pic>
        <p:nvPicPr>
          <p:cNvPr id="23" name="그림 22" descr="C:/Users/wjswnsah123/AppData/Roaming/PolarisOffice/ETemp/9372_9082504/fImage84432119846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980940" y="1951990"/>
            <a:ext cx="2546350" cy="2498725"/>
          </a:xfrm>
          <a:prstGeom prst="rect"/>
          <a:noFill/>
          <a:ln w="38100" cap="sq" cmpd="sng">
            <a:solidFill>
              <a:srgbClr val="000000">
                <a:alpha val="100000"/>
              </a:srgbClr>
            </a:solidFill>
            <a:prstDash val="solid"/>
            <a:miter lim="800000"/>
          </a:ln>
          <a:effectLst>
            <a:outerShdw sx="100000" sy="100000" blurRad="50800" dist="38100" dir="2700000" rotWithShape="0" algn="tl">
              <a:srgbClr val="000000">
                <a:alpha val="43000"/>
              </a:srgbClr>
            </a:outerShdw>
          </a:effectLst>
        </p:spPr>
      </p:pic>
      <p:pic>
        <p:nvPicPr>
          <p:cNvPr id="24" name="그림 23" descr="C:/Users/wjswnsah123/AppData/Roaming/PolarisOffice/ETemp/9372_9082504/fImage17446289633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348980" y="1993265"/>
            <a:ext cx="2470150" cy="2473960"/>
          </a:xfrm>
          <a:prstGeom prst="rect"/>
          <a:noFill/>
          <a:ln w="38100" cap="sq" cmpd="sng">
            <a:solidFill>
              <a:srgbClr val="000000">
                <a:alpha val="100000"/>
              </a:srgbClr>
            </a:solidFill>
            <a:prstDash val="solid"/>
            <a:miter lim="800000"/>
          </a:ln>
          <a:effectLst>
            <a:outerShdw sx="100000" sy="100000" blurRad="50800" dist="38100" dir="2700000" rotWithShape="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04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애니메이션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재패니메이션이 세계를 지배할 수 있었던 이유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15035" y="132715"/>
            <a:ext cx="180340" cy="756920"/>
            <a:chOff x="915035" y="132715"/>
            <a:chExt cx="180340" cy="756920"/>
          </a:xfrm>
        </p:grpSpPr>
        <p:sp>
          <p:nvSpPr>
            <p:cNvPr id="9" name="타원 8"/>
            <p:cNvSpPr/>
            <p:nvPr/>
          </p:nvSpPr>
          <p:spPr>
            <a:xfrm>
              <a:off x="915035" y="709295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15035" y="132715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63930" y="210185"/>
              <a:ext cx="82550" cy="601980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265535" y="132715"/>
            <a:ext cx="180340" cy="756920"/>
            <a:chOff x="11265535" y="132715"/>
            <a:chExt cx="180340" cy="756920"/>
          </a:xfrm>
        </p:grpSpPr>
        <p:sp>
          <p:nvSpPr>
            <p:cNvPr id="14" name="타원 13"/>
            <p:cNvSpPr/>
            <p:nvPr/>
          </p:nvSpPr>
          <p:spPr>
            <a:xfrm>
              <a:off x="11265535" y="709295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11265535" y="132715"/>
              <a:ext cx="180340" cy="180340"/>
            </a:xfrm>
            <a:prstGeom prst="ellipse">
              <a:avLst/>
            </a:prstGeom>
            <a:solidFill>
              <a:srgbClr val="FFF8F2"/>
            </a:solidFill>
            <a:ln w="41275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11314430" y="210185"/>
              <a:ext cx="82550" cy="601980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>
              <a:solidFill>
                <a:srgbClr val="AFA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1084580" y="1777365"/>
            <a:ext cx="4042410" cy="829945"/>
          </a:xfrm>
          <a:prstGeom prst="rect"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일본에 애니메이션이 처음 소개된 것은 1914년-개구쟁이 신화첩이다.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1090930" y="3282315"/>
            <a:ext cx="6021705" cy="175323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1916년 당대 인기 만화가 시모가와헤코텐이 애니메이션을 만들기 시작한것이 일본 애니메이션 제작의 시작이였다.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비록 움직임은 부자연스럽고 캐릭터가 걷는 속도도 안정되지 않았지만 기념비적 작품으로 볼 수 있었다.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6" name="그림 25" descr="C:/Users/wjswnsah123/AppData/Roaming/PolarisOffice/ETemp/9372_9082504/fImage141601236500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27595" y="1770380"/>
            <a:ext cx="3573780" cy="3573145"/>
          </a:xfrm>
          <a:prstGeom prst="roundRect"/>
          <a:noFill/>
          <a:effectLst>
            <a:outerShdw sx="100000" sy="100000" blurRad="76200" dist="38100" dir="7800000" rotWithShape="0" algn="tl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381000" h="114300" prst="relaxedInset"/>
            <a:bevelB w="0" h="0" prst="circle"/>
          </a:sp3d>
        </p:spPr>
      </p:pic>
    </p:spTree>
    <p:extLst>
      <p:ext uri="{BB962C8B-B14F-4D97-AF65-F5344CB8AC3E}">
        <p14:creationId xmlns:p14="http://schemas.microsoft.com/office/powerpoint/2010/main" val="220563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애니메이션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재패니메이션이 세계를 지배할 수 있었던 이유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1084580" y="1562100"/>
            <a:ext cx="10330180" cy="46101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제 2차 세계대전 중에는 군부의 지원을 받아 전쟁 프로파간다를 위한 애니메이션이 개봉-문화 산업의 암흑기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4514850" y="2207260"/>
            <a:ext cx="6021705" cy="138430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그럼에도 순수 영상매체로서의 색을 잃지 않은 애니메이션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마사오카 겐조가 만든 [거미와 튤립]은 일본의 깔금한 셀 분할을 통해 전쟁색이 빠진 명작으로 평가된다.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6" name="그림 25" descr="C:/Users/wjswnsah123/AppData/Roaming/PolarisOffice/ETemp/9372_9082504/fImage151001979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737360" y="2200275"/>
            <a:ext cx="2667635" cy="3810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>
            <a:hlinkClick r:id="rId2"/>
          </p:cNvPr>
          <p:cNvSpPr>
            <a:spLocks/>
          </p:cNvSpPr>
          <p:nvPr/>
        </p:nvSpPr>
        <p:spPr>
          <a:xfrm rot="0">
            <a:off x="541020" y="49784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애니메이션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재패니메이션이 세계를 지배할 수 있었던 이유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985520" y="4969510"/>
            <a:ext cx="8047354" cy="101473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전후 일본에 수입된 디즈니 애니메이션들은 일본의 애니메이션에 큰 영향을 끼쳤다.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백설공주 등은 가난하고 피폐해진 일본 국민에게 희망을 줬다. 이러한 애니메이션에 대한 열의는 토에이 동화의 일본 최초의 장편용 극장 애니메이션인 [백사전]의 개봉으로 이어진다.</a:t>
            </a:r>
            <a:endParaRPr lang="ko-KR" altLang="en-US" sz="12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5" name="그림 24" descr="C:/Users/wjswnsah123/AppData/Roaming/PolarisOffice/ETemp/9372_9082504/fImage68405212572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91565" y="1372870"/>
            <a:ext cx="2429510" cy="3334385"/>
          </a:xfrm>
          <a:prstGeom prst="rect"/>
          <a:noFill/>
        </p:spPr>
      </p:pic>
      <p:pic>
        <p:nvPicPr>
          <p:cNvPr id="26" name="그림 25" descr="C:/Users/wjswnsah123/AppData/Roaming/PolarisOffice/ETemp/9372_9082504/fImage604267213147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615055" y="1374140"/>
            <a:ext cx="6087110" cy="3324225"/>
          </a:xfrm>
          <a:prstGeom prst="rect"/>
          <a:noFill/>
        </p:spPr>
      </p:pic>
      <p:sp>
        <p:nvSpPr>
          <p:cNvPr id="27" name="직사각형 26"/>
          <p:cNvSpPr>
            <a:spLocks/>
          </p:cNvSpPr>
          <p:nvPr/>
        </p:nvSpPr>
        <p:spPr>
          <a:xfrm rot="0">
            <a:off x="9677400" y="1368425"/>
            <a:ext cx="1571625" cy="64579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토에이 동화의 극장 예고편들</a:t>
            </a:r>
            <a:endParaRPr lang="ko-KR" altLang="en-US" sz="12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8" name="도형 27"/>
          <p:cNvSpPr>
            <a:spLocks/>
          </p:cNvSpPr>
          <p:nvPr/>
        </p:nvSpPr>
        <p:spPr>
          <a:xfrm rot="0">
            <a:off x="9792970" y="2001520"/>
            <a:ext cx="397510" cy="364490"/>
          </a:xfrm>
          <a:prstGeom prst="flowChartMerge"/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애니메이션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재패니메이션이 세계를 지배할 수 있었던 이유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1084580" y="1313815"/>
            <a:ext cx="2803525" cy="46101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1세대 오타쿠들의 대거 양산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1090930" y="4027170"/>
            <a:ext cx="6021705" cy="119888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철완 아톰으로 시작하여 우주전함 야마토, 마크로스로 이어지는 1세대 오타쿠 출신 애니메이터들을 통한 작가주의 애니메이션의 성황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6" name="그림 25" descr="C:/Users/wjswnsah123/AppData/Roaming/PolarisOffice/ETemp/9372_9082504/fImage14039242935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6160" y="1839595"/>
            <a:ext cx="2762885" cy="1657985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27" name="그림 26" descr="C:/Users/wjswnsah123/AppData/Roaming/PolarisOffice/ETemp/9372_9082504/fImage9117243696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329430" y="1819910"/>
            <a:ext cx="2784475" cy="1671320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  <p:pic>
        <p:nvPicPr>
          <p:cNvPr id="28" name="그림 27" descr="C:/Users/wjswnsah123/AppData/Roaming/PolarisOffice/ETemp/9372_9082504/fImage1086732464464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779385" y="1769745"/>
            <a:ext cx="2080260" cy="3160395"/>
          </a:xfrm>
          <a:prstGeom prst="rect"/>
          <a:noFill/>
          <a:effectLst>
            <a:outerShdw sx="100000" sy="100000" blurRad="190500" dist="0" dir="0" rotWithShape="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46482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애니메이션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재패니메이션이 세계를 지배할 수 있었던 이유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1018540" y="1379855"/>
            <a:ext cx="10247630" cy="46101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버블 경제 호황으로 인한 인력의 투입과 많은 비용을 통해 만들어진 뛰어난 기술력의 1980년대 애니메이션들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1090930" y="4027170"/>
            <a:ext cx="6021705" cy="46101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6" name="그림 25" descr="C:/Users/wjswnsah123/AppData/Roaming/PolarisOffice/ETemp/9372_9082504/fImage9591266570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97915" y="1920875"/>
            <a:ext cx="2823210" cy="4051300"/>
          </a:xfrm>
          <a:prstGeom prst="rect"/>
          <a:noFill/>
        </p:spPr>
      </p:pic>
      <p:pic>
        <p:nvPicPr>
          <p:cNvPr id="27" name="그림 26" descr="C:/Users/wjswnsah123/AppData/Roaming/PolarisOffice/ETemp/9372_9082504/fImage14198269814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124960" y="1904365"/>
            <a:ext cx="2823210" cy="4034790"/>
          </a:xfrm>
          <a:prstGeom prst="rect"/>
          <a:noFill/>
        </p:spPr>
      </p:pic>
      <p:sp>
        <p:nvSpPr>
          <p:cNvPr id="28" name="직사각형 27"/>
          <p:cNvSpPr>
            <a:spLocks/>
          </p:cNvSpPr>
          <p:nvPr/>
        </p:nvSpPr>
        <p:spPr>
          <a:xfrm rot="0">
            <a:off x="7112000" y="4714240"/>
            <a:ext cx="4120515" cy="119888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그러나 오히려 애니메이션 업계는 침체기였는데 해외와의 합작으로 돈을 벌었으나 엔화의 가치가 올라갔기 때문이다.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 rot="0">
            <a:off x="2232660" y="494029"/>
            <a:ext cx="7626985" cy="737870"/>
          </a:xfrm>
          <a:prstGeom prst="rect"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일본 애니메이션이 성공할 수 있었던 이유</a:t>
            </a:r>
            <a:endParaRPr lang="ko-KR" altLang="en-US" sz="2800" cap="none" dirty="0" smtClean="0" b="1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직사각형 4"/>
          <p:cNvSpPr>
            <a:spLocks/>
          </p:cNvSpPr>
          <p:nvPr/>
        </p:nvSpPr>
        <p:spPr>
          <a:xfrm rot="0">
            <a:off x="2348865" y="5523865"/>
            <a:ext cx="7341235" cy="738505"/>
          </a:xfrm>
          <a:prstGeom prst="rect"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애니메이션 업계에선 후발주자였음에도 애니메이션이라는 분야에 관심을 가지고 뛰어든 일본은 마침내 세계에서 가장 거대한 애니메이션 시장을 갖게 되었다</a:t>
            </a:r>
            <a:endParaRPr lang="ko-KR" altLang="en-US" sz="1400" cap="none" dirty="0" smtClean="0" b="0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318895" y="1892934"/>
            <a:ext cx="2855595" cy="2855595"/>
          </a:xfrm>
          <a:prstGeom prst="ellipse">
            <a:avLst/>
          </a:prstGeom>
          <a:solidFill>
            <a:srgbClr val="F8E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유려한 </a:t>
            </a:r>
            <a:endParaRPr lang="ko-KR" altLang="en-US" sz="2800" cap="none" dirty="0" smtClean="0" b="1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000000">
                    <a:lumMod val="75000"/>
                    <a:lumOff val="25000"/>
                  </a:srgbClr>
                </a:solidFill>
                <a:latin typeface="맑은 고딕" charset="0"/>
                <a:ea typeface="맑은 고딕" charset="0"/>
              </a:rPr>
              <a:t>그림체</a:t>
            </a:r>
            <a:endParaRPr lang="ko-KR" altLang="en-US" sz="2800" cap="none" dirty="0" smtClean="0" b="1" strike="noStrike">
              <a:solidFill>
                <a:srgbClr val="000000">
                  <a:lumMod val="75000"/>
                  <a:lumOff val="25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4610735" y="1892934"/>
            <a:ext cx="2855595" cy="2855595"/>
          </a:xfrm>
          <a:prstGeom prst="ellipse">
            <a:avLst/>
          </a:prstGeom>
          <a:solidFill>
            <a:srgbClr val="F9C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뛰어난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상상력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7902575" y="1892934"/>
            <a:ext cx="2855595" cy="2855595"/>
          </a:xfrm>
          <a:prstGeom prst="ellipse">
            <a:avLst/>
          </a:prstGeom>
          <a:solidFill>
            <a:srgbClr val="F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캐릭터의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rgbClr val="FFFFFF"/>
                </a:solidFill>
                <a:latin typeface="맑은 고딕" charset="0"/>
                <a:ea typeface="맑은 고딕" charset="0"/>
              </a:rPr>
              <a:t>상업화</a:t>
            </a:r>
            <a:endParaRPr lang="ko-KR" altLang="en-US" sz="2800" cap="none" dirty="0" smtClean="0" b="1" strike="noStrike">
              <a:solidFill>
                <a:srgbClr val="FFFFFF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1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>
            <a:spLocks/>
          </p:cNvSpPr>
          <p:nvPr/>
        </p:nvSpPr>
        <p:spPr>
          <a:xfrm rot="0">
            <a:off x="540385" y="514350"/>
            <a:ext cx="11091545" cy="5929630"/>
          </a:xfrm>
          <a:prstGeom prst="roundRect">
            <a:avLst>
              <a:gd name="adj" fmla="val 3552"/>
            </a:avLst>
          </a:prstGeom>
          <a:solidFill>
            <a:srgbClr val="F8EADF"/>
          </a:solidFill>
          <a:ln w="127000" cap="flat" cmpd="sng">
            <a:solidFill>
              <a:srgbClr val="F4B2B6">
                <a:alpha val="100000"/>
              </a:srgbClr>
            </a:solidFill>
            <a:prstDash val="solid"/>
          </a:ln>
          <a:effectLst>
            <a:outerShdw sx="100000" sy="100000" blurRad="0" dist="76200" dir="5400000" rotWithShape="0" algn="t">
              <a:srgbClr val="000000">
                <a:alpha val="356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rgbClr val="8C8280"/>
                </a:solidFill>
                <a:latin typeface="야놀자 야체 B" charset="0"/>
                <a:ea typeface="야놀자 야체 B" charset="0"/>
              </a:rPr>
              <a:t>일본의 영화</a:t>
            </a:r>
            <a:endParaRPr lang="ko-KR" altLang="en-US" sz="3600" cap="none" dirty="0" smtClean="0" b="0" strike="noStrike">
              <a:solidFill>
                <a:srgbClr val="8C8280"/>
              </a:solidFill>
              <a:latin typeface="야놀자 야체 B" charset="0"/>
              <a:ea typeface="야놀자 야체 B" charset="0"/>
            </a:endParaRPr>
          </a:p>
          <a:p>
            <a:pPr marL="0" indent="0" algn="ctr" fontAlgn="auto" defTabSz="914400" eaLnBrk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00" cap="none" dirty="0" smtClean="0" b="0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 영화의 흥망성쇠</a:t>
            </a:r>
            <a:endParaRPr lang="ko-KR" altLang="en-US" sz="700" cap="none" dirty="0" smtClean="0" b="0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15035" y="132715"/>
            <a:ext cx="180975" cy="757555"/>
            <a:chOff x="915035" y="132715"/>
            <a:chExt cx="180975" cy="757555"/>
          </a:xfrm>
        </p:grpSpPr>
        <p:sp>
          <p:nvSpPr>
            <p:cNvPr id="9" name="타원 8"/>
            <p:cNvSpPr>
              <a:spLocks/>
            </p:cNvSpPr>
            <p:nvPr/>
          </p:nvSpPr>
          <p:spPr>
            <a:xfrm rot="0">
              <a:off x="9150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1" name="타원 10"/>
            <p:cNvSpPr>
              <a:spLocks/>
            </p:cNvSpPr>
            <p:nvPr/>
          </p:nvSpPr>
          <p:spPr>
            <a:xfrm rot="0">
              <a:off x="9150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0">
              <a:off x="9639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11265535" y="132715"/>
            <a:ext cx="180975" cy="757555"/>
            <a:chOff x="11265535" y="132715"/>
            <a:chExt cx="180975" cy="757555"/>
          </a:xfrm>
        </p:grpSpPr>
        <p:sp>
          <p:nvSpPr>
            <p:cNvPr id="14" name="타원 13"/>
            <p:cNvSpPr>
              <a:spLocks/>
            </p:cNvSpPr>
            <p:nvPr/>
          </p:nvSpPr>
          <p:spPr>
            <a:xfrm rot="0">
              <a:off x="11265535" y="70929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5" name="타원 14"/>
            <p:cNvSpPr>
              <a:spLocks/>
            </p:cNvSpPr>
            <p:nvPr/>
          </p:nvSpPr>
          <p:spPr>
            <a:xfrm rot="0">
              <a:off x="11265535" y="132715"/>
              <a:ext cx="180975" cy="180975"/>
            </a:xfrm>
            <a:prstGeom prst="ellipse"/>
            <a:solidFill>
              <a:srgbClr val="FFF8F2"/>
            </a:solidFill>
            <a:ln w="41275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0">
              <a:off x="11314430" y="210185"/>
              <a:ext cx="83185" cy="602615"/>
            </a:xfrm>
            <a:prstGeom prst="roundRect">
              <a:avLst>
                <a:gd name="adj" fmla="val 50000"/>
              </a:avLst>
            </a:prstGeom>
            <a:solidFill>
              <a:srgbClr val="FFF8F2"/>
            </a:solidFill>
            <a:ln w="12700" cap="flat" cmpd="sng">
              <a:solidFill>
                <a:srgbClr val="AFA8A7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rgbClr val="FFFFFF"/>
                </a:solidFill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24" name="직사각형 23"/>
          <p:cNvSpPr>
            <a:spLocks/>
          </p:cNvSpPr>
          <p:nvPr/>
        </p:nvSpPr>
        <p:spPr>
          <a:xfrm rot="0">
            <a:off x="1084580" y="1777365"/>
            <a:ext cx="6029325" cy="175323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일본 영화가 대중예술로 자리 잡기 시작한 것은 1912년 닛카쓰사 등의 영화사가 설립된 이후부터이다.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모자의 이별이나 신분의 차이가 있는 남녀간의 사랑, 정조를 잃는 소녀의 타락 등 눈물을 유도하는 멜로드라마가 중심이였다.</a:t>
            </a:r>
            <a:endParaRPr lang="ko-KR" altLang="en-US" sz="12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직사각형 24"/>
          <p:cNvSpPr>
            <a:spLocks/>
          </p:cNvSpPr>
          <p:nvPr/>
        </p:nvSpPr>
        <p:spPr>
          <a:xfrm rot="0">
            <a:off x="1090930" y="3580130"/>
            <a:ext cx="6021705" cy="138430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rgbClr val="8C8280"/>
                </a:solidFill>
                <a:latin typeface="맑은 고딕" charset="0"/>
                <a:ea typeface="맑은 고딕" charset="0"/>
              </a:rPr>
              <a:t>1923년의 관동대지진, 그리고 그 후의 경제 공황</a:t>
            </a:r>
            <a:endParaRPr lang="ko-KR" altLang="en-US" sz="1600" cap="none" dirty="0" smtClean="0" b="1" strike="noStrike">
              <a:solidFill>
                <a:srgbClr val="8C8280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경향영화라는 사회적인 풍조의 영화를 출현시켰다. 이후에는 순수문학을 영화로 만든 문예영화가 유행했다.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6" name="그림 25" descr="C:/Users/wjswnsah123/AppData/Roaming/PolarisOffice/ETemp/9372_9082504/fImage11397290328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145020" y="1781810"/>
            <a:ext cx="4120515" cy="3280410"/>
          </a:xfrm>
          <a:prstGeom prst="roundRect"/>
          <a:noFill/>
          <a:effectLst>
            <a:outerShdw sx="100000" sy="100000" blurRad="76200" dist="38100" dir="7800000" rotWithShape="0" algn="tl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381000" h="114300" prst="relaxedInset"/>
            <a:bevelB w="0" h="0" prst="circle"/>
          </a:sp3d>
        </p:spPr>
      </p:pic>
      <p:sp>
        <p:nvSpPr>
          <p:cNvPr id="27" name="직사각형 26"/>
          <p:cNvSpPr>
            <a:spLocks/>
          </p:cNvSpPr>
          <p:nvPr/>
        </p:nvSpPr>
        <p:spPr>
          <a:xfrm rot="0">
            <a:off x="7117715" y="4908550"/>
            <a:ext cx="4032250" cy="553720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FFFFFF">
                    <a:lumMod val="50000"/>
                  </a:srgbClr>
                </a:solidFill>
                <a:latin typeface="맑은 고딕" charset="0"/>
                <a:ea typeface="맑은 고딕" charset="0"/>
              </a:rPr>
              <a:t>오즈 야스지로 감독의 데뷔작 ‘참회의 칼’</a:t>
            </a:r>
            <a:endParaRPr lang="ko-KR" altLang="en-US" sz="1200" cap="none" dirty="0" smtClean="0" b="0" strike="noStrike">
              <a:solidFill>
                <a:srgbClr val="FFFFFF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19</Pages>
  <Paragraphs>72</Paragraphs>
  <Words>366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조현석</dc:creator>
  <cp:lastModifiedBy>준모 전</cp:lastModifiedBy>
  <dc:title>PowerPoint 프레젠테이션</dc:title>
  <dcterms:modified xsi:type="dcterms:W3CDTF">2020-03-19T06:01:57Z</dcterms:modified>
</cp:coreProperties>
</file>