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70" r:id="rId7"/>
    <p:sldId id="271" r:id="rId8"/>
    <p:sldId id="273" r:id="rId9"/>
    <p:sldId id="272" r:id="rId10"/>
    <p:sldId id="269" r:id="rId11"/>
    <p:sldId id="274" r:id="rId12"/>
    <p:sldId id="275" r:id="rId13"/>
    <p:sldId id="276" r:id="rId14"/>
    <p:sldId id="263" r:id="rId15"/>
    <p:sldId id="277" r:id="rId16"/>
  </p:sldIdLst>
  <p:sldSz cx="12192000" cy="6858000"/>
  <p:notesSz cx="6858000" cy="9144000"/>
  <p:embeddedFontLst>
    <p:embeddedFont>
      <p:font typeface="맑은 고딕" pitchFamily="50" charset="-127"/>
      <p:regular r:id="rId17"/>
      <p:bold r:id="rId18"/>
    </p:embeddedFont>
    <p:embeddedFont>
      <p:font typeface="나눔바른펜" pitchFamily="50" charset="-127"/>
      <p:regular r:id="rId19"/>
      <p:bold r:id="rId2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D05"/>
    <a:srgbClr val="FFD347"/>
    <a:srgbClr val="F6BB00"/>
    <a:srgbClr val="FFC7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613" autoAdjust="0"/>
    <p:restoredTop sz="94660"/>
  </p:normalViewPr>
  <p:slideViewPr>
    <p:cSldViewPr snapToGrid="0">
      <p:cViewPr>
        <p:scale>
          <a:sx n="76" d="100"/>
          <a:sy n="76" d="100"/>
        </p:scale>
        <p:origin x="-624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5174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488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89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98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88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8029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780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53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3640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881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084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9F99E-87E2-4B97-92A0-A5C0023439B5}" type="datetimeFigureOut">
              <a:rPr lang="ko-KR" altLang="en-US" smtClean="0"/>
              <a:t>2015-06-08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E33E6-7D23-445A-B5E4-BF3B391E0E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0899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7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25" b="90406" l="2797" r="95455"/>
                    </a14:imgEffect>
                    <a14:imgEffect>
                      <a14:colorTemperature colorTemp="5544"/>
                    </a14:imgEffect>
                    <a14:imgEffect>
                      <a14:saturation sat="141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013">
            <a:off x="10791567" y="3011622"/>
            <a:ext cx="895697" cy="84872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942826" y="3678879"/>
            <a:ext cx="78480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altLang="ko-KR" sz="32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  <a:p>
            <a:pPr algn="r"/>
            <a:r>
              <a:rPr lang="ko-KR" altLang="en-US" sz="54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대구 </a:t>
            </a:r>
            <a:r>
              <a:rPr lang="ko-KR" altLang="en-US" sz="54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세명학교</a:t>
            </a:r>
            <a:r>
              <a:rPr lang="ko-KR" altLang="en-US" sz="5400" b="1" spc="-300" dirty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54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교육실습 평가자료</a:t>
            </a:r>
            <a:r>
              <a:rPr lang="ko-KR" altLang="en-US" sz="54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서울남산체 EB" panose="02020603020101020101" pitchFamily="18" charset="-127"/>
                <a:ea typeface="서울남산체 EB" panose="02020603020101020101" pitchFamily="18" charset="-127"/>
              </a:rPr>
              <a:t> </a:t>
            </a:r>
            <a:endParaRPr lang="en-US" altLang="ko-KR" sz="54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  <a:p>
            <a:pPr algn="r"/>
            <a:endParaRPr lang="en-US" altLang="ko-KR" sz="40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79041" y="6112785"/>
            <a:ext cx="7140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400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유아특수교육과 </a:t>
            </a:r>
            <a:r>
              <a:rPr lang="en-US" altLang="ko-KR" sz="2400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10</a:t>
            </a:r>
            <a:r>
              <a:rPr lang="ko-KR" altLang="en-US" sz="2400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학번 김 나 애</a:t>
            </a:r>
            <a:endParaRPr lang="ko-KR" altLang="en-US" sz="2400" spc="600" dirty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32" name="포인트가 4개인 별 31"/>
          <p:cNvSpPr/>
          <p:nvPr/>
        </p:nvSpPr>
        <p:spPr>
          <a:xfrm>
            <a:off x="10663345" y="2638866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포인트가 4개인 별 32"/>
          <p:cNvSpPr/>
          <p:nvPr/>
        </p:nvSpPr>
        <p:spPr>
          <a:xfrm>
            <a:off x="10428025" y="3028651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58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 smtClean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3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711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세명학교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교육실습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6" y="1473433"/>
            <a:ext cx="2146710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교육실습생 현황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156" y="2088860"/>
            <a:ext cx="1084609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600" b="1" dirty="0" smtClean="0">
                <a:solidFill>
                  <a:srgbClr val="00B050"/>
                </a:solidFill>
                <a:latin typeface="나눔바른펜" pitchFamily="50" charset="-127"/>
                <a:ea typeface="나눔바른펜" pitchFamily="50" charset="-127"/>
              </a:rPr>
              <a:t>유치 </a:t>
            </a:r>
            <a:r>
              <a:rPr lang="en-US" altLang="ko-KR" sz="2600" b="1" dirty="0" smtClean="0">
                <a:solidFill>
                  <a:srgbClr val="00B050"/>
                </a:solidFill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600" b="1" dirty="0" smtClean="0">
                <a:solidFill>
                  <a:srgbClr val="00B050"/>
                </a:solidFill>
                <a:latin typeface="나눔바른펜" pitchFamily="50" charset="-127"/>
                <a:ea typeface="나눔바른펜" pitchFamily="50" charset="-127"/>
              </a:rPr>
              <a:t>대구대학교 </a:t>
            </a:r>
            <a:r>
              <a:rPr lang="en-US" altLang="ko-KR" sz="2600" b="1" dirty="0" smtClean="0">
                <a:solidFill>
                  <a:srgbClr val="00B050"/>
                </a:solidFill>
                <a:latin typeface="나눔바른펜" pitchFamily="50" charset="-127"/>
                <a:ea typeface="나눔바른펜" pitchFamily="50" charset="-127"/>
              </a:rPr>
              <a:t>4</a:t>
            </a:r>
            <a:r>
              <a:rPr lang="ko-KR" altLang="en-US" sz="2600" b="1" dirty="0" smtClean="0">
                <a:solidFill>
                  <a:srgbClr val="00B050"/>
                </a:solidFill>
                <a:latin typeface="나눔바른펜" pitchFamily="50" charset="-127"/>
                <a:ea typeface="나눔바른펜" pitchFamily="50" charset="-127"/>
              </a:rPr>
              <a:t>명</a:t>
            </a:r>
            <a:endParaRPr lang="en-US" altLang="ko-KR" sz="2600" b="1" dirty="0" smtClean="0">
              <a:solidFill>
                <a:srgbClr val="00B050"/>
              </a:solidFill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초등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세한대학교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영동대학교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중등</a:t>
            </a:r>
            <a:r>
              <a:rPr lang="en-US" altLang="ko-KR" sz="2400" b="1" dirty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대구대학교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세한대학교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3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대구한의대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4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영남대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특수체육과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명 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     </a:t>
            </a:r>
            <a:endParaRPr lang="ko-KR" altLang="en-US" sz="2400" b="1" dirty="0"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6" name="하트 5"/>
          <p:cNvSpPr/>
          <p:nvPr/>
        </p:nvSpPr>
        <p:spPr>
          <a:xfrm>
            <a:off x="290591" y="2130805"/>
            <a:ext cx="312734" cy="335559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46155" y="3454633"/>
            <a:ext cx="2348047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4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주 교육실습 일정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156" y="4085330"/>
            <a:ext cx="1155156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주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(05.11~05.15)  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수업참관 및 학생실태 파악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실무연수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7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시간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약안</a:t>
            </a:r>
            <a:r>
              <a:rPr lang="ko-KR" altLang="en-US" sz="2400" b="1" dirty="0">
                <a:latin typeface="나눔바른펜" pitchFamily="50" charset="-127"/>
                <a:ea typeface="나눔바른펜" pitchFamily="50" charset="-127"/>
              </a:rPr>
              <a:t>①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교육실습일지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2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주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(05.18~05.22) 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수업참관 및 수업 실습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약안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②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초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중등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대표수업자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선정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교육실습일지 제출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3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주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(05.25~05.29) 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수업참관 및 수업 실습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세안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교육실습일지 제출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4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주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(06.01~06.05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)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수업참관 및 수업실습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연구수업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갑종수업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)-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유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초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/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중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고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종합평가회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사례연구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</a:p>
          <a:p>
            <a:r>
              <a:rPr lang="en-US" altLang="ko-KR" sz="2400" b="1" dirty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                         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교육실습일지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실습을 마치며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근무상황부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제출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생일판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제작 및 제출</a:t>
            </a:r>
            <a:endParaRPr lang="ko-KR" altLang="en-US" sz="2400" b="1" dirty="0"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983" y="3393077"/>
            <a:ext cx="292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개인당 수업 </a:t>
            </a:r>
            <a:r>
              <a:rPr lang="en-US" altLang="ko-KR" sz="36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10</a:t>
            </a:r>
            <a:r>
              <a:rPr lang="ko-KR" altLang="en-US" sz="36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회</a:t>
            </a:r>
            <a:endParaRPr lang="ko-KR" altLang="en-US" sz="3600" b="1" dirty="0">
              <a:solidFill>
                <a:srgbClr val="FF0000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1885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 smtClean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3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711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세명학교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교육실습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6" y="1473433"/>
            <a:ext cx="2742328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교육실습생 복무자세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156" y="2088860"/>
            <a:ext cx="10846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근무시간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출근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(08:30)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퇴근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(16:30) </a:t>
            </a: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복장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출퇴근 시 정장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활동 중 활동복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환복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    </a:t>
            </a:r>
            <a:endParaRPr lang="ko-KR" altLang="en-US" sz="2400" b="1" dirty="0"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56" y="3214504"/>
            <a:ext cx="5992630" cy="3370854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85" y="2504359"/>
            <a:ext cx="5441333" cy="40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82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4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711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수업 및 연구수업</a:t>
            </a:r>
            <a:r>
              <a:rPr lang="en-US" altLang="ko-KR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갑종수업</a:t>
            </a:r>
            <a:r>
              <a:rPr lang="en-US" altLang="ko-KR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)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6" y="1473433"/>
            <a:ext cx="1371164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생활주</a:t>
            </a:r>
            <a:r>
              <a:rPr lang="ko-KR" altLang="en-US" sz="2800" b="1" spc="-150" dirty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제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156" y="1996653"/>
            <a:ext cx="10846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①우리 동네</a:t>
            </a:r>
            <a:r>
              <a:rPr lang="en-US" altLang="ko-KR" sz="2800" b="1" dirty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②교통기관</a:t>
            </a:r>
            <a:endParaRPr lang="ko-KR" altLang="en-US" sz="2800" b="1" dirty="0"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41" y="2550526"/>
            <a:ext cx="2626142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수업제재</a:t>
            </a:r>
            <a:r>
              <a:rPr lang="en-US" altLang="ko-KR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/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활동유형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841" y="3075202"/>
            <a:ext cx="7067961" cy="327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① 나는 우리동네 모험가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! 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우리동네</a:t>
            </a:r>
            <a:r>
              <a:rPr lang="en-US" altLang="ko-KR" sz="2300" b="1" dirty="0">
                <a:latin typeface="나눔바른펜" pitchFamily="50" charset="-127"/>
                <a:ea typeface="나눔바른펜" pitchFamily="50" charset="-127"/>
              </a:rPr>
              <a:t>,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신체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② 찰칵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!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똑같은 것을 찍어보자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우리동네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바깥놀이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③ 이것은 누구의 물건일까요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? 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우리동네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err="1" smtClean="0">
                <a:latin typeface="나눔바른펜" pitchFamily="50" charset="-127"/>
                <a:ea typeface="나눔바른펜" pitchFamily="50" charset="-127"/>
              </a:rPr>
              <a:t>수조작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④ 인절미 만들기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우리동네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요리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⑤ 동요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‘</a:t>
            </a:r>
            <a:r>
              <a:rPr lang="ko-KR" altLang="en-US" sz="2300" b="1" dirty="0" err="1" smtClean="0">
                <a:latin typeface="나눔바른펜" pitchFamily="50" charset="-127"/>
                <a:ea typeface="나눔바른펜" pitchFamily="50" charset="-127"/>
              </a:rPr>
              <a:t>간다간다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’ 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교통기관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음률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⑥ 하늘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/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땅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/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바다에서 이용하는 교통기관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교통기관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이야기나누기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⑦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119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신고하기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우리동네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역할놀이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⑧ </a:t>
            </a:r>
            <a:r>
              <a:rPr lang="ko-KR" altLang="en-US" sz="2300" b="1" dirty="0" err="1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불이났어요</a:t>
            </a:r>
            <a:r>
              <a:rPr lang="en-US" altLang="ko-KR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! </a:t>
            </a:r>
            <a:r>
              <a:rPr lang="ko-KR" altLang="en-US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도와주세요 </a:t>
            </a:r>
            <a:r>
              <a:rPr lang="en-US" altLang="ko-KR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우리동네</a:t>
            </a:r>
            <a:r>
              <a:rPr lang="en-US" altLang="ko-KR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게임</a:t>
            </a:r>
            <a:r>
              <a:rPr lang="en-US" altLang="ko-KR" sz="2300" b="1" dirty="0" smtClean="0">
                <a:solidFill>
                  <a:srgbClr val="FF0000"/>
                </a:solidFill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⑨ 식빵 돛단배 만들기 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교통기관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300" b="1" dirty="0" smtClean="0">
                <a:latin typeface="나눔바른펜" pitchFamily="50" charset="-127"/>
                <a:ea typeface="나눔바른펜" pitchFamily="50" charset="-127"/>
              </a:rPr>
              <a:t>요리</a:t>
            </a:r>
            <a:r>
              <a:rPr lang="en-US" altLang="ko-KR" sz="23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  <a:endParaRPr lang="ko-KR" altLang="en-US" sz="2300" b="1" dirty="0"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6" name="하트 5"/>
          <p:cNvSpPr/>
          <p:nvPr/>
        </p:nvSpPr>
        <p:spPr>
          <a:xfrm>
            <a:off x="363069" y="5637400"/>
            <a:ext cx="282883" cy="276837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33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68054" y="3176486"/>
            <a:ext cx="7731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그 외</a:t>
            </a:r>
            <a:r>
              <a:rPr lang="en-US" altLang="ko-KR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,  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후배님들에게 알려드리고 싶은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rgbClr val="F19D05"/>
                </a:solidFill>
                <a:latin typeface="나눔바른펜" pitchFamily="50" charset="-127"/>
                <a:ea typeface="나눔바른펜" pitchFamily="50" charset="-127"/>
              </a:rPr>
              <a:t>꿀팁</a:t>
            </a:r>
            <a:r>
              <a:rPr lang="en-US" altLang="ko-KR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rgbClr val="F19D05"/>
                </a:solidFill>
                <a:latin typeface="나눔바른펜" pitchFamily="50" charset="-127"/>
                <a:ea typeface="나눔바른펜" pitchFamily="50" charset="-127"/>
              </a:rPr>
              <a:t>!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rgbClr val="F19D05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42239" y="2488318"/>
            <a:ext cx="72648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9600" b="1" dirty="0">
                <a:solidFill>
                  <a:srgbClr val="FFC000"/>
                </a:solidFill>
                <a:latin typeface="나눔바른펜" pitchFamily="50" charset="-127"/>
                <a:ea typeface="나눔바른펜" pitchFamily="50" charset="-127"/>
              </a:rPr>
              <a:t>5</a:t>
            </a:r>
            <a:endParaRPr lang="ko-KR" altLang="en-US" sz="9600" b="1" dirty="0">
              <a:solidFill>
                <a:srgbClr val="FFC000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273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7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25" b="90406" l="2797" r="95455"/>
                    </a14:imgEffect>
                    <a14:imgEffect>
                      <a14:colorTemperature colorTemp="5544"/>
                    </a14:imgEffect>
                    <a14:imgEffect>
                      <a14:saturation sat="141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013">
            <a:off x="10791567" y="3011622"/>
            <a:ext cx="895697" cy="84872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107641" y="4123495"/>
            <a:ext cx="6683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72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질문 있나요</a:t>
            </a:r>
            <a:r>
              <a:rPr lang="en-US" altLang="ko-KR" sz="72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?</a:t>
            </a:r>
            <a:endParaRPr lang="en-US" altLang="ko-KR" sz="72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32" name="포인트가 4개인 별 31"/>
          <p:cNvSpPr/>
          <p:nvPr/>
        </p:nvSpPr>
        <p:spPr>
          <a:xfrm>
            <a:off x="10663345" y="2638866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포인트가 4개인 별 32"/>
          <p:cNvSpPr/>
          <p:nvPr/>
        </p:nvSpPr>
        <p:spPr>
          <a:xfrm>
            <a:off x="10428025" y="3028651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61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7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25" b="90406" l="2797" r="95455"/>
                    </a14:imgEffect>
                    <a14:imgEffect>
                      <a14:colorTemperature colorTemp="5544"/>
                    </a14:imgEffect>
                    <a14:imgEffect>
                      <a14:saturation sat="141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013">
            <a:off x="10791567" y="3011622"/>
            <a:ext cx="895697" cy="84872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107641" y="3891387"/>
            <a:ext cx="66831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60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감사합니다</a:t>
            </a:r>
            <a:r>
              <a:rPr lang="en-US" altLang="ko-KR" sz="60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.</a:t>
            </a:r>
          </a:p>
          <a:p>
            <a:pPr algn="r"/>
            <a:r>
              <a:rPr lang="en-US" altLang="ko-KR" sz="44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Thank you</a:t>
            </a:r>
            <a:r>
              <a:rPr lang="en-US" altLang="ko-KR" sz="40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.</a:t>
            </a:r>
          </a:p>
        </p:txBody>
      </p:sp>
      <p:sp>
        <p:nvSpPr>
          <p:cNvPr id="32" name="포인트가 4개인 별 31"/>
          <p:cNvSpPr/>
          <p:nvPr/>
        </p:nvSpPr>
        <p:spPr>
          <a:xfrm>
            <a:off x="10663345" y="2638866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포인트가 4개인 별 32"/>
          <p:cNvSpPr/>
          <p:nvPr/>
        </p:nvSpPr>
        <p:spPr>
          <a:xfrm>
            <a:off x="10428025" y="3028651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64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7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9699812" y="4162040"/>
            <a:ext cx="2061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32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대구  </a:t>
            </a:r>
            <a:r>
              <a:rPr lang="ko-KR" altLang="en-US" sz="32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세명학교</a:t>
            </a:r>
            <a:endParaRPr lang="en-US" altLang="ko-KR" sz="32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8095129" y="4773709"/>
            <a:ext cx="3818965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8095128" y="4889101"/>
            <a:ext cx="381896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대구 </a:t>
            </a:r>
            <a:r>
              <a:rPr lang="ko-KR" altLang="en-US" sz="2200" b="1" spc="6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세명학교</a:t>
            </a:r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2200" b="1" spc="6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  <a:p>
            <a:pPr algn="r"/>
            <a:r>
              <a:rPr lang="ko-KR" altLang="en-US" sz="2200" b="1" spc="6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2200" b="1" spc="6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2200" b="1" spc="6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  <a:p>
            <a:pPr algn="r"/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교육실습 소개</a:t>
            </a:r>
            <a:endParaRPr lang="en-US" altLang="ko-KR" sz="2200" b="1" spc="6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  <a:p>
            <a:pPr algn="r"/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수업</a:t>
            </a:r>
            <a:r>
              <a:rPr lang="en-US" altLang="ko-KR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연구수업</a:t>
            </a:r>
            <a:r>
              <a:rPr lang="en-US" altLang="ko-KR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갑종수업</a:t>
            </a:r>
            <a:r>
              <a:rPr lang="en-US" altLang="ko-KR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pPr algn="r"/>
            <a:r>
              <a:rPr lang="ko-KR" altLang="en-US" sz="2200" b="1" spc="6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latin typeface="나눔바른펜" pitchFamily="50" charset="-127"/>
                <a:ea typeface="나눔바른펜" pitchFamily="50" charset="-127"/>
              </a:rPr>
              <a:t>그 외</a:t>
            </a:r>
            <a:endParaRPr lang="en-US" altLang="ko-KR" sz="2200" b="1" spc="600" dirty="0" smtClean="0">
              <a:ln>
                <a:solidFill>
                  <a:schemeClr val="tx1">
                    <a:alpha val="10000"/>
                  </a:schemeClr>
                </a:solidFill>
              </a:ln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25" b="90406" l="2797" r="95455"/>
                    </a14:imgEffect>
                    <a14:imgEffect>
                      <a14:colorTemperature colorTemp="5544"/>
                    </a14:imgEffect>
                    <a14:imgEffect>
                      <a14:saturation sat="141000"/>
                    </a14:imgEffect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013">
            <a:off x="10825185" y="3296893"/>
            <a:ext cx="895697" cy="848720"/>
          </a:xfrm>
          <a:prstGeom prst="rect">
            <a:avLst/>
          </a:prstGeom>
        </p:spPr>
      </p:pic>
      <p:sp>
        <p:nvSpPr>
          <p:cNvPr id="7" name="포인트가 4개인 별 6"/>
          <p:cNvSpPr/>
          <p:nvPr/>
        </p:nvSpPr>
        <p:spPr>
          <a:xfrm>
            <a:off x="10696963" y="2924137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포인트가 4개인 별 7"/>
          <p:cNvSpPr/>
          <p:nvPr/>
        </p:nvSpPr>
        <p:spPr>
          <a:xfrm>
            <a:off x="10461643" y="3313922"/>
            <a:ext cx="322729" cy="363070"/>
          </a:xfrm>
          <a:prstGeom prst="star4">
            <a:avLst/>
          </a:prstGeom>
          <a:solidFill>
            <a:schemeClr val="tx1"/>
          </a:solidFill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5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 smtClean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1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대구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세명학교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9928" y="5961544"/>
            <a:ext cx="10697577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대구 광역시 달서구 </a:t>
            </a:r>
            <a:r>
              <a:rPr lang="ko-KR" altLang="en-US" sz="2800" b="1" spc="-150" dirty="0" err="1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새방로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62(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용산동</a:t>
            </a:r>
            <a:r>
              <a:rPr lang="en-US" altLang="ko-KR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) / 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성서 경원고등학교 맞은편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69" y="2037660"/>
            <a:ext cx="3110911" cy="297688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562" y="1140643"/>
            <a:ext cx="7099795" cy="4770911"/>
          </a:xfrm>
          <a:prstGeom prst="rect">
            <a:avLst/>
          </a:prstGeom>
        </p:spPr>
      </p:pic>
      <p:sp>
        <p:nvSpPr>
          <p:cNvPr id="6" name="타원 5"/>
          <p:cNvSpPr/>
          <p:nvPr/>
        </p:nvSpPr>
        <p:spPr>
          <a:xfrm>
            <a:off x="7180976" y="2842397"/>
            <a:ext cx="1359016" cy="1367405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80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 smtClean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1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대구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세명학교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6" y="1490211"/>
            <a:ext cx="1301262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학교현황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6156" y="2172749"/>
            <a:ext cx="9756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2014.09.01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개교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유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초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12,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중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8,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고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4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계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25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학급 편성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2015. 06   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현재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유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초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14,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중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11,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고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7,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전공과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2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계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35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학급 편성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,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215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명 재학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6155" y="3588857"/>
            <a:ext cx="2851385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특수교육지원센터 현황 </a:t>
            </a:r>
            <a:endParaRPr lang="en-US" altLang="ko-KR" sz="2800" b="1" spc="-150" dirty="0" smtClean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154" y="4253218"/>
            <a:ext cx="1080414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학생들에게 전문적인 </a:t>
            </a:r>
            <a:r>
              <a:rPr lang="ko-KR" altLang="en-US" sz="2800" b="1" dirty="0">
                <a:latin typeface="나눔바른펜" pitchFamily="50" charset="-127"/>
                <a:ea typeface="나눔바른펜" pitchFamily="50" charset="-127"/>
              </a:rPr>
              <a:t>직업교육 및 체험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공간과 </a:t>
            </a:r>
            <a:r>
              <a:rPr lang="ko-KR" altLang="en-US" sz="2800" b="1" dirty="0">
                <a:latin typeface="나눔바른펜" pitchFamily="50" charset="-127"/>
                <a:ea typeface="나눔바른펜" pitchFamily="50" charset="-127"/>
              </a:rPr>
              <a:t>여가</a:t>
            </a:r>
            <a:r>
              <a:rPr lang="en-US" altLang="ko-KR" sz="2800" b="1" dirty="0">
                <a:latin typeface="나눔바른펜" pitchFamily="50" charset="-127"/>
                <a:ea typeface="나눔바른펜" pitchFamily="50" charset="-127"/>
              </a:rPr>
              <a:t>·</a:t>
            </a:r>
            <a:r>
              <a:rPr lang="ko-KR" altLang="en-US" sz="2800" b="1" dirty="0">
                <a:latin typeface="나눔바른펜" pitchFamily="50" charset="-127"/>
                <a:ea typeface="나눔바른펜" pitchFamily="50" charset="-127"/>
              </a:rPr>
              <a:t>문화</a:t>
            </a:r>
            <a:r>
              <a:rPr lang="en-US" altLang="ko-KR" sz="2800" b="1" dirty="0">
                <a:latin typeface="나눔바른펜" pitchFamily="50" charset="-127"/>
                <a:ea typeface="나눔바른펜" pitchFamily="50" charset="-127"/>
              </a:rPr>
              <a:t>·</a:t>
            </a:r>
            <a:r>
              <a:rPr lang="ko-KR" altLang="en-US" sz="2800" b="1" dirty="0">
                <a:latin typeface="나눔바른펜" pitchFamily="50" charset="-127"/>
                <a:ea typeface="나눔바른펜" pitchFamily="50" charset="-127"/>
              </a:rPr>
              <a:t>스포츠 프로그램 등을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지원</a:t>
            </a:r>
            <a:endParaRPr lang="en-US" altLang="ko-KR" sz="2800" b="1" dirty="0" smtClean="0">
              <a:latin typeface="나눔바른펜" pitchFamily="50" charset="-127"/>
              <a:ea typeface="나눔바른펜" pitchFamily="50" charset="-127"/>
            </a:endParaRPr>
          </a:p>
          <a:p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세명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어울림 수영장                                                   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도예교실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댄스스포츠                                                              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*IT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교</a:t>
            </a:r>
            <a:r>
              <a:rPr lang="ko-KR" altLang="en-US" sz="2400" b="1" dirty="0">
                <a:latin typeface="나눔바른펜" pitchFamily="50" charset="-127"/>
                <a:ea typeface="나눔바른펜" pitchFamily="50" charset="-127"/>
              </a:rPr>
              <a:t>실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특수체육교실                                                           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공예실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제과제빵                                                                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*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바리스타</a:t>
            </a:r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46153" y="4966283"/>
            <a:ext cx="10804149" cy="1658907"/>
          </a:xfrm>
          <a:prstGeom prst="rect">
            <a:avLst/>
          </a:prstGeom>
          <a:solidFill>
            <a:srgbClr val="FFD347">
              <a:alpha val="28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1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2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5" y="1473433"/>
            <a:ext cx="1861485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err="1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 교실</a:t>
            </a:r>
            <a:endParaRPr lang="en-US" altLang="ko-KR" sz="2800" b="1" spc="-150" dirty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56" y="2080469"/>
            <a:ext cx="5659773" cy="424483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29" y="2080469"/>
            <a:ext cx="5659773" cy="424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2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6" y="1473433"/>
            <a:ext cx="1064530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유희실</a:t>
            </a:r>
            <a:endParaRPr lang="en-US" altLang="ko-KR" sz="2800" b="1" spc="-150" dirty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56" y="2105710"/>
            <a:ext cx="5532873" cy="311224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029" y="3559030"/>
            <a:ext cx="5663500" cy="318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7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2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5" y="1473433"/>
            <a:ext cx="1735651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유치원 외부</a:t>
            </a:r>
            <a:endParaRPr lang="en-US" altLang="ko-KR" sz="2800" b="1" spc="-150" dirty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55" y="2085290"/>
            <a:ext cx="3077889" cy="230841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061" y="4393707"/>
            <a:ext cx="3077889" cy="230841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300" y="2085289"/>
            <a:ext cx="3077889" cy="230841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539" y="4381151"/>
            <a:ext cx="3094606" cy="232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2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5" y="1473433"/>
            <a:ext cx="2121544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유치원 </a:t>
            </a:r>
            <a:r>
              <a:rPr lang="ko-KR" altLang="en-US" sz="2800" b="1" spc="-150" dirty="0" err="1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하루일과</a:t>
            </a:r>
            <a:endParaRPr lang="en-US" altLang="ko-KR" sz="2800" b="1" spc="-150" dirty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767747"/>
              </p:ext>
            </p:extLst>
          </p:nvPr>
        </p:nvGraphicFramePr>
        <p:xfrm>
          <a:off x="3263753" y="2112239"/>
          <a:ext cx="5770756" cy="4267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43139"/>
                <a:gridCol w="4227617"/>
              </a:tblGrid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시간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활동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8:40~9:00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등원 및 인사나누기</a:t>
                      </a:r>
                      <a:r>
                        <a:rPr lang="en-US" altLang="ko-KR" sz="2200" b="1" baseline="0" dirty="0" smtClean="0">
                          <a:latin typeface="나눔바른펜" pitchFamily="50" charset="-127"/>
                          <a:ea typeface="나눔바른펜" pitchFamily="50" charset="-127"/>
                        </a:rPr>
                        <a:t> / 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아침독서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9:00~9:50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err="1" smtClean="0">
                          <a:latin typeface="나눔바른펜" pitchFamily="50" charset="-127"/>
                          <a:ea typeface="나눔바른펜" pitchFamily="50" charset="-127"/>
                        </a:rPr>
                        <a:t>세명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 </a:t>
                      </a:r>
                      <a:r>
                        <a:rPr lang="ko-KR" altLang="en-US" sz="2200" b="1" dirty="0" err="1" smtClean="0">
                          <a:latin typeface="나눔바른펜" pitchFamily="50" charset="-127"/>
                          <a:ea typeface="나눔바른펜" pitchFamily="50" charset="-127"/>
                        </a:rPr>
                        <a:t>해피</a:t>
                      </a:r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, 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에코타임 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9:50~10:10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간식 및 음악감상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10:10~12:00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대</a:t>
                      </a:r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·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소집단 활동 및</a:t>
                      </a:r>
                      <a:r>
                        <a:rPr lang="en-US" altLang="ko-KR" sz="2200" b="1" baseline="0" dirty="0" smtClean="0">
                          <a:latin typeface="나눔바른펜" pitchFamily="50" charset="-127"/>
                          <a:ea typeface="나눔바른펜" pitchFamily="50" charset="-127"/>
                        </a:rPr>
                        <a:t> 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유치원 특색활동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12:00~12:10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점심</a:t>
                      </a:r>
                      <a:r>
                        <a:rPr lang="ko-KR" altLang="en-US" sz="2200" b="1" baseline="0" dirty="0" smtClean="0">
                          <a:latin typeface="나눔바른펜" pitchFamily="50" charset="-127"/>
                          <a:ea typeface="나눔바른펜" pitchFamily="50" charset="-127"/>
                        </a:rPr>
                        <a:t> 식사 준비 및 손 씻기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12:10~13:10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점심 및 양치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13:10~13:40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실내</a:t>
                      </a:r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·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외 자유선택활동 및 개별 활동 실시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13:40~13:50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일과 평가 및 귀가 지도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721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13:50~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특기적성 및 </a:t>
                      </a:r>
                      <a:r>
                        <a:rPr lang="ko-KR" altLang="en-US" sz="2200" b="1" dirty="0" err="1" smtClean="0">
                          <a:latin typeface="나눔바른펜" pitchFamily="50" charset="-127"/>
                          <a:ea typeface="나눔바른펜" pitchFamily="50" charset="-127"/>
                        </a:rPr>
                        <a:t>종일반</a:t>
                      </a:r>
                      <a:r>
                        <a:rPr lang="ko-KR" altLang="en-US" sz="2200" b="1" dirty="0" smtClean="0">
                          <a:latin typeface="나눔바른펜" pitchFamily="50" charset="-127"/>
                          <a:ea typeface="나눔바른펜" pitchFamily="50" charset="-127"/>
                        </a:rPr>
                        <a:t> 활동</a:t>
                      </a:r>
                      <a:endParaRPr lang="ko-KR" altLang="en-US" sz="2200" b="1" dirty="0">
                        <a:latin typeface="나눔바른펜" pitchFamily="50" charset="-127"/>
                        <a:ea typeface="나눔바른펜" pitchFamily="50" charset="-127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731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069" y="0"/>
            <a:ext cx="833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4"/>
                </a:solidFill>
                <a:latin typeface="나눔바른펜" pitchFamily="50" charset="-127"/>
                <a:ea typeface="나눔바른펜" pitchFamily="50" charset="-127"/>
              </a:rPr>
              <a:t>2</a:t>
            </a:r>
            <a:endParaRPr lang="ko-KR" altLang="en-US" sz="9600" b="1" dirty="0">
              <a:solidFill>
                <a:schemeClr val="accent4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9813" y="692339"/>
            <a:ext cx="4015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유치부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ko-KR" altLang="en-US" sz="3600" b="1" spc="-300" dirty="0" err="1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3600" b="1" spc="-300" dirty="0" smtClean="0">
                <a:ln>
                  <a:solidFill>
                    <a:schemeClr val="tx1">
                      <a:alpha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바른펜" pitchFamily="50" charset="-127"/>
                <a:ea typeface="나눔바른펜" pitchFamily="50" charset="-127"/>
              </a:rPr>
              <a:t> 소개</a:t>
            </a:r>
            <a:endParaRPr lang="en-US" altLang="ko-KR" sz="3600" b="1" spc="-300" dirty="0" smtClean="0">
              <a:ln>
                <a:solidFill>
                  <a:schemeClr val="tx1">
                    <a:alpha val="1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155" y="1473433"/>
            <a:ext cx="1911819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pc="-150" err="1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꿈나래반</a:t>
            </a:r>
            <a:r>
              <a:rPr lang="ko-KR" altLang="en-US" sz="2800" b="1" spc="-150" dirty="0" smtClean="0">
                <a:ln>
                  <a:solidFill>
                    <a:schemeClr val="bg1">
                      <a:alpha val="10000"/>
                    </a:schemeClr>
                  </a:solidFill>
                </a:ln>
                <a:solidFill>
                  <a:schemeClr val="bg1"/>
                </a:solidFill>
                <a:latin typeface="나눔바른펜" pitchFamily="50" charset="-127"/>
                <a:ea typeface="나눔바른펜" pitchFamily="50" charset="-127"/>
              </a:rPr>
              <a:t> 현황</a:t>
            </a:r>
            <a:endParaRPr lang="en-US" altLang="ko-KR" sz="2800" b="1" spc="-150" dirty="0">
              <a:ln>
                <a:solidFill>
                  <a:schemeClr val="bg1">
                    <a:alpha val="10000"/>
                  </a:schemeClr>
                </a:solidFill>
              </a:ln>
              <a:solidFill>
                <a:schemeClr val="bg1"/>
              </a:solidFill>
              <a:latin typeface="나눔바른펜" pitchFamily="50" charset="-127"/>
              <a:ea typeface="나눔바른펜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6154" y="2139194"/>
            <a:ext cx="814483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교직원 현황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유아특수교사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특수교육 </a:t>
            </a:r>
            <a:r>
              <a:rPr lang="ko-KR" altLang="en-US" sz="2800" b="1" dirty="0" err="1" smtClean="0">
                <a:latin typeface="나눔바른펜" pitchFamily="50" charset="-127"/>
                <a:ea typeface="나눔바른펜" pitchFamily="50" charset="-127"/>
              </a:rPr>
              <a:t>실무원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1</a:t>
            </a:r>
            <a:r>
              <a:rPr lang="ko-KR" altLang="en-US" sz="2800" b="1" dirty="0">
                <a:latin typeface="나눔바른펜" pitchFamily="50" charset="-127"/>
                <a:ea typeface="나눔바른펜" pitchFamily="50" charset="-127"/>
              </a:rPr>
              <a:t>명</a:t>
            </a:r>
            <a:endParaRPr lang="en-US" altLang="ko-KR" sz="2800" b="1" dirty="0" smtClean="0">
              <a:latin typeface="나눔바른펜" pitchFamily="50" charset="-127"/>
              <a:ea typeface="나눔바른펜" pitchFamily="50" charset="-127"/>
            </a:endParaRPr>
          </a:p>
          <a:p>
            <a:endParaRPr lang="en-US" altLang="ko-KR" sz="28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학생현황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: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남아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2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명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, 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여아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3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명 계 </a:t>
            </a:r>
            <a:r>
              <a:rPr lang="en-US" altLang="ko-KR" sz="2800" b="1" dirty="0" smtClean="0">
                <a:latin typeface="나눔바른펜" pitchFamily="50" charset="-127"/>
                <a:ea typeface="나눔바른펜" pitchFamily="50" charset="-127"/>
              </a:rPr>
              <a:t>5</a:t>
            </a:r>
            <a:r>
              <a:rPr lang="ko-KR" altLang="en-US" sz="2800" b="1" dirty="0" smtClean="0">
                <a:latin typeface="나눔바른펜" pitchFamily="50" charset="-127"/>
                <a:ea typeface="나눔바른펜" pitchFamily="50" charset="-127"/>
              </a:rPr>
              <a:t>명 </a:t>
            </a:r>
            <a:endParaRPr lang="en-US" altLang="ko-KR" sz="2800" b="1" dirty="0" smtClean="0">
              <a:latin typeface="나눔바른펜" pitchFamily="50" charset="-127"/>
              <a:ea typeface="나눔바른펜" pitchFamily="50" charset="-127"/>
            </a:endParaRPr>
          </a:p>
          <a:p>
            <a:endParaRPr lang="en-US" altLang="ko-KR" sz="2400" b="1" dirty="0" smtClean="0"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① 남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5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세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지적장애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나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  <a:endParaRPr lang="en-US" altLang="ko-KR" sz="2400" b="1" dirty="0">
              <a:latin typeface="나눔바른펜" pitchFamily="50" charset="-127"/>
              <a:ea typeface="나눔바른펜" pitchFamily="50" charset="-127"/>
            </a:endParaRP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② 여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5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세 발달장애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다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③ 여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6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세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뇌병변장애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다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④ 남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7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세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지적장애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가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</a:p>
          <a:p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⑤ 여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7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세 </a:t>
            </a:r>
            <a:r>
              <a:rPr lang="ko-KR" altLang="en-US" sz="2400" b="1" dirty="0" err="1" smtClean="0">
                <a:latin typeface="나눔바른펜" pitchFamily="50" charset="-127"/>
                <a:ea typeface="나눔바른펜" pitchFamily="50" charset="-127"/>
              </a:rPr>
              <a:t>지적장애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 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(</a:t>
            </a:r>
            <a:r>
              <a:rPr lang="ko-KR" altLang="en-US" sz="2400" b="1" dirty="0" smtClean="0">
                <a:latin typeface="나눔바른펜" pitchFamily="50" charset="-127"/>
                <a:ea typeface="나눔바른펜" pitchFamily="50" charset="-127"/>
              </a:rPr>
              <a:t>가</a:t>
            </a:r>
            <a:r>
              <a:rPr lang="en-US" altLang="ko-KR" sz="2400" b="1" dirty="0" smtClean="0">
                <a:latin typeface="나눔바른펜" pitchFamily="50" charset="-127"/>
                <a:ea typeface="나눔바른펜" pitchFamily="50" charset="-127"/>
              </a:rPr>
              <a:t>)</a:t>
            </a:r>
            <a:endParaRPr lang="en-US" altLang="ko-KR" sz="2400" b="1" dirty="0">
              <a:latin typeface="나눔바른펜" pitchFamily="50" charset="-127"/>
              <a:ea typeface="나눔바른펜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941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572</Words>
  <Application>Microsoft Office PowerPoint</Application>
  <PresentationFormat>사용자 지정</PresentationFormat>
  <Paragraphs>105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1" baseType="lpstr">
      <vt:lpstr>굴림</vt:lpstr>
      <vt:lpstr>Arial</vt:lpstr>
      <vt:lpstr>맑은 고딕</vt:lpstr>
      <vt:lpstr>서울남산체 EB</vt:lpstr>
      <vt:lpstr>나눔바른펜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yoram</dc:creator>
  <cp:lastModifiedBy>user</cp:lastModifiedBy>
  <cp:revision>29</cp:revision>
  <dcterms:created xsi:type="dcterms:W3CDTF">2014-06-01T09:15:30Z</dcterms:created>
  <dcterms:modified xsi:type="dcterms:W3CDTF">2015-06-08T09:18:17Z</dcterms:modified>
</cp:coreProperties>
</file>