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4" r:id="rId6"/>
    <p:sldId id="266" r:id="rId7"/>
    <p:sldId id="268" r:id="rId8"/>
    <p:sldId id="273" r:id="rId9"/>
    <p:sldId id="274" r:id="rId10"/>
    <p:sldId id="275" r:id="rId11"/>
    <p:sldId id="293" r:id="rId12"/>
    <p:sldId id="277" r:id="rId13"/>
    <p:sldId id="259" r:id="rId14"/>
    <p:sldId id="278" r:id="rId15"/>
    <p:sldId id="279" r:id="rId16"/>
    <p:sldId id="260" r:id="rId17"/>
    <p:sldId id="282" r:id="rId18"/>
    <p:sldId id="283" r:id="rId19"/>
    <p:sldId id="261" r:id="rId20"/>
    <p:sldId id="289" r:id="rId21"/>
    <p:sldId id="291" r:id="rId22"/>
    <p:sldId id="295" r:id="rId23"/>
    <p:sldId id="290" r:id="rId24"/>
    <p:sldId id="262" r:id="rId25"/>
    <p:sldId id="292" r:id="rId26"/>
    <p:sldId id="294" r:id="rId27"/>
    <p:sldId id="263" r:id="rId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FF66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87" autoAdjust="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316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8027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06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879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90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598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47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451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381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8543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0213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25F49-50FC-4732-AEDC-ACC803EB1970}" type="datetimeFigureOut">
              <a:rPr lang="ko-KR" altLang="en-US" smtClean="0"/>
              <a:t>2015-06-10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53370-A254-41D3-BD9A-8784E234B8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52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152128"/>
          </a:xfrm>
        </p:spPr>
        <p:txBody>
          <a:bodyPr>
            <a:normAutofit/>
          </a:bodyPr>
          <a:lstStyle/>
          <a:p>
            <a:r>
              <a:rPr lang="ko-KR" altLang="en-US" sz="60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 실습 </a:t>
            </a:r>
            <a:r>
              <a:rPr lang="ko-KR" altLang="en-US" sz="6000" dirty="0" err="1">
                <a:latin typeface="a옛날목욕탕B" panose="02020600000000000000" pitchFamily="18" charset="-127"/>
                <a:ea typeface="a옛날목욕탕B" panose="02020600000000000000" pitchFamily="18" charset="-127"/>
              </a:rPr>
              <a:t>평가회</a:t>
            </a:r>
            <a:endParaRPr lang="ko-KR" altLang="en-US" sz="6000" dirty="0"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300192" y="3886200"/>
            <a:ext cx="2736304" cy="249512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ko-KR" altLang="en-US" dirty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실습 장소 </a:t>
            </a:r>
            <a:endParaRPr lang="en-US" altLang="ko-KR" dirty="0" smtClean="0"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  <a:p>
            <a:pPr algn="r"/>
            <a:r>
              <a:rPr lang="ko-KR" altLang="en-US" dirty="0" smtClean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대구 성모유치원</a:t>
            </a:r>
            <a:endParaRPr lang="en-US" altLang="ko-KR" dirty="0" smtClean="0"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  <a:p>
            <a:pPr algn="r"/>
            <a:endParaRPr lang="en-US" altLang="ko-KR" dirty="0"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  <a:p>
            <a:pPr algn="r"/>
            <a:r>
              <a:rPr lang="ko-KR" altLang="en-US" dirty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유아특수교육과 </a:t>
            </a:r>
            <a:endParaRPr lang="en-US" altLang="ko-KR" dirty="0" smtClean="0"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  <a:p>
            <a:pPr algn="r"/>
            <a:r>
              <a:rPr lang="en-US" altLang="ko-KR" dirty="0" smtClean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4</a:t>
            </a:r>
            <a:r>
              <a:rPr lang="ko-KR" altLang="en-US" dirty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학년 </a:t>
            </a:r>
            <a:r>
              <a:rPr lang="ko-KR" altLang="en-US" dirty="0" smtClean="0"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김신영</a:t>
            </a:r>
            <a:endParaRPr lang="en-US" altLang="ko-KR" dirty="0"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95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7" y="1628800"/>
            <a:ext cx="8280920" cy="1152128"/>
          </a:xfrm>
        </p:spPr>
        <p:txBody>
          <a:bodyPr>
            <a:normAutofit fontScale="92500"/>
          </a:bodyPr>
          <a:lstStyle/>
          <a:p>
            <a:r>
              <a:rPr lang="ko-KR" altLang="en-US" sz="2800" dirty="0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우주영역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유아가 다양한 분야 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역사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지리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동물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식물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시간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천체 등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의 경험을 통해 여러 문화를 이해하고 받아들이도록 함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1116033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 </a:t>
            </a:r>
            <a:r>
              <a:rPr lang="ko-KR" altLang="en-US" sz="3200" dirty="0" err="1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몬테소리</a:t>
            </a:r>
            <a:r>
              <a:rPr lang="ko-KR" altLang="en-US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 교구 소개 </a:t>
            </a:r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</a:t>
            </a:r>
            <a:endParaRPr lang="ko-KR" altLang="en-US" sz="3200" kern="1200" dirty="0">
              <a:solidFill>
                <a:srgbClr val="0070C0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rcRect l="13120" t="6752" r="514" b="6615"/>
          <a:stretch/>
        </p:blipFill>
        <p:spPr>
          <a:xfrm>
            <a:off x="99828" y="2922197"/>
            <a:ext cx="4184140" cy="301924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987" y="2922197"/>
            <a:ext cx="4424082" cy="30192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051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187365"/>
              </p:ext>
            </p:extLst>
          </p:nvPr>
        </p:nvGraphicFramePr>
        <p:xfrm>
          <a:off x="318773" y="1196752"/>
          <a:ext cx="8640960" cy="411723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420522"/>
                <a:gridCol w="6220438"/>
              </a:tblGrid>
              <a:tr h="454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학급</a:t>
                      </a:r>
                      <a:endParaRPr lang="ko-KR" altLang="en-US" sz="24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반 이름</a:t>
                      </a:r>
                      <a:endParaRPr lang="ko-KR" altLang="en-US" sz="24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423973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일반학급 </a:t>
                      </a:r>
                      <a:r>
                        <a:rPr lang="en-US" altLang="ko-KR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(6</a:t>
                      </a:r>
                      <a:r>
                        <a:rPr lang="ko-KR" altLang="en-US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학급</a:t>
                      </a:r>
                      <a:r>
                        <a:rPr lang="en-US" altLang="ko-KR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</a:t>
                      </a:r>
                      <a:endParaRPr lang="ko-KR" altLang="en-US" sz="24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고운 </a:t>
                      </a:r>
                      <a:r>
                        <a:rPr lang="ko-KR" altLang="en-US" sz="2200" dirty="0" err="1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햇살반</a:t>
                      </a:r>
                      <a:endParaRPr lang="ko-KR" altLang="en-US" sz="22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42397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맑은 </a:t>
                      </a:r>
                      <a:r>
                        <a:rPr lang="ko-KR" altLang="en-US" sz="2200" dirty="0" err="1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샘물반</a:t>
                      </a:r>
                      <a:endParaRPr lang="ko-KR" altLang="en-US" sz="22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42397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파란 </a:t>
                      </a:r>
                      <a:r>
                        <a:rPr lang="ko-KR" altLang="en-US" sz="2200" dirty="0" err="1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하늘반</a:t>
                      </a:r>
                      <a:endParaRPr lang="ko-KR" altLang="en-US" sz="22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42397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푸른 </a:t>
                      </a:r>
                      <a:r>
                        <a:rPr lang="ko-KR" altLang="en-US" sz="2200" dirty="0" err="1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나무반</a:t>
                      </a:r>
                      <a:endParaRPr lang="ko-KR" altLang="en-US" sz="22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74797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넓은 </a:t>
                      </a:r>
                      <a:r>
                        <a:rPr lang="ko-KR" altLang="en-US" sz="2400" dirty="0" err="1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바다반</a:t>
                      </a:r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장애유아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7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세 女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2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명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 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→ </a:t>
                      </a:r>
                      <a:r>
                        <a:rPr lang="ko-KR" altLang="en-US" sz="2400" dirty="0" err="1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파란반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(7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세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</a:t>
                      </a:r>
                      <a:endParaRPr lang="ko-KR" altLang="en-US" sz="2400" dirty="0">
                        <a:solidFill>
                          <a:schemeClr val="tx1"/>
                        </a:solidFill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74797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알찬 </a:t>
                      </a:r>
                      <a:r>
                        <a:rPr lang="ko-KR" altLang="en-US" sz="2400" dirty="0" err="1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열매반</a:t>
                      </a:r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장애유아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6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세 男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2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명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 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→ </a:t>
                      </a:r>
                      <a:r>
                        <a:rPr lang="ko-KR" altLang="en-US" sz="2400" dirty="0" err="1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초록반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(6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세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</a:t>
                      </a:r>
                      <a:endParaRPr lang="ko-KR" altLang="en-US" sz="2400" dirty="0">
                        <a:solidFill>
                          <a:schemeClr val="tx1"/>
                        </a:solidFill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  <a:tr h="4542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특수학급</a:t>
                      </a:r>
                      <a:r>
                        <a:rPr lang="en-US" altLang="ko-KR" sz="2400" baseline="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 (1</a:t>
                      </a:r>
                      <a:r>
                        <a:rPr lang="ko-KR" altLang="en-US" sz="2400" baseline="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학급</a:t>
                      </a:r>
                      <a:r>
                        <a:rPr lang="en-US" altLang="ko-KR" sz="2400" baseline="0" dirty="0" smtClean="0"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</a:t>
                      </a:r>
                      <a:endParaRPr lang="ko-KR" altLang="en-US" sz="2400" dirty="0"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예쁜 </a:t>
                      </a:r>
                      <a:r>
                        <a:rPr lang="ko-KR" altLang="en-US" sz="2400" dirty="0" err="1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꽃반</a:t>
                      </a:r>
                      <a:r>
                        <a:rPr lang="ko-KR" altLang="en-US" sz="2400" dirty="0" smtClean="0">
                          <a:solidFill>
                            <a:schemeClr val="accent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(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장애유아 총 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4</a:t>
                      </a:r>
                      <a:r>
                        <a:rPr lang="ko-KR" altLang="en-US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명</a:t>
                      </a:r>
                      <a:r>
                        <a:rPr lang="en-US" altLang="ko-KR" sz="2400" dirty="0" smtClean="0">
                          <a:solidFill>
                            <a:schemeClr val="tx1"/>
                          </a:solidFill>
                          <a:latin typeface="1훈새마을운동 Regular" panose="02020603020101020101" pitchFamily="18" charset="-127"/>
                          <a:ea typeface="1훈새마을운동 Regular" panose="02020603020101020101" pitchFamily="18" charset="-127"/>
                        </a:rPr>
                        <a:t>)</a:t>
                      </a:r>
                      <a:endParaRPr lang="ko-KR" altLang="en-US" sz="2400" dirty="0">
                        <a:solidFill>
                          <a:schemeClr val="accent1"/>
                        </a:solidFill>
                        <a:latin typeface="1훈새마을운동 Regular" panose="02020603020101020101" pitchFamily="18" charset="-127"/>
                        <a:ea typeface="1훈새마을운동 Regular" panose="02020603020101020101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23528" y="5368320"/>
            <a:ext cx="8496944" cy="1470764"/>
          </a:xfrm>
        </p:spPr>
        <p:txBody>
          <a:bodyPr>
            <a:normAutofit/>
          </a:bodyPr>
          <a:lstStyle/>
          <a:p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연령 통합이 원칙이나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연령별 수업이 이루어짐</a:t>
            </a:r>
            <a:endParaRPr lang="en-US" altLang="ko-KR" sz="26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주일마다 특수교사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실무원이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번갈아 가면서 일반학급에 들어가 장애유아 통합을 지원함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045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733675"/>
            <a:ext cx="72294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8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85192" y="1196752"/>
            <a:ext cx="8507288" cy="5328592"/>
          </a:xfrm>
        </p:spPr>
        <p:txBody>
          <a:bodyPr>
            <a:noAutofit/>
          </a:bodyPr>
          <a:lstStyle/>
          <a:p>
            <a:pPr fontAlgn="base" latinLnBrk="0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09:00 – 09:10 1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등원 및 입실</a:t>
            </a: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09:10 – 10:10 1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자유선택활동 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* </a:t>
            </a:r>
            <a:r>
              <a:rPr lang="ko-KR" altLang="en-US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특수학급에 있는 유일한 시간 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*</a:t>
            </a:r>
            <a:endParaRPr lang="ko-KR" altLang="en-US" sz="2400" b="1" dirty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10:10 – 10:20 2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등원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입실</a:t>
            </a: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10:20 – 10:40 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간식 시간</a:t>
            </a: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10:30 – 10:40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인사 나누기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기도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날짜 및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날씨소개</a:t>
            </a:r>
            <a:endParaRPr lang="ko-KR" altLang="en-US" sz="24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b="1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11:00 – 12:00 </a:t>
            </a:r>
            <a:r>
              <a:rPr lang="ko-KR" altLang="en-US" sz="2400" b="1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연령별 </a:t>
            </a:r>
            <a:r>
              <a:rPr lang="ko-KR" altLang="en-US" sz="2400" b="1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활동 </a:t>
            </a:r>
            <a:r>
              <a:rPr lang="en-US" altLang="ko-KR" sz="2400" b="1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[</a:t>
            </a:r>
            <a:r>
              <a:rPr lang="ko-KR" altLang="en-US" sz="2400" b="1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대집단</a:t>
            </a:r>
            <a:r>
              <a:rPr lang="ko-KR" altLang="en-US" sz="2400" b="1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수업</a:t>
            </a:r>
            <a:r>
              <a:rPr lang="en-US" altLang="ko-KR" sz="2400" b="1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]</a:t>
            </a:r>
            <a:r>
              <a:rPr lang="ko-KR" altLang="en-US" sz="2400" b="1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*</a:t>
            </a:r>
            <a:r>
              <a:rPr lang="ko-KR" altLang="en-US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 수업 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*</a:t>
            </a:r>
            <a:r>
              <a:rPr lang="ko-KR" altLang="en-US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endParaRPr lang="en-US" altLang="ko-KR" sz="2400" b="1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12:00 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12:50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점심식사</a:t>
            </a:r>
            <a:endParaRPr lang="en-US" altLang="ko-KR" sz="24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12:50 – 13:50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영어 </a:t>
            </a:r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체육수업 </a:t>
            </a:r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외부강사</a:t>
            </a:r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sz="24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13:50 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14:00 1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</a:t>
            </a:r>
            <a:r>
              <a:rPr lang="ko-KR" altLang="en-US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귀가지도</a:t>
            </a:r>
            <a:endParaRPr lang="en-US" altLang="ko-KR" sz="2400" b="1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r>
              <a:rPr lang="en-US" altLang="ko-KR" sz="24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14:00 </a:t>
            </a:r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14:50 2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자유선택활동</a:t>
            </a: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14:50 – 15:00 2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코스 귀가지도</a:t>
            </a:r>
          </a:p>
          <a:p>
            <a:pPr fontAlgn="base"/>
            <a:r>
              <a:rPr lang="en-US" altLang="ko-KR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15:00 – 18:00 </a:t>
            </a:r>
            <a:r>
              <a:rPr lang="ko-KR" altLang="en-US" sz="2400" dirty="0" err="1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종일반</a:t>
            </a:r>
            <a:r>
              <a:rPr lang="ko-KR" altLang="en-US" sz="24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수업 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실습생은 </a:t>
            </a:r>
            <a:r>
              <a:rPr lang="ko-KR" altLang="en-US" sz="24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관여</a:t>
            </a:r>
            <a:r>
              <a:rPr lang="en-US" altLang="ko-KR" sz="24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X</a:t>
            </a:r>
            <a:r>
              <a:rPr lang="en-US" altLang="ko-KR" sz="24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sz="2400" b="1" dirty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2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유아들의 하루 일과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06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2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 실습생의 하루 일과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156592" y="1340768"/>
            <a:ext cx="8807896" cy="5040560"/>
          </a:xfrm>
        </p:spPr>
        <p:txBody>
          <a:bodyPr>
            <a:normAutofit fontScale="92500" lnSpcReduction="10000"/>
          </a:bodyPr>
          <a:lstStyle/>
          <a:p>
            <a:pPr marL="0" indent="0" algn="ctr" fontAlgn="base" latinLnBrk="0">
              <a:buNone/>
            </a:pPr>
            <a:r>
              <a:rPr lang="ko-KR" altLang="en-US" sz="35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출근 </a:t>
            </a:r>
            <a:r>
              <a:rPr lang="en-US" altLang="ko-KR" sz="35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AM 8</a:t>
            </a:r>
            <a:r>
              <a:rPr lang="ko-KR" altLang="en-US" sz="35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5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</a:t>
            </a:r>
            <a:r>
              <a:rPr lang="ko-KR" altLang="en-US" sz="3500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퇴근 </a:t>
            </a:r>
            <a:r>
              <a:rPr lang="en-US" altLang="ko-KR" sz="35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PM 6</a:t>
            </a:r>
            <a:r>
              <a:rPr lang="ko-KR" altLang="en-US" sz="3500" b="1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</a:t>
            </a:r>
          </a:p>
          <a:p>
            <a:pPr fontAlgn="base" latinLnBrk="0"/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8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9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오전 청소</a:t>
            </a:r>
          </a:p>
          <a:p>
            <a:pPr fontAlgn="base" latinLnBrk="0"/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9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3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아이들과 함께 하루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일과</a:t>
            </a:r>
          </a:p>
          <a:p>
            <a:pPr fontAlgn="base" latinLnBrk="0"/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4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30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분 청소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특수학급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층 </a:t>
            </a:r>
            <a:r>
              <a:rPr lang="ko-KR" altLang="en-US" sz="30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체육실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도서관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복도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계단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sz="30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4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30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분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~ 6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각종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잡일</a:t>
            </a:r>
            <a:endParaRPr lang="ko-KR" altLang="en-US" sz="30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행사 준비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아이들에게 나누어줄 선물 포장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화단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가꾸기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등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</a:p>
          <a:p>
            <a:pPr marL="0" indent="0" fontAlgn="base" latinLnBrk="0">
              <a:buNone/>
            </a:pP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algn="ctr" fontAlgn="base" latinLnBrk="0">
              <a:buNone/>
            </a:pPr>
            <a:r>
              <a:rPr lang="ko-KR" altLang="en-US" sz="3500" b="1" dirty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</a:t>
            </a:r>
            <a:r>
              <a:rPr lang="en-US" altLang="ko-KR" sz="3500" b="1" dirty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6</a:t>
            </a:r>
            <a:r>
              <a:rPr lang="ko-KR" altLang="en-US" sz="3500" b="1" dirty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 이후 </a:t>
            </a:r>
            <a:r>
              <a:rPr lang="en-US" altLang="ko-KR" sz="3500" b="1" dirty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3500" b="1" dirty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본격적인 일과가 시작</a:t>
            </a:r>
            <a:r>
              <a:rPr lang="en-US" altLang="ko-KR" sz="3500" b="1" dirty="0" smtClean="0">
                <a:solidFill>
                  <a:srgbClr val="92D05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 </a:t>
            </a:r>
            <a:endParaRPr lang="ko-KR" altLang="en-US" sz="3500" b="1" dirty="0">
              <a:solidFill>
                <a:srgbClr val="92D05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그 날 일지 작성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수업 계획안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짜야 함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^0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^</a:t>
            </a:r>
            <a:endParaRPr lang="ko-KR" altLang="en-US" sz="30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실습 때는 두 발 뻗고 편하게 잘 </a:t>
            </a:r>
            <a:r>
              <a:rPr lang="ko-KR" altLang="en-US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생각 </a:t>
            </a:r>
            <a:r>
              <a:rPr lang="en-US" altLang="ko-KR" sz="30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No </a:t>
            </a:r>
            <a:r>
              <a:rPr lang="en-US" altLang="ko-KR" sz="3000" dirty="0" err="1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No</a:t>
            </a:r>
            <a:r>
              <a:rPr lang="en-US" altLang="ko-KR" sz="30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~!</a:t>
            </a:r>
            <a:endParaRPr lang="ko-KR" altLang="en-US" sz="30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2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828925"/>
            <a:ext cx="7067550" cy="12001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11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404664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3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 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주간 일정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853136"/>
          </a:xfrm>
        </p:spPr>
        <p:txBody>
          <a:bodyPr>
            <a:noAutofit/>
          </a:bodyPr>
          <a:lstStyle/>
          <a:p>
            <a:pPr fontAlgn="base" latinLnBrk="0"/>
            <a:r>
              <a:rPr lang="en-US" altLang="ko-KR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</a:t>
            </a:r>
            <a:r>
              <a:rPr lang="ko-KR" altLang="en-US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주차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관찰</a:t>
            </a:r>
          </a:p>
          <a:p>
            <a:pPr fontAlgn="base" latinLnBrk="0"/>
            <a:r>
              <a:rPr lang="en-US" altLang="ko-KR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en-US" altLang="ko-KR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3</a:t>
            </a:r>
            <a:r>
              <a:rPr lang="ko-KR" altLang="en-US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주차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 수업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연령별 수업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endParaRPr lang="en-US" altLang="ko-KR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특수교사 </a:t>
            </a:r>
            <a:r>
              <a:rPr lang="en-US" altLang="ko-KR" sz="26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일반교사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[</a:t>
            </a:r>
            <a:r>
              <a:rPr lang="ko-KR" altLang="en-US" sz="26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통합반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]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ko-KR" altLang="en-US" sz="26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참관</a:t>
            </a:r>
          </a:p>
          <a:p>
            <a:pPr fontAlgn="base" latinLnBrk="0"/>
            <a:r>
              <a:rPr lang="en-US" altLang="ko-KR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4</a:t>
            </a:r>
            <a:r>
              <a:rPr lang="ko-KR" altLang="en-US" dirty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주차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전체 수업 </a:t>
            </a:r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algn="ctr" fontAlgn="base" latinLnBrk="0">
              <a:buNone/>
            </a:pP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일일 담임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등원부터 하원까지 책임지고 지도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원장 수녀님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원감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선생님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특수교사</a:t>
            </a:r>
            <a:r>
              <a:rPr lang="en-US" altLang="ko-KR" sz="26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일반교사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[</a:t>
            </a:r>
            <a:r>
              <a:rPr lang="ko-KR" altLang="en-US" sz="26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통합반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]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참관</a:t>
            </a:r>
            <a:endParaRPr lang="en-US" altLang="ko-KR" sz="26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endParaRPr lang="en-US" altLang="ko-KR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en-US" altLang="ko-KR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※ </a:t>
            </a:r>
            <a:r>
              <a:rPr lang="ko-KR" altLang="en-US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단</a:t>
            </a:r>
            <a:r>
              <a:rPr lang="en-US" altLang="ko-KR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dirty="0" err="1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환경판</a:t>
            </a:r>
            <a:r>
              <a:rPr lang="ko-KR" altLang="en-US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구성은 하지 않음</a:t>
            </a:r>
            <a:endParaRPr lang="en-US" altLang="ko-KR" dirty="0">
              <a:solidFill>
                <a:schemeClr val="accent6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702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404664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3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 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주간 복장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395536" y="1772816"/>
            <a:ext cx="864096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latinLnBrk="0"/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활동하기에 </a:t>
            </a:r>
            <a:r>
              <a:rPr lang="ko-KR" altLang="en-US" b="1" dirty="0" smtClean="0">
                <a:solidFill>
                  <a:schemeClr val="accent6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편안한 복장을 요구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하심</a:t>
            </a:r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청바지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스키니진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가능함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 </a:t>
            </a:r>
            <a:endParaRPr lang="ko-KR" altLang="en-US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단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무릎이 보이는 치마나 짧은 바지</a:t>
            </a:r>
            <a:r>
              <a:rPr lang="en-US" altLang="ko-KR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X, </a:t>
            </a:r>
            <a:r>
              <a:rPr lang="ko-KR" altLang="en-US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찢어진 바지</a:t>
            </a:r>
            <a:r>
              <a:rPr lang="en-US" altLang="ko-KR" b="1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X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학교만큼 복장이 까다롭지 않아서 정장을 별도로 구매하지 않았음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Font typeface="Arial" pitchFamily="34" charset="0"/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나의 경우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위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남방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티셔츠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/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아래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</a:t>
            </a:r>
            <a:r>
              <a:rPr lang="ko-KR" altLang="en-US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슬랙스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즐겨 입음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867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924944"/>
            <a:ext cx="61245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1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수업에 대한 모든 것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67544" y="1484784"/>
            <a:ext cx="8568952" cy="5373216"/>
          </a:xfrm>
        </p:spPr>
        <p:txBody>
          <a:bodyPr>
            <a:noAutofit/>
          </a:bodyPr>
          <a:lstStyle/>
          <a:p>
            <a:pPr fontAlgn="base" latinLnBrk="0"/>
            <a:r>
              <a:rPr lang="ko-KR" altLang="en-US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부분수업 </a:t>
            </a:r>
            <a:r>
              <a:rPr lang="en-US" altLang="ko-KR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회 </a:t>
            </a:r>
            <a:endParaRPr lang="en-US" altLang="ko-KR" dirty="0" smtClean="0">
              <a:solidFill>
                <a:srgbClr val="FF66CC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전체수업 </a:t>
            </a:r>
            <a:r>
              <a:rPr lang="en-US" altLang="ko-KR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</a:t>
            </a:r>
            <a:r>
              <a:rPr lang="ko-KR" altLang="en-US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회 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부분수업 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개 포함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/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>
              <a:buNone/>
            </a:pP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</a:t>
            </a:r>
            <a:r>
              <a:rPr lang="en-US" altLang="ko-KR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</a:t>
            </a:r>
            <a:r>
              <a:rPr lang="ko-KR" altLang="en-US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차 </a:t>
            </a: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부분수업</a:t>
            </a:r>
            <a:r>
              <a:rPr lang="ko-KR" altLang="en-US" dirty="0" smtClean="0">
                <a:solidFill>
                  <a:srgbClr val="FF33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(5.8.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금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앞치마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동화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이야기나누기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>
              <a:buNone/>
            </a:pP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</a:t>
            </a:r>
            <a:r>
              <a:rPr lang="en-US" altLang="ko-KR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ko-KR" altLang="en-US" dirty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차 </a:t>
            </a: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부분수업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(5.13.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– 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신체</a:t>
            </a:r>
            <a:r>
              <a:rPr lang="en-US" altLang="ko-KR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게임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장애이해교육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>
              <a:buNone/>
            </a:pPr>
            <a:r>
              <a:rPr lang="ko-KR" altLang="en-US" dirty="0" smtClean="0">
                <a:solidFill>
                  <a:srgbClr val="FF66CC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전체 수업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(5.21.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목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lvl="0" indent="0" fontAlgn="base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-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음률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err="1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새노래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배우기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</a:p>
          <a:p>
            <a:pPr marL="0" lvl="0" indent="0" fontAlgn="base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-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미술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lvl="0" indent="0" fontAlgn="base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-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신체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게임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만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3,4,5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세 혼합 연령</a:t>
            </a:r>
            <a:endParaRPr lang="ko-KR" altLang="en-US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6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73392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36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7893" y="1988840"/>
            <a:ext cx="57606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2</a:t>
            </a:r>
            <a:r>
              <a:rPr lang="en-US" altLang="ko-KR" sz="3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3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유아들</a:t>
            </a:r>
            <a:r>
              <a:rPr lang="en-US" altLang="ko-KR" sz="3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, </a:t>
            </a:r>
            <a:r>
              <a:rPr lang="ko-KR" altLang="en-US" sz="3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실습생의 하루 일과</a:t>
            </a:r>
            <a:endParaRPr lang="ko-KR" altLang="en-US" sz="3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82884" y="3292785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3</a:t>
            </a:r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 </a:t>
            </a:r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ko-KR" altLang="en-US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주간 일정 및 복장</a:t>
            </a:r>
            <a:endParaRPr lang="ko-KR" altLang="en-US" sz="36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7893" y="4628238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수업에 대한 모든 것</a:t>
            </a:r>
            <a:endParaRPr lang="ko-KR" altLang="en-US" sz="36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1519" y="5805264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5). </a:t>
            </a:r>
            <a:r>
              <a:rPr lang="ko-KR" altLang="en-US" sz="36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교생을 마치면서</a:t>
            </a:r>
            <a:endParaRPr lang="ko-KR" altLang="en-US" sz="36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90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960440"/>
          </a:xfrm>
        </p:spPr>
        <p:txBody>
          <a:bodyPr>
            <a:noAutofit/>
          </a:bodyPr>
          <a:lstStyle/>
          <a:p>
            <a:pPr fontAlgn="base" latinLnBrk="0"/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수업은 무조건 </a:t>
            </a:r>
            <a:r>
              <a:rPr lang="ko-KR" altLang="en-US" dirty="0" err="1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대집단</a:t>
            </a:r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수업만 함</a:t>
            </a:r>
            <a:endParaRPr lang="en-US" altLang="ko-KR" dirty="0" smtClean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endParaRPr lang="ko-KR" altLang="en-US" dirty="0" smtClean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특수학급에서 수업을 하지 않기 때문에 일반 유아를 필히 고려해야 함</a:t>
            </a:r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endParaRPr lang="en-US" altLang="ko-KR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fontAlgn="base" latinLnBrk="0"/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유치원 교육과정 안에서 장애 유아를 위한 교수적 수정이 이루어져야 함</a:t>
            </a:r>
            <a:endParaRPr lang="en-US" altLang="ko-KR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수업에 대한 모든 것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36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rcRect l="2257" t="4571" r="1021" b="5806"/>
          <a:stretch/>
        </p:blipFill>
        <p:spPr>
          <a:xfrm>
            <a:off x="936274" y="1725176"/>
            <a:ext cx="6904070" cy="3288000"/>
          </a:xfrm>
          <a:prstGeom prst="rect">
            <a:avLst/>
          </a:prstGeom>
        </p:spPr>
      </p:pic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51520" y="5013176"/>
            <a:ext cx="8640960" cy="1728192"/>
          </a:xfrm>
        </p:spPr>
        <p:txBody>
          <a:bodyPr>
            <a:noAutofit/>
          </a:bodyPr>
          <a:lstStyle/>
          <a:p>
            <a:pPr fontAlgn="base" latinLnBrk="0"/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수준은 만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4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세 일반 유아 기준</a:t>
            </a:r>
          </a:p>
          <a:p>
            <a:pPr fontAlgn="base" latinLnBrk="0"/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수준은 특수아동 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+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수준이 낮은 일반유아들을 대상</a:t>
            </a:r>
          </a:p>
          <a:p>
            <a:pPr fontAlgn="base" latinLnBrk="0"/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기준은 일반 유아로 하되</a:t>
            </a:r>
            <a:r>
              <a:rPr lang="en-US" altLang="ko-KR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6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어떻게 교수적 수정할 것인지를 고안함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27106" y="1213183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kern="1200" dirty="0" smtClean="0">
                <a:solidFill>
                  <a:srgbClr val="FF66CC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미술 수업 예시</a:t>
            </a:r>
            <a:endParaRPr lang="ko-KR" altLang="en-US" sz="2800" kern="1200" dirty="0">
              <a:solidFill>
                <a:srgbClr val="FF66CC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수업에 대한 모든 것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469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7106" y="1213183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FF66CC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발문 예시</a:t>
            </a:r>
            <a:endParaRPr lang="ko-KR" altLang="en-US" sz="2800" dirty="0">
              <a:solidFill>
                <a:srgbClr val="FF66CC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prstClr val="black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4</a:t>
            </a:r>
            <a:r>
              <a:rPr lang="en-US" altLang="ko-KR" sz="4400" dirty="0" smtClean="0">
                <a:solidFill>
                  <a:prstClr val="black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). </a:t>
            </a:r>
            <a:r>
              <a:rPr lang="ko-KR" altLang="en-US" sz="4400" dirty="0" smtClean="0">
                <a:solidFill>
                  <a:prstClr val="black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수업에 대한 모든 것</a:t>
            </a:r>
            <a:endParaRPr lang="ko-KR" altLang="en-US" sz="4400" dirty="0">
              <a:solidFill>
                <a:prstClr val="black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847489"/>
            <a:ext cx="8568952" cy="433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852936"/>
            <a:ext cx="5334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8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7664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5).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교생을 마치면서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781128"/>
          </a:xfrm>
        </p:spPr>
        <p:txBody>
          <a:bodyPr>
            <a:normAutofit fontScale="92500" lnSpcReduction="20000"/>
          </a:bodyPr>
          <a:lstStyle/>
          <a:p>
            <a:pPr marL="0" indent="0" fontAlgn="base" latinLnBrk="0">
              <a:buNone/>
            </a:pPr>
            <a:r>
              <a:rPr lang="en-US" altLang="ko-KR" sz="3500" dirty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1. </a:t>
            </a:r>
            <a:r>
              <a:rPr lang="ko-KR" altLang="en-US" sz="3500" dirty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가르칠 때 본인의 성격이 나온다</a:t>
            </a:r>
            <a:r>
              <a:rPr lang="en-US" altLang="ko-KR" sz="3500" dirty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</a:t>
            </a:r>
            <a:endParaRPr lang="ko-KR" altLang="en-US" sz="3500" dirty="0">
              <a:solidFill>
                <a:srgbClr val="80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☞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But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유아의 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입장이 되어서 그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아이의 눈높이에 </a:t>
            </a:r>
            <a:r>
              <a:rPr lang="ko-KR" altLang="en-US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맞출 수 있는 교사가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진정한 훌륭한 교사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 </a:t>
            </a:r>
          </a:p>
          <a:p>
            <a:pPr marL="0" indent="0" algn="ctr" fontAlgn="base" latinLnBrk="0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자신의 성격을 뒤로 할 수 있어야 함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</a:p>
          <a:p>
            <a:pPr marL="0" indent="0" fontAlgn="base" latinLnBrk="0">
              <a:buNone/>
            </a:pPr>
            <a:endParaRPr lang="en-US" altLang="ko-KR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en-US" altLang="ko-KR" dirty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2</a:t>
            </a:r>
            <a:r>
              <a:rPr lang="en-US" altLang="ko-KR" dirty="0" smtClean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 </a:t>
            </a:r>
            <a:r>
              <a:rPr lang="ko-KR" altLang="en-US" dirty="0" smtClean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활동의 참여율이 떨어질수록 문제행동의 빈도는 증가함</a:t>
            </a:r>
            <a:endParaRPr lang="en-US" altLang="ko-KR" dirty="0" smtClean="0">
              <a:solidFill>
                <a:srgbClr val="80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algn="ctr" fontAlgn="base" latinLnBrk="0">
              <a:buNone/>
            </a:pP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예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김가영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가명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 7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세 女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</a:p>
          <a:p>
            <a:pPr marL="0" indent="0" fontAlgn="base" latinLnBrk="0">
              <a:buNone/>
            </a:pPr>
            <a:endParaRPr lang="en-US" altLang="ko-KR" dirty="0" smtClean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 특수교사의 역할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유치원 교육과정 내에서 아동의 참여율을 높이기 위해 </a:t>
            </a:r>
            <a:r>
              <a:rPr lang="ko-KR" altLang="en-US" u="sng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어떻게 개별적으로 교수 수정을 할 것인가</a:t>
            </a:r>
            <a:r>
              <a:rPr lang="en-US" altLang="ko-KR" u="sng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?</a:t>
            </a:r>
            <a:endParaRPr lang="ko-KR" altLang="en-US" u="sng" dirty="0">
              <a:solidFill>
                <a:srgbClr val="FF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634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5).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교생을 마치면서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781128"/>
          </a:xfrm>
        </p:spPr>
        <p:txBody>
          <a:bodyPr>
            <a:normAutofit/>
          </a:bodyPr>
          <a:lstStyle/>
          <a:p>
            <a:pPr marL="0" indent="0" fontAlgn="base" latinLnBrk="0">
              <a:buNone/>
            </a:pPr>
            <a:r>
              <a:rPr lang="en-US" altLang="ko-KR" dirty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3</a:t>
            </a:r>
            <a:r>
              <a:rPr lang="en-US" altLang="ko-KR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. </a:t>
            </a:r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아이들에게 </a:t>
            </a:r>
            <a:r>
              <a:rPr lang="ko-KR" altLang="en-US" b="1" u="sng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즐거운 수업</a:t>
            </a:r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을 만들 것</a:t>
            </a:r>
            <a:r>
              <a:rPr lang="en-US" altLang="ko-KR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</a:t>
            </a:r>
          </a:p>
          <a:p>
            <a:pPr marL="0" indent="0" fontAlgn="base" latinLnBrk="0">
              <a:buNone/>
            </a:pPr>
            <a:r>
              <a:rPr lang="ko-KR" altLang="en-US" dirty="0" smtClean="0">
                <a:solidFill>
                  <a:srgbClr val="FF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★</a:t>
            </a: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오늘 내용 중에서 이것만 기억해도 좋음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진심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</a:t>
            </a:r>
            <a:endParaRPr lang="ko-KR" altLang="en-US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 fontAlgn="base" latinLnBrk="0">
              <a:buNone/>
            </a:pP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아이들은 놀이 안에서 배움</a:t>
            </a:r>
          </a:p>
          <a:p>
            <a:pPr marL="0" indent="0" fontAlgn="base" latinLnBrk="0">
              <a:buNone/>
            </a:pP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많이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주려고 애쓴다고 해서 그만큼 절대로 따라오지 않음</a:t>
            </a:r>
          </a:p>
          <a:p>
            <a:pPr marL="0" indent="0" fontAlgn="base" latinLnBrk="0">
              <a:buNone/>
            </a:pPr>
            <a:r>
              <a:rPr lang="ko-KR" altLang="en-US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</a:t>
            </a:r>
            <a:r>
              <a:rPr lang="ko-KR" altLang="en-US" b="1" dirty="0" smtClean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즐거운 수업이 최고</a:t>
            </a:r>
            <a:r>
              <a:rPr lang="en-US" altLang="ko-KR" b="1" dirty="0" smtClean="0">
                <a:solidFill>
                  <a:srgbClr val="80000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!</a:t>
            </a:r>
            <a:endParaRPr lang="ko-KR" altLang="en-US" b="1" dirty="0" smtClean="0">
              <a:solidFill>
                <a:srgbClr val="800000"/>
              </a:solidFill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780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3326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5).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교생을 마치면서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781128"/>
          </a:xfrm>
        </p:spPr>
        <p:txBody>
          <a:bodyPr anchor="ctr">
            <a:normAutofit/>
          </a:bodyPr>
          <a:lstStyle/>
          <a:p>
            <a:pPr marL="0" indent="0" algn="ctr" fontAlgn="base" latinLnBrk="0">
              <a:buNone/>
            </a:pPr>
            <a:r>
              <a:rPr lang="ko-KR" altLang="en-US" sz="4000" dirty="0" smtClean="0">
                <a:solidFill>
                  <a:srgbClr val="800000"/>
                </a:solidFill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＃ 학교에서 공부를 잘 했다고 해서 결코 좋은 선생님이 되는 것은 아니다</a:t>
            </a:r>
            <a:r>
              <a:rPr lang="en-US" altLang="ko-KR" sz="4000" dirty="0" smtClean="0">
                <a:solidFill>
                  <a:srgbClr val="800000"/>
                </a:solidFill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.</a:t>
            </a:r>
          </a:p>
          <a:p>
            <a:pPr marL="0" indent="0" algn="ctr" fontAlgn="base" latinLnBrk="0">
              <a:buNone/>
            </a:pPr>
            <a:endParaRPr lang="en-US" altLang="ko-KR" sz="4000" dirty="0">
              <a:solidFill>
                <a:srgbClr val="800000"/>
              </a:solidFill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  <a:p>
            <a:pPr marL="0" indent="0" algn="ctr" fontAlgn="base" latinLnBrk="0">
              <a:buNone/>
            </a:pPr>
            <a:r>
              <a:rPr lang="ko-KR" altLang="en-US" sz="4000" dirty="0" smtClean="0">
                <a:solidFill>
                  <a:srgbClr val="800000"/>
                </a:solidFill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＃ 이론과 현장은 별개다</a:t>
            </a:r>
            <a:r>
              <a:rPr lang="en-US" altLang="ko-KR" sz="4000" dirty="0" smtClean="0">
                <a:solidFill>
                  <a:srgbClr val="800000"/>
                </a:solidFill>
                <a:latin typeface="210 콤퓨타세탁 R" panose="02020603020101020101" pitchFamily="18" charset="-127"/>
                <a:ea typeface="210 콤퓨타세탁 R" panose="02020603020101020101" pitchFamily="18" charset="-127"/>
              </a:rPr>
              <a:t>.</a:t>
            </a:r>
            <a:endParaRPr lang="ko-KR" altLang="en-US" sz="4000" dirty="0" smtClean="0">
              <a:solidFill>
                <a:srgbClr val="800000"/>
              </a:solidFill>
              <a:latin typeface="210 콤퓨타세탁 R" panose="02020603020101020101" pitchFamily="18" charset="-127"/>
              <a:ea typeface="210 콤퓨타세탁 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961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2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08920"/>
            <a:ext cx="7419975" cy="136207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747962"/>
            <a:ext cx="74199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유치원의 전체적인 모습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0" y="1928331"/>
            <a:ext cx="4387457" cy="378832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547" y="2013094"/>
            <a:ext cx="4566454" cy="370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8" y="1268760"/>
            <a:ext cx="8280920" cy="5445224"/>
          </a:xfrm>
        </p:spPr>
        <p:txBody>
          <a:bodyPr>
            <a:noAutofit/>
          </a:bodyPr>
          <a:lstStyle/>
          <a:p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사립 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 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단설 유치원</a:t>
            </a: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전국에 있는 모든 사립 유치원 중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유일하게 특수학급 존재함</a:t>
            </a:r>
            <a:endParaRPr lang="en-US" altLang="ko-KR" sz="2700" dirty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남산성당 부설 성모유치원 ☞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천주교 재단 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원장님이 수녀님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>
              <a:buNone/>
            </a:pP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전 교직원 천주교 신자 </a:t>
            </a: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교사를 부를 때 이름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X </a:t>
            </a:r>
            <a:r>
              <a:rPr lang="ko-KR" altLang="en-US" sz="2700" dirty="0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세례명</a:t>
            </a:r>
            <a:r>
              <a:rPr lang="en-US" altLang="ko-KR" sz="2700" dirty="0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O</a:t>
            </a:r>
          </a:p>
          <a:p>
            <a:pPr marL="0" indent="0">
              <a:buNone/>
            </a:pP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(But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실습생의 종교에 관여하지 않음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</a:p>
          <a:p>
            <a:pPr marL="0" indent="0">
              <a:buNone/>
            </a:pP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r>
              <a:rPr lang="ko-KR" altLang="en-US" sz="27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몬테소리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유치원</a:t>
            </a:r>
            <a:endParaRPr lang="en-US" altLang="ko-KR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☞ 흥미 영역이 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5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개로 구성됨 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언어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일상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감각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/</a:t>
            </a:r>
            <a:r>
              <a:rPr lang="ko-KR" altLang="en-US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우주</a:t>
            </a:r>
            <a:r>
              <a:rPr lang="en-US" altLang="ko-KR" sz="27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endParaRPr lang="ko-KR" altLang="en-US" sz="27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858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7" y="1628800"/>
            <a:ext cx="8280920" cy="1512168"/>
          </a:xfrm>
        </p:spPr>
        <p:txBody>
          <a:bodyPr>
            <a:normAutofit/>
          </a:bodyPr>
          <a:lstStyle/>
          <a:p>
            <a:r>
              <a:rPr lang="ko-KR" altLang="en-US" sz="2800" dirty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언어영역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언어 </a:t>
            </a:r>
            <a:r>
              <a:rPr lang="ko-KR" altLang="en-US" sz="2800" dirty="0" err="1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민감기인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유아기에 언어 교구를 통해 감각적이고 체계적으로 자연스럽게 말하기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듣기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읽기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쓰기가 이루어지도록 함</a:t>
            </a:r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83667" y="1071024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 </a:t>
            </a:r>
            <a:r>
              <a:rPr lang="ko-KR" altLang="en-US" sz="3200" dirty="0" err="1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몬테소리</a:t>
            </a:r>
            <a:r>
              <a:rPr lang="ko-KR" altLang="en-US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 교구 소개 </a:t>
            </a:r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</a:t>
            </a:r>
            <a:endParaRPr lang="ko-KR" altLang="en-US" sz="3200" kern="1200" dirty="0">
              <a:solidFill>
                <a:srgbClr val="0070C0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473" y="3140969"/>
            <a:ext cx="5754824" cy="33843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563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7" y="1628800"/>
            <a:ext cx="8280920" cy="1152128"/>
          </a:xfrm>
        </p:spPr>
        <p:txBody>
          <a:bodyPr>
            <a:normAutofit/>
          </a:bodyPr>
          <a:lstStyle/>
          <a:p>
            <a:r>
              <a:rPr lang="ko-KR" altLang="en-US" sz="2800" dirty="0" err="1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수</a:t>
            </a:r>
            <a:r>
              <a:rPr lang="ko-KR" altLang="en-US" sz="2800" dirty="0" err="1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영역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일상생활 안에서 경험되는 순서 짓기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분류하기 등을 통해 논리적 사고를 키움</a:t>
            </a:r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09774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 </a:t>
            </a:r>
            <a:r>
              <a:rPr lang="ko-KR" altLang="en-US" sz="3200" dirty="0" err="1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몬테소리</a:t>
            </a:r>
            <a:r>
              <a:rPr lang="ko-KR" altLang="en-US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 교구 소개 </a:t>
            </a:r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</a:t>
            </a:r>
            <a:endParaRPr lang="ko-KR" altLang="en-US" sz="3200" kern="1200" dirty="0">
              <a:solidFill>
                <a:srgbClr val="0070C0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82" y="3068960"/>
            <a:ext cx="4060250" cy="3004678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987" y="3051146"/>
            <a:ext cx="4266014" cy="29937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049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7" y="1628800"/>
            <a:ext cx="8280920" cy="1152128"/>
          </a:xfrm>
        </p:spPr>
        <p:txBody>
          <a:bodyPr>
            <a:normAutofit/>
          </a:bodyPr>
          <a:lstStyle/>
          <a:p>
            <a:r>
              <a:rPr lang="ko-KR" altLang="en-US" sz="2800" dirty="0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일상영역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매일 생활에서 일어나는 일을 작업화 하여 눈과 손의 </a:t>
            </a:r>
            <a:r>
              <a:rPr lang="ko-KR" altLang="en-US" sz="2800" dirty="0" err="1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협응력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집중력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독립심을 기르는 데 도움을 줌</a:t>
            </a:r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110006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 </a:t>
            </a:r>
            <a:r>
              <a:rPr lang="ko-KR" altLang="en-US" sz="3200" dirty="0" err="1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몬테소리</a:t>
            </a:r>
            <a:r>
              <a:rPr lang="ko-KR" altLang="en-US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 교구 소개 </a:t>
            </a:r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</a:t>
            </a:r>
            <a:endParaRPr lang="ko-KR" altLang="en-US" sz="3200" kern="1200" dirty="0">
              <a:solidFill>
                <a:srgbClr val="0070C0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924944"/>
            <a:ext cx="4733549" cy="3197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2924945"/>
            <a:ext cx="3896251" cy="31977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07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23527" y="1628800"/>
            <a:ext cx="8280920" cy="1152128"/>
          </a:xfrm>
        </p:spPr>
        <p:txBody>
          <a:bodyPr>
            <a:normAutofit fontScale="92500" lnSpcReduction="20000"/>
          </a:bodyPr>
          <a:lstStyle/>
          <a:p>
            <a:r>
              <a:rPr lang="ko-KR" altLang="en-US" sz="2800" dirty="0" smtClean="0">
                <a:solidFill>
                  <a:srgbClr val="00B0F0"/>
                </a:solidFill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감각영역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 </a:t>
            </a:r>
            <a:r>
              <a:rPr lang="en-US" altLang="ko-KR" sz="2800" dirty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: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단일감각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시각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촉각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후각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청각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미각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과 복합감각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(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중력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온도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, 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입체감각</a:t>
            </a:r>
            <a:r>
              <a:rPr lang="en-US" altLang="ko-KR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)</a:t>
            </a:r>
            <a:r>
              <a:rPr lang="ko-KR" altLang="en-US" sz="2800" dirty="0" smtClean="0">
                <a:latin typeface="1훈새마을운동 Regular" panose="02020603020101020101" pitchFamily="18" charset="-127"/>
                <a:ea typeface="1훈새마을운동 Regular" panose="02020603020101020101" pitchFamily="18" charset="-127"/>
              </a:rPr>
              <a:t>을 훈련할 수 있는 교구 작업을 통해 수학과 언어와 같은 타 영역 발달의 기초를 제공함</a:t>
            </a:r>
            <a:endParaRPr lang="en-US" altLang="ko-KR" sz="2800" dirty="0" smtClean="0">
              <a:latin typeface="1훈새마을운동 Regular" panose="02020603020101020101" pitchFamily="18" charset="-127"/>
              <a:ea typeface="1훈새마을운동 Regular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1021627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 </a:t>
            </a:r>
            <a:r>
              <a:rPr lang="ko-KR" altLang="en-US" sz="3200" dirty="0" err="1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몬테소리</a:t>
            </a:r>
            <a:r>
              <a:rPr lang="ko-KR" altLang="en-US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 교구 소개 </a:t>
            </a:r>
            <a:r>
              <a:rPr lang="en-US" altLang="ko-KR" sz="3200" dirty="0" smtClean="0">
                <a:solidFill>
                  <a:srgbClr val="0070C0"/>
                </a:solidFill>
                <a:latin typeface="a옛날목욕탕B" panose="02020600000000000000" pitchFamily="18" charset="-127"/>
                <a:ea typeface="a옛날목욕탕B" panose="02020600000000000000" pitchFamily="18" charset="-127"/>
              </a:rPr>
              <a:t>-</a:t>
            </a:r>
            <a:endParaRPr lang="ko-KR" altLang="en-US" sz="3200" kern="1200" dirty="0">
              <a:solidFill>
                <a:srgbClr val="0070C0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rcRect l="1694" t="52"/>
          <a:stretch/>
        </p:blipFill>
        <p:spPr>
          <a:xfrm>
            <a:off x="611560" y="2924944"/>
            <a:ext cx="4214369" cy="30036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 l="3069" b="13854"/>
          <a:stretch/>
        </p:blipFill>
        <p:spPr>
          <a:xfrm>
            <a:off x="5364088" y="2825724"/>
            <a:ext cx="2782370" cy="34478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332656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1). </a:t>
            </a:r>
            <a:r>
              <a:rPr lang="ko-KR" altLang="en-US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성모 유치원은 어떤 곳</a:t>
            </a:r>
            <a:r>
              <a:rPr lang="en-US" altLang="ko-KR" sz="4400" dirty="0" smtClean="0">
                <a:latin typeface="a옛날목욕탕B" panose="02020600000000000000" pitchFamily="18" charset="-127"/>
                <a:ea typeface="a옛날목욕탕B" panose="02020600000000000000" pitchFamily="18" charset="-127"/>
              </a:rPr>
              <a:t>?</a:t>
            </a:r>
            <a:endParaRPr lang="ko-KR" altLang="en-US" sz="4400" kern="1200" dirty="0">
              <a:solidFill>
                <a:schemeClr val="tx1"/>
              </a:solidFill>
              <a:latin typeface="a옛날목욕탕B" panose="02020600000000000000" pitchFamily="18" charset="-127"/>
              <a:ea typeface="a옛날목욕탕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278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997</Words>
  <Application>Microsoft Office PowerPoint</Application>
  <PresentationFormat>화면 슬라이드 쇼(4:3)</PresentationFormat>
  <Paragraphs>135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3" baseType="lpstr">
      <vt:lpstr>1훈새마을운동 Regular</vt:lpstr>
      <vt:lpstr>210 콤퓨타세탁 R</vt:lpstr>
      <vt:lpstr>a옛날목욕탕B</vt:lpstr>
      <vt:lpstr>맑은 고딕</vt:lpstr>
      <vt:lpstr>Arial</vt:lpstr>
      <vt:lpstr>Office 테마</vt:lpstr>
      <vt:lpstr>교생 실습 평가회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Shinyeong Catharina Kim</cp:lastModifiedBy>
  <cp:revision>49</cp:revision>
  <dcterms:created xsi:type="dcterms:W3CDTF">2015-05-28T09:09:41Z</dcterms:created>
  <dcterms:modified xsi:type="dcterms:W3CDTF">2015-06-09T22:40:58Z</dcterms:modified>
</cp:coreProperties>
</file>