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306" r:id="rId3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5" d="100"/>
          <a:sy n="115" d="100"/>
        </p:scale>
        <p:origin x="9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26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057400"/>
            <a:ext cx="91440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363636"/>
                </a:solidFill>
              </a:rPr>
              <a:t>독도가 우리 땅인 이유와 </a:t>
            </a:r>
            <a:r>
              <a:rPr lang="en-US" sz="2800" b="1" dirty="0" err="1">
                <a:solidFill>
                  <a:srgbClr val="363636"/>
                </a:solidFill>
              </a:rPr>
              <a:t>독도의</a:t>
            </a:r>
            <a:r>
              <a:rPr lang="en-US" sz="2800" b="1" dirty="0">
                <a:solidFill>
                  <a:srgbClr val="363636"/>
                </a:solidFill>
              </a:rPr>
              <a:t> </a:t>
            </a:r>
            <a:r>
              <a:rPr lang="en-US" sz="2800" b="1" dirty="0" err="1">
                <a:solidFill>
                  <a:srgbClr val="363636"/>
                </a:solidFill>
              </a:rPr>
              <a:t>특징</a:t>
            </a:r>
            <a:endParaRPr lang="en-US" sz="2800" b="1" dirty="0">
              <a:solidFill>
                <a:srgbClr val="363636"/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363636"/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363636"/>
              </a:solidFill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363636"/>
                </a:solidFill>
              </a:rPr>
              <a:t>22516063 </a:t>
            </a:r>
            <a:r>
              <a:rPr lang="ko-KR" altLang="en-US" sz="1400" b="1" dirty="0">
                <a:solidFill>
                  <a:srgbClr val="363636"/>
                </a:solidFill>
              </a:rPr>
              <a:t>정우진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역사적 사건들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</a:rPr>
              <a:t>1905년 일본의 독도 강제 편입, 1952년 한국의 독도 영유권 선언 등 여러 사건이 있습니다. 이러한 사건들은 독도의 역사적 중요성을 </a:t>
            </a:r>
            <a:r>
              <a:rPr lang="en-US" sz="1100" dirty="0" err="1">
                <a:solidFill>
                  <a:srgbClr val="000000"/>
                </a:solidFill>
              </a:rPr>
              <a:t>강조합니다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9218" name="Picture 2" descr="기획특집] 독도의 비밀 – 아고라젠">
            <a:extLst>
              <a:ext uri="{FF2B5EF4-FFF2-40B4-BE49-F238E27FC236}">
                <a16:creationId xmlns:a16="http://schemas.microsoft.com/office/drawing/2014/main" id="{067F82D8-9709-C480-C4D8-F8BD3E7E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5" y="1944558"/>
            <a:ext cx="5613863" cy="31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독도와 한국의 주권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한국은</a:t>
            </a:r>
            <a:r>
              <a:rPr lang="en-US" sz="1100" dirty="0">
                <a:solidFill>
                  <a:srgbClr val="000000"/>
                </a:solidFill>
              </a:rPr>
              <a:t> 독도가 역사적으로, 지리적으로, 국제법적으로 한국의 영토임을 주장하고 있습니다. UN 해양법에 따른 주권 주장도 </a:t>
            </a:r>
            <a:r>
              <a:rPr lang="en-US" sz="1100" dirty="0" err="1">
                <a:solidFill>
                  <a:srgbClr val="000000"/>
                </a:solidFill>
              </a:rPr>
              <a:t>포함됩니다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0242" name="Picture 2" descr="120년간 이어진 일본의 독도 침탈 도발…국제법도 멋대로 왜곡&quot; | 연합뉴스">
            <a:extLst>
              <a:ext uri="{FF2B5EF4-FFF2-40B4-BE49-F238E27FC236}">
                <a16:creationId xmlns:a16="http://schemas.microsoft.com/office/drawing/2014/main" id="{E94493E0-E842-57F8-D4A9-0A2FAC0F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9" y="2192803"/>
            <a:ext cx="2644660" cy="26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영토 넘어 해양으로서 독도 정책… 이젠 차분한 운영이 필요하다 | 서울신문">
            <a:extLst>
              <a:ext uri="{FF2B5EF4-FFF2-40B4-BE49-F238E27FC236}">
                <a16:creationId xmlns:a16="http://schemas.microsoft.com/office/drawing/2014/main" id="{4FD4E31F-B9DE-85E0-66CD-4FA83AC6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30" y="2130508"/>
            <a:ext cx="4053129" cy="26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독도에 대한 국제적 시각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</a:t>
            </a:r>
            <a:r>
              <a:rPr lang="en-US" sz="1100" dirty="0">
                <a:solidFill>
                  <a:srgbClr val="000000"/>
                </a:solidFill>
              </a:rPr>
              <a:t> 문제는 국제 사회에서 다양한 시각이 존재합니다. 일부 국가는 일본의 주장을 지지하기도 하며, 한국은 이를 반박하고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026" name="Picture 2" descr="영남대서 '독도연구 최고 권위자' 원탁회의 | 영남대학교 발전기금">
            <a:extLst>
              <a:ext uri="{FF2B5EF4-FFF2-40B4-BE49-F238E27FC236}">
                <a16:creationId xmlns:a16="http://schemas.microsoft.com/office/drawing/2014/main" id="{D29D2F59-9C25-CD32-0735-2C728B65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1490"/>
            <a:ext cx="6944822" cy="22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관련 법적 근거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1951년 샌프란시스코 조약에서 한국의 영토로 명시되었으며, 여러 국제법적 근거가 있습니다. 이러한 법적 근거는 한국의 주권을 </a:t>
            </a:r>
            <a:r>
              <a:rPr lang="en-US" sz="1100" dirty="0" err="1">
                <a:solidFill>
                  <a:srgbClr val="000000"/>
                </a:solidFill>
              </a:rPr>
              <a:t>뒷받침합니다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2050" name="Picture 2" descr="독도 우리 땅, 샌프란시스코 조약도 인정 &lt; 근·현대사 &lt; 시대별 주제 &lt; 기사본문 - 코리아 히스토리 타임스">
            <a:extLst>
              <a:ext uri="{FF2B5EF4-FFF2-40B4-BE49-F238E27FC236}">
                <a16:creationId xmlns:a16="http://schemas.microsoft.com/office/drawing/2014/main" id="{2C2FF639-BC31-CA02-732C-38FFD4DF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5" y="2104584"/>
            <a:ext cx="3982576" cy="27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방어를 위한 노력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한국</a:t>
            </a:r>
            <a:r>
              <a:rPr lang="en-US" sz="1100" dirty="0">
                <a:solidFill>
                  <a:srgbClr val="000000"/>
                </a:solidFill>
              </a:rPr>
              <a:t> 정부는 독도를 방어하기 위해 해양경찰과 군을 배치하고 있으며, 외교적으로도 독도 문제를 지속적으로 제기하고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3074" name="Picture 2" descr="역대 최대규모' 독도방어훈련…이지스함·특전사 첫 투입">
            <a:extLst>
              <a:ext uri="{FF2B5EF4-FFF2-40B4-BE49-F238E27FC236}">
                <a16:creationId xmlns:a16="http://schemas.microsoft.com/office/drawing/2014/main" id="{DA13B71B-4C35-E59D-AFCC-DCBE2D4B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801"/>
            <a:ext cx="4799215" cy="26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독도와 한국의 해양 정책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한국의</a:t>
            </a:r>
            <a:r>
              <a:rPr lang="en-US" sz="1100" dirty="0">
                <a:solidFill>
                  <a:srgbClr val="000000"/>
                </a:solidFill>
              </a:rPr>
              <a:t> 해양 정책은 독도 보호와 해양 자원 관리에 중점을 두고 있으며, 지속 가능한 개발을 위한 다양한 정책이 시행되고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098" name="Picture 2" descr="영토 넘어 해양으로서 독도 정책… 이젠 차분한 운영이 필요하다 | 서울신문">
            <a:extLst>
              <a:ext uri="{FF2B5EF4-FFF2-40B4-BE49-F238E27FC236}">
                <a16:creationId xmlns:a16="http://schemas.microsoft.com/office/drawing/2014/main" id="{F50B8EBF-422A-D2D2-0FBB-53C72E95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2" y="1980035"/>
            <a:ext cx="4041025" cy="26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독도에 대한 일본의 주장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일본은</a:t>
            </a:r>
            <a:r>
              <a:rPr lang="en-US" sz="1100" dirty="0">
                <a:solidFill>
                  <a:srgbClr val="000000"/>
                </a:solidFill>
              </a:rPr>
              <a:t> 독도를 '다케시마'라고 부르며, 역사적 근거를 들어 영유권을 주장하고 있습니다. 이러한 주장은 한국과의 갈등을 야기하고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5122" name="Picture 2" descr="日독도 영유권 주장' 주도면밀하게 대응! &lt; 소정현의 뉴스리뷰 &lt; 칼럼 &lt; 사람들 &lt; 기사본문 - 뉴스프리존">
            <a:extLst>
              <a:ext uri="{FF2B5EF4-FFF2-40B4-BE49-F238E27FC236}">
                <a16:creationId xmlns:a16="http://schemas.microsoft.com/office/drawing/2014/main" id="{C9A7C08D-A093-4322-6DFD-BDF87FCC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" y="1876208"/>
            <a:ext cx="2579284" cy="31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문제의 현재 상황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현재</a:t>
            </a:r>
            <a:r>
              <a:rPr lang="en-US" sz="1100" dirty="0">
                <a:solidFill>
                  <a:srgbClr val="000000"/>
                </a:solidFill>
              </a:rPr>
              <a:t> 독도 문제는 한국과 일본 간의 외교적 갈등으로 이어지고 있으며, 국제 사회에서도 주목받고 있습니다. 최근의 사건들을 </a:t>
            </a:r>
            <a:r>
              <a:rPr lang="en-US" sz="1100" dirty="0" err="1">
                <a:solidFill>
                  <a:srgbClr val="000000"/>
                </a:solidFill>
              </a:rPr>
              <a:t>정리합니다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6146" name="Picture 2" descr="2023년에도 독도는 대한민국의 영토 &lt; 사회 &lt; 교양 &lt; 기사본문 - 동국인">
            <a:extLst>
              <a:ext uri="{FF2B5EF4-FFF2-40B4-BE49-F238E27FC236}">
                <a16:creationId xmlns:a16="http://schemas.microsoft.com/office/drawing/2014/main" id="{741BB6BF-5ED9-7123-169B-18691BC4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2342718"/>
            <a:ext cx="4030374" cy="20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독도에 대한 한국인의 감정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한국인에게 애국심의 상징으로 여겨지며, 많은 사람들이 독도를 방문하고 지키기 위해 노력하고 있습니다. 독도에 대한 감정은 매우 </a:t>
            </a:r>
            <a:r>
              <a:rPr lang="en-US" sz="1100" dirty="0" err="1">
                <a:solidFill>
                  <a:srgbClr val="000000"/>
                </a:solidFill>
              </a:rPr>
              <a:t>강합니다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7170" name="Picture 2" descr="소년중앙] 독도가 대한민국 영토인 이유, 지리·역사·국제법적으로 풀어볼까요 : 네이트 뉴스">
            <a:extLst>
              <a:ext uri="{FF2B5EF4-FFF2-40B4-BE49-F238E27FC236}">
                <a16:creationId xmlns:a16="http://schemas.microsoft.com/office/drawing/2014/main" id="{C3142B72-BAF0-6925-15C2-8560BA3E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4" y="2189706"/>
            <a:ext cx="3593956" cy="22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관련 교육의 중요성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독도에</a:t>
            </a:r>
            <a:r>
              <a:rPr lang="en-US" sz="1100" dirty="0">
                <a:solidFill>
                  <a:srgbClr val="000000"/>
                </a:solidFill>
              </a:rPr>
              <a:t> 대한 올바른 이해를 위해 교육이 필요합니다. 학교에서의 독도 교육 프로그램과 관련 자료를 </a:t>
            </a:r>
            <a:r>
              <a:rPr lang="en-US" sz="1100" dirty="0" err="1">
                <a:solidFill>
                  <a:srgbClr val="000000"/>
                </a:solidFill>
              </a:rPr>
              <a:t>소개합니다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8194" name="Picture 2" descr="계기교육] 독도교육주간 수업자료">
            <a:extLst>
              <a:ext uri="{FF2B5EF4-FFF2-40B4-BE49-F238E27FC236}">
                <a16:creationId xmlns:a16="http://schemas.microsoft.com/office/drawing/2014/main" id="{F950B956-7BBF-6E8B-5389-E7EE3253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2" y="1998345"/>
            <a:ext cx="2998470" cy="29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역사적 배경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삼국시대부터 한국의 영토로 인식되었으며, 조선왕조실록, 세종실록 등에서 독도에 대한 언급이 존재합니다. 또한, 1900년 대한제국의 칙령 제41호에 의해 독도가 한국의 영토로 </a:t>
            </a:r>
            <a:r>
              <a:rPr lang="en-US" sz="1100" dirty="0" err="1">
                <a:solidFill>
                  <a:srgbClr val="000000"/>
                </a:solidFill>
              </a:rPr>
              <a:t>명시되었습니다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026" name="Picture 2" descr="독도관련 국내외 문헌자료 - 우리 고지도의 독도">
            <a:extLst>
              <a:ext uri="{FF2B5EF4-FFF2-40B4-BE49-F238E27FC236}">
                <a16:creationId xmlns:a16="http://schemas.microsoft.com/office/drawing/2014/main" id="{ACBFE7D5-CA05-2D79-F338-4578D752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5" y="2172396"/>
            <a:ext cx="3074772" cy="20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독도관련 국내외 문헌자료 - 우리 고지도의 독도">
            <a:extLst>
              <a:ext uri="{FF2B5EF4-FFF2-40B4-BE49-F238E27FC236}">
                <a16:creationId xmlns:a16="http://schemas.microsoft.com/office/drawing/2014/main" id="{3F4370F9-AB4D-681E-2D3C-EB8D0E8A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79" y="1812786"/>
            <a:ext cx="2318521" cy="2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방문 시 유의사항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독도를</a:t>
            </a:r>
            <a:r>
              <a:rPr lang="en-US" sz="1100" dirty="0">
                <a:solidFill>
                  <a:srgbClr val="000000"/>
                </a:solidFill>
              </a:rPr>
              <a:t> 방문할 때는 날씨와 해양 상황을 확인하고, 안전 수칙을 준수해야 합니다. 또한, 환경 보호를 위해 쓰레기를 버리지 않아야 </a:t>
            </a:r>
            <a:r>
              <a:rPr lang="en-US" sz="1100" dirty="0" err="1">
                <a:solidFill>
                  <a:srgbClr val="000000"/>
                </a:solidFill>
              </a:rPr>
              <a:t>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9224" name="Picture 8" descr="울릉도 (묵호) :: 어울림여행사">
            <a:extLst>
              <a:ext uri="{FF2B5EF4-FFF2-40B4-BE49-F238E27FC236}">
                <a16:creationId xmlns:a16="http://schemas.microsoft.com/office/drawing/2014/main" id="{D79C6BF5-6B59-CBC2-E37F-2FEAFE24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" y="1930198"/>
            <a:ext cx="3125585" cy="29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사진 갤러리 1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독도의</a:t>
            </a:r>
            <a:r>
              <a:rPr lang="en-US" sz="1100" dirty="0">
                <a:solidFill>
                  <a:srgbClr val="000000"/>
                </a:solidFill>
              </a:rPr>
              <a:t> 일출, 일몰, 바다의 모습 등 다양한 경관 사진을 </a:t>
            </a:r>
            <a:r>
              <a:rPr lang="en-US" sz="1100" dirty="0" err="1">
                <a:solidFill>
                  <a:srgbClr val="000000"/>
                </a:solidFill>
              </a:rPr>
              <a:t>소개합니다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0242" name="Picture 2" descr="독도의 아름다운 자연경관 사진으로 본다 &lt; 정부기관 &lt; 환경생태·문화 &lt; 기사본문 - Landscape Times">
            <a:extLst>
              <a:ext uri="{FF2B5EF4-FFF2-40B4-BE49-F238E27FC236}">
                <a16:creationId xmlns:a16="http://schemas.microsoft.com/office/drawing/2014/main" id="{C81EB7EB-2794-FF3F-40AC-B694F39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5" y="2026719"/>
            <a:ext cx="3772939" cy="25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사진 갤러리 2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독도에서</a:t>
            </a:r>
            <a:r>
              <a:rPr lang="en-US" sz="1100" dirty="0">
                <a:solidFill>
                  <a:srgbClr val="000000"/>
                </a:solidFill>
              </a:rPr>
              <a:t> 발견되는 생물종과 자연환경을 담은 사진을 </a:t>
            </a:r>
            <a:r>
              <a:rPr lang="en-US" sz="1100" dirty="0" err="1">
                <a:solidFill>
                  <a:srgbClr val="000000"/>
                </a:solidFill>
              </a:rPr>
              <a:t>소개합니다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1266" name="Picture 2" descr="독도,130문 130답] 제1장 독도의 위치와 생태환경 : 월간조선">
            <a:extLst>
              <a:ext uri="{FF2B5EF4-FFF2-40B4-BE49-F238E27FC236}">
                <a16:creationId xmlns:a16="http://schemas.microsoft.com/office/drawing/2014/main" id="{3184CC4B-A71F-52BE-1C4C-4069DE5A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" y="1811671"/>
            <a:ext cx="3777442" cy="32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사진 갤러리 3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독도의</a:t>
            </a:r>
            <a:r>
              <a:rPr lang="en-US" sz="1100" dirty="0">
                <a:solidFill>
                  <a:srgbClr val="000000"/>
                </a:solidFill>
              </a:rPr>
              <a:t> 문화유산과 관련된 사진, 예를 들어 독도 등대, 독도 박물관 등을 </a:t>
            </a:r>
            <a:r>
              <a:rPr lang="en-US" sz="1100" dirty="0" err="1">
                <a:solidFill>
                  <a:srgbClr val="000000"/>
                </a:solidFill>
              </a:rPr>
              <a:t>소개합니다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2290" name="Picture 2" descr="문화재 기고 - 국립문화유산연구원">
            <a:extLst>
              <a:ext uri="{FF2B5EF4-FFF2-40B4-BE49-F238E27FC236}">
                <a16:creationId xmlns:a16="http://schemas.microsoft.com/office/drawing/2014/main" id="{CA335CC0-1C56-FF12-7465-8C44E2A6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" y="1930042"/>
            <a:ext cx="4495396" cy="28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관련 문헌 소개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독도에</a:t>
            </a:r>
            <a:r>
              <a:rPr lang="en-US" sz="1100" dirty="0">
                <a:solidFill>
                  <a:srgbClr val="000000"/>
                </a:solidFill>
              </a:rPr>
              <a:t> 대한 연구와 관련된 주요 문헌을 소개하고, 그 내용을 요약합니다. 예를 들어, '독도 연구'라는 저널의 주요 논문을 </a:t>
            </a:r>
            <a:r>
              <a:rPr lang="en-US" sz="1100" dirty="0" err="1">
                <a:solidFill>
                  <a:srgbClr val="000000"/>
                </a:solidFill>
              </a:rPr>
              <a:t>소개합니다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3314" name="Picture 2" descr="독도 인포그래픽 연작 (1/6) 독도 일반 현황 : 네이버 블로그">
            <a:extLst>
              <a:ext uri="{FF2B5EF4-FFF2-40B4-BE49-F238E27FC236}">
                <a16:creationId xmlns:a16="http://schemas.microsoft.com/office/drawing/2014/main" id="{E96D08FE-94D6-CF15-B2E5-770DE725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5418"/>
            <a:ext cx="4189903" cy="31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관련 미디어 보도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독도와</a:t>
            </a:r>
            <a:r>
              <a:rPr lang="en-US" sz="1100" dirty="0">
                <a:solidFill>
                  <a:srgbClr val="000000"/>
                </a:solidFill>
              </a:rPr>
              <a:t> 관련된 주요 뉴스 보도를 정리하고, 그 내용과 반응을 소개합니다. 예를 들어, 최근의 독도 관련 뉴스 기사를 </a:t>
            </a:r>
            <a:r>
              <a:rPr lang="en-US" sz="1100" dirty="0" err="1">
                <a:solidFill>
                  <a:srgbClr val="000000"/>
                </a:solidFill>
              </a:rPr>
              <a:t>소개합니다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4338" name="Picture 2" descr="일진회 보도에 이은 독도 보도 &lt; 사회 &lt; 고승우 - 미디어오늘">
            <a:extLst>
              <a:ext uri="{FF2B5EF4-FFF2-40B4-BE49-F238E27FC236}">
                <a16:creationId xmlns:a16="http://schemas.microsoft.com/office/drawing/2014/main" id="{228BB41D-903B-7E9D-3C21-648D8B21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2" y="1906387"/>
            <a:ext cx="2380662" cy="27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독도에서의 연구 활동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독도에서</a:t>
            </a:r>
            <a:r>
              <a:rPr lang="en-US" sz="1100" dirty="0">
                <a:solidFill>
                  <a:srgbClr val="000000"/>
                </a:solidFill>
              </a:rPr>
              <a:t> 진행되는 생태 연구, 해양 연구 등을 소개하고, 그 결과를 요약합니다. 예를 들어, 독도의 해양 생물 연구 결과를 </a:t>
            </a:r>
            <a:r>
              <a:rPr lang="en-US" sz="1100" dirty="0" err="1">
                <a:solidFill>
                  <a:srgbClr val="000000"/>
                </a:solidFill>
              </a:rPr>
              <a:t>설명합니다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5362" name="Picture 2" descr="김형기 (서울대학교) | 한빛사 인터뷰 &gt; 한빛사 | BRIC">
            <a:extLst>
              <a:ext uri="{FF2B5EF4-FFF2-40B4-BE49-F238E27FC236}">
                <a16:creationId xmlns:a16="http://schemas.microsoft.com/office/drawing/2014/main" id="{280162A9-D7BB-FBB9-2B51-7E1A6AF5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1807877"/>
            <a:ext cx="2560118" cy="32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독도와 한국의 해양 생물 연구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</a:t>
            </a:r>
            <a:r>
              <a:rPr lang="en-US" sz="1100" dirty="0">
                <a:solidFill>
                  <a:srgbClr val="000000"/>
                </a:solidFill>
              </a:rPr>
              <a:t> 주변 해역의 해양 생물 연구가 왜 중요한지 설명하고, 연구 사례를 소개합니다. 예를 들어, 특정 해양 생물의 연구 결과를 </a:t>
            </a:r>
            <a:r>
              <a:rPr lang="en-US" sz="1100" dirty="0" err="1">
                <a:solidFill>
                  <a:srgbClr val="000000"/>
                </a:solidFill>
              </a:rPr>
              <a:t>설명합니다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6386" name="Picture 2" descr="독도 해양무척추동물 578종 확인…&quot;다양성 세계적 수준&quot; | 연합뉴스">
            <a:extLst>
              <a:ext uri="{FF2B5EF4-FFF2-40B4-BE49-F238E27FC236}">
                <a16:creationId xmlns:a16="http://schemas.microsoft.com/office/drawing/2014/main" id="{A4532479-1611-02E8-A026-DD9AA384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7" y="1972888"/>
            <a:ext cx="2730211" cy="29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보호를 위한 시민 활동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독도를</a:t>
            </a:r>
            <a:r>
              <a:rPr lang="en-US" sz="1100" dirty="0">
                <a:solidFill>
                  <a:srgbClr val="000000"/>
                </a:solidFill>
              </a:rPr>
              <a:t> 보호하기 위한 시민들의 다양한 활동과 캠페인을 소개합니다. 예를 들어, 독도 지킴이 활동을 </a:t>
            </a:r>
            <a:r>
              <a:rPr lang="en-US" sz="1100" dirty="0" err="1">
                <a:solidFill>
                  <a:srgbClr val="000000"/>
                </a:solidFill>
              </a:rPr>
              <a:t>설명합니다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7410" name="Picture 2" descr="경북도교육청, “손 글씨로 독도 사랑을 실천해 보세요”">
            <a:extLst>
              <a:ext uri="{FF2B5EF4-FFF2-40B4-BE49-F238E27FC236}">
                <a16:creationId xmlns:a16="http://schemas.microsoft.com/office/drawing/2014/main" id="{EA391181-C895-D384-5127-FFB4ADB4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849075"/>
            <a:ext cx="2244494" cy="31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행사] 독도의날 기념 '독도사랑 캠페인' 안내 - 수원시청소년청년재단 : 열린마당 - 공지사항 - 공지/행사">
            <a:extLst>
              <a:ext uri="{FF2B5EF4-FFF2-40B4-BE49-F238E27FC236}">
                <a16:creationId xmlns:a16="http://schemas.microsoft.com/office/drawing/2014/main" id="{42BAD76E-847D-BD5B-B208-9192E44E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57" y="1849076"/>
            <a:ext cx="2266621" cy="31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관련 국제 협력 사례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</a:t>
            </a:r>
            <a:r>
              <a:rPr lang="en-US" sz="1100" dirty="0">
                <a:solidFill>
                  <a:srgbClr val="000000"/>
                </a:solidFill>
              </a:rPr>
              <a:t> 문제 해결을 위한 국제 협력의 필요성을 강조하고, 관련 사례를 소개합니다. 예를 들어, 국제 환경 보호 협력 사례를 </a:t>
            </a:r>
            <a:r>
              <a:rPr lang="en-US" sz="1100" dirty="0" err="1">
                <a:solidFill>
                  <a:srgbClr val="000000"/>
                </a:solidFill>
              </a:rPr>
              <a:t>설명합니다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8436" name="Picture 4" descr="日방위백서, 20년째 &quot;독도는 일본 땅&quot;…한국엔 첫 '협력 파트너'(종합) | 연합뉴스">
            <a:extLst>
              <a:ext uri="{FF2B5EF4-FFF2-40B4-BE49-F238E27FC236}">
                <a16:creationId xmlns:a16="http://schemas.microsoft.com/office/drawing/2014/main" id="{30155BE2-D855-FAE3-436D-30B8C980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" y="1807445"/>
            <a:ext cx="2775123" cy="31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지리적 위치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동해에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위치하며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울릉도에서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동쪽으로</a:t>
            </a:r>
            <a:r>
              <a:rPr lang="en-US" sz="1100" dirty="0">
                <a:solidFill>
                  <a:srgbClr val="000000"/>
                </a:solidFill>
              </a:rPr>
              <a:t> 약 87.4km </a:t>
            </a:r>
            <a:r>
              <a:rPr lang="en-US" sz="1100" dirty="0" err="1">
                <a:solidFill>
                  <a:srgbClr val="000000"/>
                </a:solidFill>
              </a:rPr>
              <a:t>떨어져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r>
              <a:rPr lang="en-US" sz="1100" dirty="0" err="1">
                <a:solidFill>
                  <a:srgbClr val="000000"/>
                </a:solidFill>
              </a:rPr>
              <a:t>일본의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오키섬과는</a:t>
            </a:r>
            <a:r>
              <a:rPr lang="en-US" sz="1100" dirty="0">
                <a:solidFill>
                  <a:srgbClr val="000000"/>
                </a:solidFill>
              </a:rPr>
              <a:t> 약 157km </a:t>
            </a:r>
            <a:r>
              <a:rPr lang="en-US" sz="1100" dirty="0" err="1">
                <a:solidFill>
                  <a:srgbClr val="000000"/>
                </a:solidFill>
              </a:rPr>
              <a:t>거리에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 이 </a:t>
            </a:r>
            <a:r>
              <a:rPr lang="en-US" sz="1100" dirty="0" err="1">
                <a:solidFill>
                  <a:srgbClr val="000000"/>
                </a:solidFill>
              </a:rPr>
              <a:t>위치는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해양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교통의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요지로서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중요합니다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2052" name="Picture 4" descr="1. 독도의 위치와 모양 &lt; 1. 독도로 여행을 떠나요 &lt; 초등학교 독도 바로 알기">
            <a:extLst>
              <a:ext uri="{FF2B5EF4-FFF2-40B4-BE49-F238E27FC236}">
                <a16:creationId xmlns:a16="http://schemas.microsoft.com/office/drawing/2014/main" id="{25F731C6-D1D4-0AD0-264C-2D9ED3E9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6" y="2204518"/>
            <a:ext cx="3443202" cy="28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독도와 한국의 미래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독도의</a:t>
            </a:r>
            <a:r>
              <a:rPr lang="en-US" sz="1100" dirty="0">
                <a:solidFill>
                  <a:srgbClr val="000000"/>
                </a:solidFill>
              </a:rPr>
              <a:t> 미래를 위한 비전과 발전 방향을 제시합니다. 예를 들어, 지속 가능한 관광 개발 방안을 </a:t>
            </a:r>
            <a:r>
              <a:rPr lang="en-US" sz="1100" dirty="0" err="1">
                <a:solidFill>
                  <a:srgbClr val="000000"/>
                </a:solidFill>
              </a:rPr>
              <a:t>설명합니다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19458" name="Picture 2" descr="이규용총재님 미래비전 독도수호문화예술협회 연합중앙회 (번개모임) - YouTube">
            <a:extLst>
              <a:ext uri="{FF2B5EF4-FFF2-40B4-BE49-F238E27FC236}">
                <a16:creationId xmlns:a16="http://schemas.microsoft.com/office/drawing/2014/main" id="{E10CA0AD-BE63-62BA-87C6-CED21D93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2097231"/>
            <a:ext cx="4184073" cy="23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 관련 행사 및 축제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독도와</a:t>
            </a:r>
            <a:r>
              <a:rPr lang="en-US" sz="1100" dirty="0">
                <a:solidFill>
                  <a:srgbClr val="000000"/>
                </a:solidFill>
              </a:rPr>
              <a:t> 관련된 다양한 행사와 축제를 소개합니다. 예를 들어, 독도 수호의 날 행사나 독도 문화 축제를 설명합니다.</a:t>
            </a:r>
            <a:endParaRPr lang="en-US" sz="1100" dirty="0"/>
          </a:p>
          <a:p>
            <a:pPr marL="0" indent="0">
              <a:spcAft>
                <a:spcPts val="1000"/>
              </a:spcAft>
              <a:buNone/>
            </a:pPr>
            <a:endParaRPr lang="en-US" sz="1100" dirty="0"/>
          </a:p>
        </p:txBody>
      </p:sp>
      <p:pic>
        <p:nvPicPr>
          <p:cNvPr id="1026" name="Picture 2" descr="세계에 독도 알린다'…뚝섬한강공원서 독도문화 대축제 | 연합뉴스">
            <a:extLst>
              <a:ext uri="{FF2B5EF4-FFF2-40B4-BE49-F238E27FC236}">
                <a16:creationId xmlns:a16="http://schemas.microsoft.com/office/drawing/2014/main" id="{CB8D0BB4-F419-104B-FE1D-66106C01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227"/>
            <a:ext cx="4762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66408" y="2130831"/>
            <a:ext cx="4373726" cy="3809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ko-KR" altLang="en-US" sz="4000" b="1" dirty="0">
                <a:solidFill>
                  <a:srgbClr val="363636"/>
                </a:solidFill>
              </a:rPr>
              <a:t>감사합니다</a:t>
            </a:r>
            <a:r>
              <a:rPr lang="en-US" altLang="ko-KR" sz="4000" b="1" dirty="0">
                <a:solidFill>
                  <a:srgbClr val="363636"/>
                </a:solidFill>
              </a:rPr>
              <a:t>.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-801512" y="3186853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문화적 중요성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한국의 역사와 문화의 상징으로, 독도에 대한 노래와 시가 존재합니다. 예를 들어, '독도는 우리 땅'이라는 노래는 많은 한국인에게 사랑받고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3074" name="Picture 2" descr="10년째 독도 그림만 그리는 권용섭 화백 - 오마이뉴스">
            <a:extLst>
              <a:ext uri="{FF2B5EF4-FFF2-40B4-BE49-F238E27FC236}">
                <a16:creationId xmlns:a16="http://schemas.microsoft.com/office/drawing/2014/main" id="{BFEA4D34-1932-12E4-88B7-76EB192D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9" y="2482734"/>
            <a:ext cx="2799077" cy="18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울림">
            <a:extLst>
              <a:ext uri="{FF2B5EF4-FFF2-40B4-BE49-F238E27FC236}">
                <a16:creationId xmlns:a16="http://schemas.microsoft.com/office/drawing/2014/main" id="{7E7C6F8B-3E86-6EF6-4AED-481BF06B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46" y="2167197"/>
            <a:ext cx="2669800" cy="26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자연환경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해양성 기후로 여름에는 시원하고 겨울에는 추운 날씨가 특징입니다. 독도의 기암괴석과 푸른 바다는 아름다운 경관을 </a:t>
            </a:r>
            <a:r>
              <a:rPr lang="en-US" sz="1100" dirty="0" err="1">
                <a:solidFill>
                  <a:srgbClr val="000000"/>
                </a:solidFill>
              </a:rPr>
              <a:t>제공합니다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4098" name="Picture 2" descr="1 - 최근 13년(2010~2022년) 동안의 독도 기후 특성: 기온 및 강수 정무열 목 차 1. 서론 2. 독도 기후">
            <a:extLst>
              <a:ext uri="{FF2B5EF4-FFF2-40B4-BE49-F238E27FC236}">
                <a16:creationId xmlns:a16="http://schemas.microsoft.com/office/drawing/2014/main" id="{A1809084-F37F-B527-EF1B-127F4189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3" y="2305569"/>
            <a:ext cx="2886651" cy="24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디지털 독도 체험">
            <a:extLst>
              <a:ext uri="{FF2B5EF4-FFF2-40B4-BE49-F238E27FC236}">
                <a16:creationId xmlns:a16="http://schemas.microsoft.com/office/drawing/2014/main" id="{B715DC3A-C5C1-5E59-2D3A-E2EBF8E5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17" y="2206404"/>
            <a:ext cx="3995910" cy="262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생태계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다양한 해양 생물과 조류가 서식하는 생태계의 보고입니다. 특히, 독도 주변 해역은 해양 생물의 서식지로서 중요한 역할을 </a:t>
            </a:r>
            <a:r>
              <a:rPr lang="en-US" sz="1100" dirty="0" err="1">
                <a:solidFill>
                  <a:srgbClr val="000000"/>
                </a:solidFill>
              </a:rPr>
              <a:t>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5122" name="Picture 2" descr="국립수산과학원, '독도의 날' 기념행사 다채">
            <a:extLst>
              <a:ext uri="{FF2B5EF4-FFF2-40B4-BE49-F238E27FC236}">
                <a16:creationId xmlns:a16="http://schemas.microsoft.com/office/drawing/2014/main" id="{5F3644FA-C0E0-C4C5-5DA0-A1060A551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" y="2376568"/>
            <a:ext cx="3589020" cy="20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. 독도의 환경, 천연기념물의 가치 &lt; 2. 구석구석, 독도 살펴보기 &lt; 초등학교 3~4학년군 독도 바로 알기">
            <a:extLst>
              <a:ext uri="{FF2B5EF4-FFF2-40B4-BE49-F238E27FC236}">
                <a16:creationId xmlns:a16="http://schemas.microsoft.com/office/drawing/2014/main" id="{A510D065-6820-C665-7D99-9203765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45" y="1700298"/>
            <a:ext cx="2823383" cy="32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주요 생물종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독도에는</a:t>
            </a:r>
            <a:r>
              <a:rPr lang="en-US" sz="1100" dirty="0">
                <a:solidFill>
                  <a:srgbClr val="000000"/>
                </a:solidFill>
              </a:rPr>
              <a:t> 바다사자, 독도비둘기, 다양한 해조류가 서식하고 있습니다. 특히, 독도비둘기는 멸종위기종으로 보호가 </a:t>
            </a:r>
            <a:r>
              <a:rPr lang="en-US" sz="1100" dirty="0" err="1">
                <a:solidFill>
                  <a:srgbClr val="000000"/>
                </a:solidFill>
              </a:rPr>
              <a:t>필요합니다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6146" name="Picture 2" descr="독도 해양무척추동물 578종 확인…&quot;다양성 세계적 수준&quot; | 연합뉴스">
            <a:extLst>
              <a:ext uri="{FF2B5EF4-FFF2-40B4-BE49-F238E27FC236}">
                <a16:creationId xmlns:a16="http://schemas.microsoft.com/office/drawing/2014/main" id="{32A02A1B-F918-824B-76FF-F63E0CDE7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26" y="1876816"/>
            <a:ext cx="2793741" cy="30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경제적 가치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주변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해역은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풍부한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어장으로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경제적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가치가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높습니다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r>
              <a:rPr lang="en-US" sz="1100" dirty="0" err="1">
                <a:solidFill>
                  <a:srgbClr val="000000"/>
                </a:solidFill>
              </a:rPr>
              <a:t>또한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관광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자원으로서도</a:t>
            </a:r>
            <a:r>
              <a:rPr lang="en-US" sz="1100" dirty="0">
                <a:solidFill>
                  <a:srgbClr val="000000"/>
                </a:solidFill>
              </a:rPr>
              <a:t> 큰 </a:t>
            </a:r>
            <a:r>
              <a:rPr lang="en-US" sz="1100" dirty="0" err="1">
                <a:solidFill>
                  <a:srgbClr val="000000"/>
                </a:solidFill>
              </a:rPr>
              <a:t>잠재력을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가지고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있습니다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7170" name="Picture 2" descr="독도이야기11]독도, 대한민국의 보물이며 경제이다(1) &lt; 이슈 &lt; 기사본문 - 뉴스프리존">
            <a:extLst>
              <a:ext uri="{FF2B5EF4-FFF2-40B4-BE49-F238E27FC236}">
                <a16:creationId xmlns:a16="http://schemas.microsoft.com/office/drawing/2014/main" id="{0387C1DB-5B77-7C6C-EE17-10321B1D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7" y="2093476"/>
            <a:ext cx="2162493" cy="28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63636"/>
                </a:solidFill>
              </a:rPr>
              <a:t>독도의 관광 자원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100" dirty="0" err="1">
                <a:solidFill>
                  <a:srgbClr val="000000"/>
                </a:solidFill>
              </a:rPr>
              <a:t>독도는</a:t>
            </a:r>
            <a:r>
              <a:rPr lang="en-US" sz="1100" dirty="0">
                <a:solidFill>
                  <a:srgbClr val="000000"/>
                </a:solidFill>
              </a:rPr>
              <a:t> 매년 많은 관광객이 방문하는 명소로, 독도 박물관, 등대, 해양 스포츠 등이 있습니다. 관광 활성화를 위한 다양한 프로그램이 </a:t>
            </a:r>
            <a:r>
              <a:rPr lang="en-US" sz="1100" dirty="0" err="1">
                <a:solidFill>
                  <a:srgbClr val="000000"/>
                </a:solidFill>
              </a:rPr>
              <a:t>필요합니다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  <a:endParaRPr lang="en-US" sz="1100" dirty="0"/>
          </a:p>
        </p:txBody>
      </p:sp>
      <p:pic>
        <p:nvPicPr>
          <p:cNvPr id="8194" name="Picture 2" descr="본보 한인 대상 설문조사] 한인들 선호 한국 여행지는? - 미주중앙일보">
            <a:extLst>
              <a:ext uri="{FF2B5EF4-FFF2-40B4-BE49-F238E27FC236}">
                <a16:creationId xmlns:a16="http://schemas.microsoft.com/office/drawing/2014/main" id="{28A859BA-D605-0F50-2767-F8B0DC63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5" y="2177545"/>
            <a:ext cx="3808615" cy="25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767</Words>
  <Application>Microsoft Office PowerPoint</Application>
  <PresentationFormat>화면 슬라이드 쇼(16:9)</PresentationFormat>
  <Paragraphs>97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4" baseType="lpstr"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우진 정</cp:lastModifiedBy>
  <cp:revision>4</cp:revision>
  <dcterms:created xsi:type="dcterms:W3CDTF">2025-04-16T12:59:19Z</dcterms:created>
  <dcterms:modified xsi:type="dcterms:W3CDTF">2025-04-29T05:11:32Z</dcterms:modified>
</cp:coreProperties>
</file>