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5" r:id="rId13"/>
    <p:sldId id="267" r:id="rId14"/>
    <p:sldId id="269" r:id="rId15"/>
    <p:sldId id="271" r:id="rId16"/>
    <p:sldId id="270" r:id="rId17"/>
    <p:sldId id="272" r:id="rId18"/>
    <p:sldId id="274" r:id="rId19"/>
    <p:sldId id="278" r:id="rId20"/>
    <p:sldId id="277" r:id="rId21"/>
    <p:sldId id="276" r:id="rId22"/>
    <p:sldId id="279" r:id="rId23"/>
    <p:sldId id="282" r:id="rId24"/>
    <p:sldId id="281" r:id="rId25"/>
    <p:sldId id="280" r:id="rId26"/>
    <p:sldId id="285" r:id="rId27"/>
    <p:sldId id="284" r:id="rId28"/>
    <p:sldId id="283" r:id="rId29"/>
    <p:sldId id="273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295" r:id="rId5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slide" Target="slides/slide31.xml"  /><Relationship Id="rId34" Type="http://schemas.openxmlformats.org/officeDocument/2006/relationships/slide" Target="slides/slide32.xml"  /><Relationship Id="rId35" Type="http://schemas.openxmlformats.org/officeDocument/2006/relationships/slide" Target="slides/slide33.xml"  /><Relationship Id="rId36" Type="http://schemas.openxmlformats.org/officeDocument/2006/relationships/slide" Target="slides/slide34.xml"  /><Relationship Id="rId37" Type="http://schemas.openxmlformats.org/officeDocument/2006/relationships/slide" Target="slides/slide35.xml"  /><Relationship Id="rId38" Type="http://schemas.openxmlformats.org/officeDocument/2006/relationships/slide" Target="slides/slide36.xml"  /><Relationship Id="rId39" Type="http://schemas.openxmlformats.org/officeDocument/2006/relationships/slide" Target="slides/slide37.xml"  /><Relationship Id="rId4" Type="http://schemas.openxmlformats.org/officeDocument/2006/relationships/slide" Target="slides/slide2.xml"  /><Relationship Id="rId40" Type="http://schemas.openxmlformats.org/officeDocument/2006/relationships/slide" Target="slides/slide38.xml"  /><Relationship Id="rId41" Type="http://schemas.openxmlformats.org/officeDocument/2006/relationships/slide" Target="slides/slide39.xml"  /><Relationship Id="rId42" Type="http://schemas.openxmlformats.org/officeDocument/2006/relationships/slide" Target="slides/slide40.xml"  /><Relationship Id="rId43" Type="http://schemas.openxmlformats.org/officeDocument/2006/relationships/slide" Target="slides/slide41.xml"  /><Relationship Id="rId44" Type="http://schemas.openxmlformats.org/officeDocument/2006/relationships/slide" Target="slides/slide42.xml"  /><Relationship Id="rId45" Type="http://schemas.openxmlformats.org/officeDocument/2006/relationships/slide" Target="slides/slide43.xml"  /><Relationship Id="rId46" Type="http://schemas.openxmlformats.org/officeDocument/2006/relationships/slide" Target="slides/slide44.xml"  /><Relationship Id="rId47" Type="http://schemas.openxmlformats.org/officeDocument/2006/relationships/slide" Target="slides/slide45.xml"  /><Relationship Id="rId48" Type="http://schemas.openxmlformats.org/officeDocument/2006/relationships/slide" Target="slides/slide46.xml"  /><Relationship Id="rId49" Type="http://schemas.openxmlformats.org/officeDocument/2006/relationships/slide" Target="slides/slide47.xml"  /><Relationship Id="rId5" Type="http://schemas.openxmlformats.org/officeDocument/2006/relationships/slide" Target="slides/slide3.xml"  /><Relationship Id="rId50" Type="http://schemas.openxmlformats.org/officeDocument/2006/relationships/slide" Target="slides/slide48.xml"  /><Relationship Id="rId51" Type="http://schemas.openxmlformats.org/officeDocument/2006/relationships/slide" Target="slides/slide49.xml"  /><Relationship Id="rId52" Type="http://schemas.openxmlformats.org/officeDocument/2006/relationships/slide" Target="slides/slide50.xml"  /><Relationship Id="rId53" Type="http://schemas.openxmlformats.org/officeDocument/2006/relationships/slide" Target="slides/slide51.xml"  /><Relationship Id="rId54" Type="http://schemas.openxmlformats.org/officeDocument/2006/relationships/presProps" Target="presProps.xml"  /><Relationship Id="rId55" Type="http://schemas.openxmlformats.org/officeDocument/2006/relationships/viewProps" Target="viewProps.xml"  /><Relationship Id="rId56" Type="http://schemas.openxmlformats.org/officeDocument/2006/relationships/theme" Target="theme/theme1.xml"  /><Relationship Id="rId57" Type="http://schemas.openxmlformats.org/officeDocument/2006/relationships/tableStyles" Target="tableStyles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말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2025-04-15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152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35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36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37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8.xml"  /><Relationship Id="rId2" Type="http://schemas.openxmlformats.org/officeDocument/2006/relationships/notesMaster" Target="../notesMasters/notesMaster1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slide" Target="../slides/slide39.xml"  /><Relationship Id="rId2" Type="http://schemas.openxmlformats.org/officeDocument/2006/relationships/notesMaster" Target="../notesMasters/notesMaster1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slide" Target="../slides/slide40.xml"  /><Relationship Id="rId2" Type="http://schemas.openxmlformats.org/officeDocument/2006/relationships/notesMaster" Target="../notesMasters/notesMaster1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slide" Target="../slides/slide42.xml"  /><Relationship Id="rId2" Type="http://schemas.openxmlformats.org/officeDocument/2006/relationships/notesMaster" Target="../notesMasters/notesMaster1.xml"  /></Relationships>
</file>

<file path=ppt/notesSlides/_rels/notesSlide17.xml.rels><?xml version="1.0" encoding="UTF-8" standalone="yes" ?><Relationships xmlns="http://schemas.openxmlformats.org/package/2006/relationships"><Relationship Id="rId1" Type="http://schemas.openxmlformats.org/officeDocument/2006/relationships/slide" Target="../slides/slide43.xml"  /><Relationship Id="rId2" Type="http://schemas.openxmlformats.org/officeDocument/2006/relationships/notesMaster" Target="../notesMasters/notesMaster1.xml"  /></Relationships>
</file>

<file path=ppt/notesSlides/_rels/notesSlide18.xml.rels><?xml version="1.0" encoding="UTF-8" standalone="yes" ?><Relationships xmlns="http://schemas.openxmlformats.org/package/2006/relationships"><Relationship Id="rId1" Type="http://schemas.openxmlformats.org/officeDocument/2006/relationships/slide" Target="../slides/slide44.xml"  /><Relationship Id="rId2" Type="http://schemas.openxmlformats.org/officeDocument/2006/relationships/notesMaster" Target="../notesMasters/notesMaster1.xml"  /></Relationships>
</file>

<file path=ppt/notesSlides/_rels/notesSlide19.xml.rels><?xml version="1.0" encoding="UTF-8" standalone="yes" ?><Relationships xmlns="http://schemas.openxmlformats.org/package/2006/relationships"><Relationship Id="rId1" Type="http://schemas.openxmlformats.org/officeDocument/2006/relationships/slide" Target="../slides/slide45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20.xml.rels><?xml version="1.0" encoding="UTF-8" standalone="yes" ?><Relationships xmlns="http://schemas.openxmlformats.org/package/2006/relationships"><Relationship Id="rId1" Type="http://schemas.openxmlformats.org/officeDocument/2006/relationships/slide" Target="../slides/slide46.xml"  /><Relationship Id="rId2" Type="http://schemas.openxmlformats.org/officeDocument/2006/relationships/notesMaster" Target="../notesMasters/notesMaster1.xml"  /></Relationships>
</file>

<file path=ppt/notesSlides/_rels/notesSlide21.xml.rels><?xml version="1.0" encoding="UTF-8" standalone="yes" ?><Relationships xmlns="http://schemas.openxmlformats.org/package/2006/relationships"><Relationship Id="rId1" Type="http://schemas.openxmlformats.org/officeDocument/2006/relationships/slide" Target="../slides/slide47.xml"  /><Relationship Id="rId2" Type="http://schemas.openxmlformats.org/officeDocument/2006/relationships/notesMaster" Target="../notesMasters/notesMaster1.xml"  /></Relationships>
</file>

<file path=ppt/notesSlides/_rels/notesSlide22.xml.rels><?xml version="1.0" encoding="UTF-8" standalone="yes" ?><Relationships xmlns="http://schemas.openxmlformats.org/package/2006/relationships"><Relationship Id="rId1" Type="http://schemas.openxmlformats.org/officeDocument/2006/relationships/slide" Target="../slides/slide48.xml"  /><Relationship Id="rId2" Type="http://schemas.openxmlformats.org/officeDocument/2006/relationships/notesMaster" Target="../notesMasters/notesMaster1.xml"  /></Relationships>
</file>

<file path=ppt/notesSlides/_rels/notesSlide23.xml.rels><?xml version="1.0" encoding="UTF-8" standalone="yes" ?><Relationships xmlns="http://schemas.openxmlformats.org/package/2006/relationships"><Relationship Id="rId1" Type="http://schemas.openxmlformats.org/officeDocument/2006/relationships/slide" Target="../slides/slide50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28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29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30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31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32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33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34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9742520"/>
      </p:ext>
    </p:extLst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5713307"/>
      </p:ext>
    </p:extLst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6830110"/>
      </p:ext>
    </p:extLst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445993"/>
      </p:ext>
    </p:extLst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862810"/>
      </p:ext>
    </p:extLst>
  </p:cSld>
  <p:clrMapOvr>
    <a:masterClrMapping/>
  </p:clrMapOvr>
</p:notes>
</file>

<file path=ppt/notesSlides/notesSlide1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2684451"/>
      </p:ext>
    </p:extLst>
  </p:cSld>
  <p:clrMapOvr>
    <a:masterClrMapping/>
  </p:clrMapOvr>
</p:notes>
</file>

<file path=ppt/notesSlides/notesSlide1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432047"/>
      </p:ext>
    </p:extLst>
  </p:cSld>
  <p:clrMapOvr>
    <a:masterClrMapping/>
  </p:clrMapOvr>
</p:notes>
</file>

<file path=ppt/notesSlides/notesSlide1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8798482"/>
      </p:ext>
    </p:extLst>
  </p:cSld>
  <p:clrMapOvr>
    <a:masterClrMapping/>
  </p:clrMapOvr>
</p:notes>
</file>

<file path=ppt/notesSlides/notesSlide1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571444"/>
      </p:ext>
    </p:extLst>
  </p:cSld>
  <p:clrMapOvr>
    <a:masterClrMapping/>
  </p:clrMapOvr>
</p:notes>
</file>

<file path=ppt/notesSlides/notesSlide1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346690"/>
      </p:ext>
    </p:extLst>
  </p:cSld>
  <p:clrMapOvr>
    <a:masterClrMapping/>
  </p:clrMapOvr>
</p:notes>
</file>

<file path=ppt/notesSlides/notesSlide1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378516"/>
      </p:ext>
    </p:extLst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/>
            <a:fld id="{09F4262C-968C-4EE9-8164-CE16364706B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3934395"/>
      </p:ext>
    </p:extLst>
  </p:cSld>
  <p:clrMapOvr>
    <a:masterClrMapping/>
  </p:clrMapOvr>
</p:notes>
</file>

<file path=ppt/notesSlides/notesSlide2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207272"/>
      </p:ext>
    </p:extLst>
  </p:cSld>
  <p:clrMapOvr>
    <a:masterClrMapping/>
  </p:clrMapOvr>
</p:notes>
</file>

<file path=ppt/notesSlides/notesSlide2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243500"/>
      </p:ext>
    </p:extLst>
  </p:cSld>
  <p:clrMapOvr>
    <a:masterClrMapping/>
  </p:clrMapOvr>
</p:notes>
</file>

<file path=ppt/notesSlides/notesSlide2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5871183"/>
      </p:ext>
    </p:extLst>
  </p:cSld>
  <p:clrMapOvr>
    <a:masterClrMapping/>
  </p:clrMapOvr>
</p:notes>
</file>

<file path=ppt/notesSlides/notesSlide2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122412"/>
      </p:ext>
    </p:extLst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750554"/>
      </p:ext>
    </p:extLst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976140"/>
      </p:ext>
    </p:extLst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8670226"/>
      </p:ext>
    </p:extLst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524332"/>
      </p:ext>
    </p:extLst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1809098"/>
      </p:ext>
    </p:extLst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2848600"/>
      </p:ext>
    </p:extLst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1810610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395599"/>
      </p:ext>
    </p:extLst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292359"/>
      </p:ext>
    </p:extLst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855467"/>
      </p:ext>
    </p:extLst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45367"/>
      </p:ext>
    </p:extLst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219469"/>
      </p:ext>
    </p:extLst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926375"/>
      </p:ext>
    </p:extLst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736573"/>
      </p:ext>
    </p:extLst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020170"/>
      </p:ext>
    </p:extLst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971709"/>
      </p:ext>
    </p:extLst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367353"/>
      </p:ext>
    </p:extLst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041917"/>
      </p:ext>
    </p:extLst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80668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8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Relationship Id="rId3" Type="http://schemas.openxmlformats.org/officeDocument/2006/relationships/image" Target="../media/image7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0.jpe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1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2.jpe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3.jpe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4.jpe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5.jpeg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6.jpe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7.jpeg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8.jpeg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9.jpeg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2.xml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4.xml"  /><Relationship Id="rId2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5.xml"  /><Relationship Id="rId2" Type="http://schemas.openxmlformats.org/officeDocument/2006/relationships/slideLayout" Target="../slideLayouts/slideLayout2.xml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jpeg"  /><Relationship Id="rId3" Type="http://schemas.openxmlformats.org/officeDocument/2006/relationships/image" Target="../media/image21.jpeg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6.xml"  /><Relationship Id="rId2" Type="http://schemas.openxmlformats.org/officeDocument/2006/relationships/slideLayout" Target="../slideLayouts/slideLayout2.xml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7.xml"  /><Relationship Id="rId2" Type="http://schemas.openxmlformats.org/officeDocument/2006/relationships/slideLayout" Target="../slideLayouts/slideLayout2.xml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8.xml"  /><Relationship Id="rId2" Type="http://schemas.openxmlformats.org/officeDocument/2006/relationships/slideLayout" Target="../slideLayouts/slideLayout2.xml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2.jpeg"  /><Relationship Id="rId4" Type="http://schemas.openxmlformats.org/officeDocument/2006/relationships/image" Target="../media/image23.jpeg"  /><Relationship Id="rId5" Type="http://schemas.openxmlformats.org/officeDocument/2006/relationships/image" Target="../media/image24.jpeg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0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5.jpeg"  /><Relationship Id="rId4" Type="http://schemas.openxmlformats.org/officeDocument/2006/relationships/image" Target="../media/image26.jpeg"  /><Relationship Id="rId5" Type="http://schemas.openxmlformats.org/officeDocument/2006/relationships/image" Target="../media/image27.jpeg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1.xml"  /><Relationship Id="rId2" Type="http://schemas.openxmlformats.org/officeDocument/2006/relationships/slideLayout" Target="../slideLayouts/slideLayout2.xml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2.xml"  /><Relationship Id="rId2" Type="http://schemas.openxmlformats.org/officeDocument/2006/relationships/slideLayout" Target="../slideLayouts/slideLayout2.xml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8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.jpeg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9.jpeg"  /></Relationships>
</file>

<file path=ppt/slides/_rels/slide5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611143" y="1907499"/>
            <a:ext cx="8969713" cy="1834811"/>
          </a:xfrm>
        </p:spPr>
        <p:txBody>
          <a:bodyPr/>
          <a:p>
            <a:pPr lvl="0">
              <a:defRPr/>
            </a:pPr>
            <a:r>
              <a:rPr lang="ko-KR" altLang="en-US" sz="7000"/>
              <a:t>일본의 불교</a:t>
            </a:r>
            <a:endParaRPr lang="ko-KR" altLang="en-US" sz="700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p>
            <a:pPr lvl="0">
              <a:defRPr/>
            </a:pPr>
            <a:r>
              <a:rPr lang="en-US" altLang="ko-KR" sz="2000">
                <a:solidFill>
                  <a:schemeClr val="tx1"/>
                </a:solidFill>
              </a:rPr>
              <a:t>8</a:t>
            </a:r>
            <a:r>
              <a:rPr lang="ko-KR" altLang="en-US" sz="2000">
                <a:solidFill>
                  <a:schemeClr val="tx1"/>
                </a:solidFill>
              </a:rPr>
              <a:t>조 윤수빈 김세윤 허준영</a:t>
            </a:r>
            <a:endParaRPr lang="ko-KR" alt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86421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가로 글상자 3"/>
          <p:cNvSpPr txBox="1"/>
          <p:nvPr/>
        </p:nvSpPr>
        <p:spPr>
          <a:xfrm>
            <a:off x="942952" y="2758236"/>
            <a:ext cx="8883038" cy="1611834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en-US" altLang="ko-KR" sz="2500"/>
              <a:t>에도 시대(1603-1868)에는 불교가 국가의 통제 아래에 놓였지만</a:t>
            </a:r>
            <a:endParaRPr lang="en-US" altLang="ko-KR" sz="2500"/>
          </a:p>
          <a:p>
            <a:pPr lvl="0">
              <a:defRPr/>
            </a:pPr>
            <a:r>
              <a:rPr lang="en-US" altLang="ko-KR" sz="2500"/>
              <a:t>여전히 많은 사람들이</a:t>
            </a:r>
            <a:r>
              <a:rPr lang="ko-KR" altLang="en-US" sz="2500"/>
              <a:t> </a:t>
            </a:r>
            <a:r>
              <a:rPr lang="en-US" altLang="ko-KR" sz="2500"/>
              <a:t>신앙을 유지</a:t>
            </a:r>
            <a:endParaRPr lang="en-US" altLang="ko-KR" sz="2500"/>
          </a:p>
          <a:p>
            <a:pPr lvl="0">
              <a:defRPr/>
            </a:pPr>
            <a:endParaRPr lang="en-US" altLang="ko-KR" sz="2500"/>
          </a:p>
          <a:p>
            <a:pPr lvl="0">
              <a:defRPr/>
            </a:pPr>
            <a:r>
              <a:rPr lang="en-US" altLang="ko-KR" sz="2500"/>
              <a:t>&gt;&gt;</a:t>
            </a:r>
            <a:r>
              <a:rPr lang="ko-KR" altLang="en-US" sz="2500"/>
              <a:t> </a:t>
            </a:r>
            <a:r>
              <a:rPr lang="en-US" altLang="ko-KR" sz="2500"/>
              <a:t>사찰이 사회적 역할을 하며, 불교 문화가 꽃을 피움</a:t>
            </a:r>
            <a:endParaRPr lang="en-US" altLang="ko-KR" sz="2500"/>
          </a:p>
        </p:txBody>
      </p:sp>
      <p:sp>
        <p:nvSpPr>
          <p:cNvPr id="5" name="가로 글상자 4"/>
          <p:cNvSpPr txBox="1"/>
          <p:nvPr/>
        </p:nvSpPr>
        <p:spPr>
          <a:xfrm>
            <a:off x="942951" y="1681060"/>
            <a:ext cx="1996464" cy="622085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3500"/>
              <a:t>에도시대</a:t>
            </a:r>
            <a:endParaRPr lang="ko-KR" altLang="en-US" sz="3500"/>
          </a:p>
        </p:txBody>
      </p:sp>
    </p:spTree>
    <p:extLst>
      <p:ext uri="{BB962C8B-B14F-4D97-AF65-F5344CB8AC3E}">
        <p14:creationId xmlns:p14="http://schemas.microsoft.com/office/powerpoint/2010/main" val="907747136"/>
      </p:ext>
    </p:extLst>
  </p:cSld>
  <p:clrMapOvr>
    <a:masterClrMapping/>
  </p:clrMapOvr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가로 글상자 3"/>
          <p:cNvSpPr txBox="1"/>
          <p:nvPr/>
        </p:nvSpPr>
        <p:spPr>
          <a:xfrm>
            <a:off x="3167549" y="2886885"/>
            <a:ext cx="5858341" cy="622895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3500" i="1"/>
              <a:t>한국과 일본의 불교문화 차이</a:t>
            </a:r>
            <a:endParaRPr lang="ko-KR" altLang="en-US" sz="3500" i="1"/>
          </a:p>
        </p:txBody>
      </p:sp>
    </p:spTree>
    <p:extLst>
      <p:ext uri="{BB962C8B-B14F-4D97-AF65-F5344CB8AC3E}">
        <p14:creationId xmlns:p14="http://schemas.microsoft.com/office/powerpoint/2010/main" val="376520057"/>
      </p:ext>
    </p:extLst>
  </p:cSld>
  <p:clrMapOvr>
    <a:masterClrMapping/>
  </p:clrMapOvr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가로 글상자 3"/>
          <p:cNvSpPr txBox="1"/>
          <p:nvPr/>
        </p:nvSpPr>
        <p:spPr>
          <a:xfrm>
            <a:off x="1181991" y="657168"/>
            <a:ext cx="9828018" cy="554366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3500"/>
              <a:t>불교의 성격</a:t>
            </a:r>
            <a:endParaRPr lang="ko-KR" altLang="en-US" sz="3500"/>
          </a:p>
          <a:p>
            <a:pPr lvl="0">
              <a:defRPr/>
            </a:pPr>
            <a:endParaRPr lang="ko-KR" altLang="en-US" sz="3500"/>
          </a:p>
          <a:p>
            <a:pPr lvl="0">
              <a:defRPr/>
            </a:pPr>
            <a:r>
              <a:rPr lang="ko-KR" altLang="en-US" sz="2500"/>
              <a:t>한-호국불교(국가 왕실 번영 중시)</a:t>
            </a:r>
            <a:endParaRPr lang="ko-KR" altLang="en-US" sz="2500"/>
          </a:p>
          <a:p>
            <a:pPr lvl="0">
              <a:defRPr/>
            </a:pPr>
            <a:r>
              <a:rPr lang="ko-KR" altLang="en-US" sz="2500"/>
              <a:t>일-개인의 깨달음 중시</a:t>
            </a:r>
            <a:endParaRPr lang="ko-KR" altLang="en-US" sz="2500"/>
          </a:p>
          <a:p>
            <a:pPr lvl="0">
              <a:defRPr/>
            </a:pPr>
            <a:endParaRPr lang="ko-KR" altLang="en-US" sz="2500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ko-KR" altLang="en-US" sz="3500"/>
              <a:t>국가 기념일</a:t>
            </a:r>
            <a:endParaRPr lang="ko-KR" altLang="en-US" sz="3500"/>
          </a:p>
          <a:p>
            <a:pPr lvl="0">
              <a:defRPr/>
            </a:pPr>
            <a:endParaRPr lang="ko-KR" altLang="en-US" sz="3500"/>
          </a:p>
          <a:p>
            <a:pPr lvl="0">
              <a:defRPr/>
            </a:pPr>
            <a:r>
              <a:rPr lang="ko-KR" altLang="en-US" sz="2500"/>
              <a:t>한국은 부처님 오신날을 </a:t>
            </a:r>
            <a:r>
              <a:rPr lang="ko-KR" altLang="en-US" sz="2500" u="sng"/>
              <a:t>국가 기념일로 지정</a:t>
            </a:r>
            <a:r>
              <a:rPr lang="ko-KR" altLang="en-US" sz="2500"/>
              <a:t>해 휴일로 하고 있다. </a:t>
            </a:r>
            <a:endParaRPr lang="ko-KR" altLang="en-US" sz="2500"/>
          </a:p>
          <a:p>
            <a:pPr lvl="0">
              <a:defRPr/>
            </a:pPr>
            <a:r>
              <a:rPr lang="ko-KR" altLang="en-US" sz="2500"/>
              <a:t>음력 4월 8일 행사 크게 열림</a:t>
            </a:r>
            <a:endParaRPr lang="ko-KR" altLang="en-US" sz="2500"/>
          </a:p>
          <a:p>
            <a:pPr lvl="0">
              <a:defRPr/>
            </a:pPr>
            <a:endParaRPr lang="ko-KR" altLang="en-US" sz="2500"/>
          </a:p>
          <a:p>
            <a:pPr lvl="0">
              <a:defRPr/>
            </a:pPr>
            <a:r>
              <a:rPr lang="ko-KR" altLang="en-US" sz="2500"/>
              <a:t>일본은 부처님 오신날을 </a:t>
            </a:r>
            <a:r>
              <a:rPr lang="ko-KR" altLang="en-US" sz="2500" u="sng"/>
              <a:t>국가 기념일로 지정하지 않아</a:t>
            </a:r>
            <a:r>
              <a:rPr lang="ko-KR" altLang="en-US" sz="2500"/>
              <a:t> 평일임</a:t>
            </a:r>
            <a:endParaRPr lang="ko-KR" altLang="en-US" sz="2500"/>
          </a:p>
          <a:p>
            <a:pPr lvl="0">
              <a:defRPr/>
            </a:pPr>
            <a:r>
              <a:rPr lang="ko-KR" altLang="en-US" sz="2500"/>
              <a:t>양력 4월8일 행사 크게 열리지 않음</a:t>
            </a:r>
            <a:endParaRPr lang="ko-KR" altLang="en-US" sz="2500"/>
          </a:p>
        </p:txBody>
      </p:sp>
    </p:spTree>
    <p:extLst>
      <p:ext uri="{BB962C8B-B14F-4D97-AF65-F5344CB8AC3E}">
        <p14:creationId xmlns:p14="http://schemas.microsoft.com/office/powerpoint/2010/main" val="1093890867"/>
      </p:ext>
    </p:extLst>
  </p:cSld>
  <p:clrMapOvr>
    <a:masterClrMapping/>
  </p:clrMapOvr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가로 글상자 3"/>
          <p:cNvSpPr txBox="1"/>
          <p:nvPr/>
        </p:nvSpPr>
        <p:spPr>
          <a:xfrm>
            <a:off x="586374" y="566426"/>
            <a:ext cx="11019252" cy="99640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3500"/>
              <a:t>사찰 건축과 미술</a:t>
            </a:r>
            <a:endParaRPr lang="ko-KR" altLang="en-US" sz="3500"/>
          </a:p>
          <a:p>
            <a:pPr lvl="0">
              <a:defRPr/>
            </a:pPr>
            <a:r>
              <a:rPr lang="ko-KR" altLang="en-US" sz="2200"/>
              <a:t>한국</a:t>
            </a:r>
            <a:r>
              <a:rPr lang="ko-KR" altLang="en-US" sz="2500"/>
              <a:t> </a:t>
            </a:r>
            <a:endParaRPr lang="ko-KR" altLang="en-US" sz="250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86374" y="2104768"/>
            <a:ext cx="4887701" cy="4093463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5565555" y="5838388"/>
            <a:ext cx="974310" cy="389056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2000"/>
              <a:t>법주사</a:t>
            </a:r>
            <a:endParaRPr lang="ko-KR" altLang="en-US" sz="2000"/>
          </a:p>
        </p:txBody>
      </p:sp>
      <p:sp>
        <p:nvSpPr>
          <p:cNvPr id="7" name="가로 글상자 6"/>
          <p:cNvSpPr txBox="1"/>
          <p:nvPr/>
        </p:nvSpPr>
        <p:spPr>
          <a:xfrm>
            <a:off x="6200043" y="2859769"/>
            <a:ext cx="5740497" cy="1138826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2300" u="sng"/>
              <a:t>자연과의 조화를 중시</a:t>
            </a:r>
            <a:r>
              <a:rPr lang="ko-KR" altLang="en-US" sz="2300"/>
              <a:t>하며, </a:t>
            </a:r>
            <a:endParaRPr lang="ko-KR" altLang="en-US" sz="2300"/>
          </a:p>
          <a:p>
            <a:pPr lvl="0">
              <a:defRPr/>
            </a:pPr>
            <a:r>
              <a:rPr lang="ko-KR" altLang="en-US" sz="2300"/>
              <a:t>단순하고 소박한 미적 요소가 강조</a:t>
            </a:r>
            <a:r>
              <a:rPr lang="en-US" altLang="ko-KR" sz="2300"/>
              <a:t>.</a:t>
            </a:r>
            <a:r>
              <a:rPr lang="ko-KR" altLang="en-US" sz="2300"/>
              <a:t> </a:t>
            </a:r>
            <a:endParaRPr lang="ko-KR" altLang="en-US" sz="2300"/>
          </a:p>
          <a:p>
            <a:pPr lvl="0">
              <a:defRPr/>
            </a:pPr>
            <a:r>
              <a:rPr lang="ko-KR" altLang="en-US" sz="2300"/>
              <a:t>전통적으로 기둥과 지붕의 곡선이 아름다움</a:t>
            </a:r>
            <a:endParaRPr lang="ko-KR" altLang="en-US" sz="2300"/>
          </a:p>
        </p:txBody>
      </p:sp>
    </p:spTree>
    <p:extLst>
      <p:ext uri="{BB962C8B-B14F-4D97-AF65-F5344CB8AC3E}">
        <p14:creationId xmlns:p14="http://schemas.microsoft.com/office/powerpoint/2010/main" val="2007389813"/>
      </p:ext>
    </p:extLst>
  </p:cSld>
  <p:clrMapOvr>
    <a:masterClrMapping/>
  </p:clrMapOvr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가로 글상자 3"/>
          <p:cNvSpPr txBox="1"/>
          <p:nvPr/>
        </p:nvSpPr>
        <p:spPr>
          <a:xfrm>
            <a:off x="586374" y="566426"/>
            <a:ext cx="11019252" cy="100329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3500"/>
              <a:t>사찰 건축과 미술</a:t>
            </a:r>
            <a:endParaRPr lang="ko-KR" altLang="en-US" sz="3500"/>
          </a:p>
          <a:p>
            <a:pPr lvl="0">
              <a:defRPr/>
            </a:pPr>
            <a:r>
              <a:rPr lang="ko-KR" altLang="en-US" sz="2200"/>
              <a:t>일본</a:t>
            </a:r>
            <a:r>
              <a:rPr lang="ko-KR" altLang="en-US" sz="2500"/>
              <a:t> </a:t>
            </a:r>
            <a:endParaRPr lang="ko-KR" altLang="en-US" sz="250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37192" y="1719714"/>
            <a:ext cx="4206329" cy="4640644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5301932" y="5999877"/>
            <a:ext cx="980758" cy="389493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2000"/>
              <a:t>호류지</a:t>
            </a:r>
            <a:endParaRPr lang="ko-KR" altLang="en-US" sz="2000"/>
          </a:p>
        </p:txBody>
      </p:sp>
      <p:sp>
        <p:nvSpPr>
          <p:cNvPr id="7" name="가로 글상자 6"/>
          <p:cNvSpPr txBox="1"/>
          <p:nvPr/>
        </p:nvSpPr>
        <p:spPr>
          <a:xfrm>
            <a:off x="5855521" y="2507162"/>
            <a:ext cx="5951668" cy="1843858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2300" u="sng"/>
              <a:t>좀 더 복잡</a:t>
            </a:r>
            <a:r>
              <a:rPr lang="ko-KR" altLang="en-US" sz="2300"/>
              <a:t>하고 장식적인 요소가 많으며, </a:t>
            </a:r>
            <a:endParaRPr lang="ko-KR" altLang="en-US" sz="2300"/>
          </a:p>
          <a:p>
            <a:pPr lvl="0">
              <a:defRPr/>
            </a:pPr>
            <a:r>
              <a:rPr lang="ko-KR" altLang="en-US" sz="2300"/>
              <a:t>정원과 건축이 조화를 이루는 경우가 많음.</a:t>
            </a:r>
            <a:endParaRPr lang="ko-KR" altLang="en-US" sz="2300"/>
          </a:p>
          <a:p>
            <a:pPr lvl="0">
              <a:defRPr/>
            </a:pPr>
            <a:endParaRPr lang="ko-KR" altLang="en-US" sz="2300"/>
          </a:p>
          <a:p>
            <a:pPr lvl="0">
              <a:defRPr/>
            </a:pPr>
            <a:endParaRPr lang="ko-KR" altLang="en-US" sz="2300"/>
          </a:p>
          <a:p>
            <a:pPr lvl="0">
              <a:defRPr/>
            </a:pPr>
            <a:r>
              <a:rPr lang="ko-KR" altLang="en-US" sz="2300"/>
              <a:t>특히, 일본의 전통 정원은 불교적 사상을 반영</a:t>
            </a:r>
            <a:endParaRPr lang="ko-KR" altLang="en-US" sz="2300"/>
          </a:p>
        </p:txBody>
      </p:sp>
    </p:spTree>
    <p:extLst>
      <p:ext uri="{BB962C8B-B14F-4D97-AF65-F5344CB8AC3E}">
        <p14:creationId xmlns:p14="http://schemas.microsoft.com/office/powerpoint/2010/main" val="3892687579"/>
      </p:ext>
    </p:extLst>
  </p:cSld>
  <p:clrMapOvr>
    <a:masterClrMapping/>
  </p:clrMapOvr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가로 글상자 3"/>
          <p:cNvSpPr txBox="1"/>
          <p:nvPr/>
        </p:nvSpPr>
        <p:spPr>
          <a:xfrm>
            <a:off x="1216342" y="1833065"/>
            <a:ext cx="9759316" cy="351808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500"/>
              <a:t>한-x </a:t>
            </a:r>
            <a:endParaRPr lang="ko-KR" altLang="en-US" sz="2500"/>
          </a:p>
          <a:p>
            <a:pPr lvl="0">
              <a:defRPr/>
            </a:pPr>
            <a:r>
              <a:rPr lang="ko-KR" altLang="en-US" sz="2500"/>
              <a:t>불교의 교리에서 출가한 스님은 속세의 모든 욕망을 버리고, </a:t>
            </a:r>
            <a:endParaRPr lang="ko-KR" altLang="en-US" sz="2500"/>
          </a:p>
          <a:p>
            <a:pPr lvl="0">
              <a:defRPr/>
            </a:pPr>
            <a:r>
              <a:rPr lang="ko-KR" altLang="en-US" sz="2500" u="sng"/>
              <a:t>오로지 깨달음</a:t>
            </a:r>
            <a:r>
              <a:rPr lang="ko-KR" altLang="en-US" sz="2500"/>
              <a:t>을 얻는 데에만 전념해야 한다는 원칙에 따른다</a:t>
            </a:r>
            <a:r>
              <a:rPr lang="en-US" altLang="ko-KR" sz="2500"/>
              <a:t>.</a:t>
            </a:r>
            <a:endParaRPr lang="en-US" altLang="ko-KR" sz="2500"/>
          </a:p>
          <a:p>
            <a:pPr lvl="0">
              <a:defRPr/>
            </a:pPr>
            <a:endParaRPr lang="ko-KR" altLang="en-US" sz="2500"/>
          </a:p>
          <a:p>
            <a:pPr lvl="0">
              <a:defRPr/>
            </a:pPr>
            <a:r>
              <a:rPr lang="ko-KR" altLang="en-US" sz="2500"/>
              <a:t>일-o </a:t>
            </a:r>
            <a:endParaRPr lang="ko-KR" altLang="en-US" sz="2500"/>
          </a:p>
          <a:p>
            <a:pPr lvl="0">
              <a:defRPr/>
            </a:pPr>
            <a:r>
              <a:rPr lang="ko-KR" altLang="en-US" sz="2500"/>
              <a:t>일본의 불교에 서는 스님이 결혼을 할 수 있는 종파가 있음</a:t>
            </a:r>
            <a:r>
              <a:rPr lang="en-US" altLang="ko-KR" sz="2500"/>
              <a:t>.</a:t>
            </a:r>
            <a:r>
              <a:rPr lang="ko-KR" altLang="en-US" sz="2500"/>
              <a:t> </a:t>
            </a:r>
            <a:endParaRPr lang="ko-KR" altLang="en-US" sz="2500"/>
          </a:p>
          <a:p>
            <a:pPr lvl="0">
              <a:defRPr/>
            </a:pPr>
            <a:r>
              <a:rPr lang="ko-KR" altLang="en-US" sz="2500"/>
              <a:t>특히, 일본의 선불교에서는 스님이 결혼을 해도 </a:t>
            </a:r>
            <a:endParaRPr lang="ko-KR" altLang="en-US" sz="2500"/>
          </a:p>
          <a:p>
            <a:pPr lvl="0">
              <a:defRPr/>
            </a:pPr>
            <a:r>
              <a:rPr lang="ko-KR" altLang="en-US" sz="2500"/>
              <a:t>수행에 지장이 없다는 입장을 취하고 있다</a:t>
            </a:r>
            <a:r>
              <a:rPr lang="en-US" altLang="ko-KR" sz="2500"/>
              <a:t>.</a:t>
            </a:r>
            <a:endParaRPr lang="en-US" altLang="ko-KR" sz="2500"/>
          </a:p>
          <a:p>
            <a:pPr lvl="0">
              <a:defRPr/>
            </a:pPr>
            <a:r>
              <a:rPr lang="ko-KR" altLang="en-US" sz="2500"/>
              <a:t>따라서 일본의 선 불교에서는 많은 스님들이 결혼을 하고 있다</a:t>
            </a:r>
            <a:r>
              <a:rPr lang="en-US" altLang="ko-KR" sz="2500"/>
              <a:t>.</a:t>
            </a:r>
            <a:endParaRPr lang="en-US" altLang="ko-KR" sz="2500"/>
          </a:p>
        </p:txBody>
      </p:sp>
      <p:sp>
        <p:nvSpPr>
          <p:cNvPr id="5" name="가로 글상자 4"/>
          <p:cNvSpPr txBox="1"/>
          <p:nvPr/>
        </p:nvSpPr>
        <p:spPr>
          <a:xfrm>
            <a:off x="1216342" y="951486"/>
            <a:ext cx="1099874" cy="623706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3500"/>
              <a:t>결혼</a:t>
            </a:r>
            <a:endParaRPr lang="ko-KR" altLang="en-US" sz="3500"/>
          </a:p>
        </p:txBody>
      </p:sp>
    </p:spTree>
    <p:extLst>
      <p:ext uri="{BB962C8B-B14F-4D97-AF65-F5344CB8AC3E}">
        <p14:creationId xmlns:p14="http://schemas.microsoft.com/office/powerpoint/2010/main" val="767521560"/>
      </p:ext>
    </p:extLst>
  </p:cSld>
  <p:clrMapOvr>
    <a:masterClrMapping/>
  </p:clrMapOvr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가로 글상자 3"/>
          <p:cNvSpPr txBox="1"/>
          <p:nvPr/>
        </p:nvSpPr>
        <p:spPr>
          <a:xfrm>
            <a:off x="1926279" y="1437869"/>
            <a:ext cx="242422" cy="363288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endParaRPr lang="ko-KR" altLang="en-US"/>
          </a:p>
        </p:txBody>
      </p:sp>
      <p:sp>
        <p:nvSpPr>
          <p:cNvPr id="5" name="가로 글상자 4"/>
          <p:cNvSpPr txBox="1"/>
          <p:nvPr/>
        </p:nvSpPr>
        <p:spPr>
          <a:xfrm>
            <a:off x="1358832" y="1437869"/>
            <a:ext cx="247083" cy="360451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endParaRPr lang="ko-KR" altLang="en-US"/>
          </a:p>
        </p:txBody>
      </p:sp>
      <p:sp>
        <p:nvSpPr>
          <p:cNvPr id="6" name="가로 글상자 5"/>
          <p:cNvSpPr txBox="1"/>
          <p:nvPr/>
        </p:nvSpPr>
        <p:spPr>
          <a:xfrm>
            <a:off x="1476373" y="2234533"/>
            <a:ext cx="9239252" cy="275608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500"/>
              <a:t>한-x</a:t>
            </a:r>
            <a:endParaRPr lang="ko-KR" altLang="en-US" sz="2500"/>
          </a:p>
          <a:p>
            <a:pPr lvl="0">
              <a:defRPr/>
            </a:pPr>
            <a:r>
              <a:rPr lang="ko-KR" altLang="en-US" sz="2500"/>
              <a:t>한국의 불교에서는 육식을 금지하는 것이 원칙. </a:t>
            </a:r>
            <a:endParaRPr lang="ko-KR" altLang="en-US" sz="2500"/>
          </a:p>
          <a:p>
            <a:pPr lvl="0">
              <a:defRPr/>
            </a:pPr>
            <a:r>
              <a:rPr lang="ko-KR" altLang="en-US" sz="2500"/>
              <a:t>이는 불교의 교리에서 </a:t>
            </a:r>
            <a:r>
              <a:rPr lang="ko-KR" altLang="en-US" sz="2500" u="sng"/>
              <a:t>모든 생명은 존중받아야 한다</a:t>
            </a:r>
            <a:r>
              <a:rPr lang="ko-KR" altLang="en-US" sz="2500"/>
              <a:t>는 이유</a:t>
            </a:r>
            <a:endParaRPr lang="ko-KR" altLang="en-US" sz="2500"/>
          </a:p>
          <a:p>
            <a:pPr lvl="0">
              <a:defRPr/>
            </a:pPr>
            <a:endParaRPr lang="ko-KR" altLang="en-US" sz="2500"/>
          </a:p>
          <a:p>
            <a:pPr lvl="0">
              <a:defRPr/>
            </a:pPr>
            <a:r>
              <a:rPr lang="ko-KR" altLang="en-US" sz="2500"/>
              <a:t>일-o </a:t>
            </a:r>
            <a:endParaRPr lang="ko-KR" altLang="en-US" sz="2500"/>
          </a:p>
          <a:p>
            <a:pPr lvl="0">
              <a:defRPr/>
            </a:pPr>
            <a:r>
              <a:rPr lang="ko-KR" altLang="en-US" sz="2500"/>
              <a:t>일본의 불교에서는 육식을 허용하는 종파가 있다. </a:t>
            </a:r>
            <a:endParaRPr lang="ko-KR" altLang="en-US" sz="2500"/>
          </a:p>
          <a:p>
            <a:pPr lvl="0">
              <a:defRPr/>
            </a:pPr>
            <a:r>
              <a:rPr lang="ko-KR" altLang="en-US" sz="2500"/>
              <a:t>특히, 일본의 선불교에서는 </a:t>
            </a:r>
            <a:r>
              <a:rPr lang="ko-KR" altLang="en-US" sz="2500" u="sng"/>
              <a:t>육식이 수행에 지장이 없다</a:t>
            </a:r>
            <a:r>
              <a:rPr lang="ko-KR" altLang="en-US" sz="2500"/>
              <a:t>는 입장</a:t>
            </a:r>
            <a:endParaRPr lang="ko-KR" altLang="en-US" sz="2500"/>
          </a:p>
        </p:txBody>
      </p:sp>
      <p:sp>
        <p:nvSpPr>
          <p:cNvPr id="7" name="가로 글상자 6"/>
          <p:cNvSpPr txBox="1"/>
          <p:nvPr/>
        </p:nvSpPr>
        <p:spPr>
          <a:xfrm>
            <a:off x="1476373" y="1180897"/>
            <a:ext cx="1104900" cy="62026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3500"/>
              <a:t>육식</a:t>
            </a:r>
            <a:endParaRPr lang="ko-KR" altLang="en-US" sz="3500"/>
          </a:p>
        </p:txBody>
      </p:sp>
    </p:spTree>
    <p:extLst>
      <p:ext uri="{BB962C8B-B14F-4D97-AF65-F5344CB8AC3E}">
        <p14:creationId xmlns:p14="http://schemas.microsoft.com/office/powerpoint/2010/main" val="3466071044"/>
      </p:ext>
    </p:extLst>
  </p:cSld>
  <p:clrMapOvr>
    <a:masterClrMapping/>
  </p:clrMapOvr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가로 글상자 1"/>
          <p:cNvSpPr txBox="1"/>
          <p:nvPr/>
        </p:nvSpPr>
        <p:spPr>
          <a:xfrm>
            <a:off x="730586" y="1225076"/>
            <a:ext cx="5304454" cy="622895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3500" i="1"/>
              <a:t>어떻게 발전하게 되었는가</a:t>
            </a:r>
            <a:endParaRPr lang="ko-KR" altLang="en-US" sz="3500" i="1"/>
          </a:p>
        </p:txBody>
      </p:sp>
      <p:sp>
        <p:nvSpPr>
          <p:cNvPr id="3" name="가로 글상자 2"/>
          <p:cNvSpPr txBox="1"/>
          <p:nvPr/>
        </p:nvSpPr>
        <p:spPr>
          <a:xfrm>
            <a:off x="730586" y="2653825"/>
            <a:ext cx="11149357" cy="275447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500" b="1"/>
              <a:t>일본 불교의 기원과 유입</a:t>
            </a:r>
            <a:endParaRPr lang="ko-KR" altLang="en-US" sz="2500" b="1"/>
          </a:p>
          <a:p>
            <a:pPr lvl="0">
              <a:defRPr/>
            </a:pPr>
            <a:endParaRPr lang="ko-KR" altLang="en-US" sz="2500" b="1"/>
          </a:p>
          <a:p>
            <a:pPr lvl="0">
              <a:defRPr/>
            </a:pPr>
            <a:r>
              <a:rPr lang="ko-KR" altLang="en-US" sz="2500"/>
              <a:t>일본 불교는 6세기 중반 백제로부터 전래됨. </a:t>
            </a:r>
            <a:endParaRPr lang="ko-KR" altLang="en-US" sz="2500"/>
          </a:p>
          <a:p>
            <a:pPr lvl="0">
              <a:defRPr/>
            </a:pPr>
            <a:r>
              <a:rPr lang="ko-KR" altLang="en-US" sz="2500"/>
              <a:t>538년 또는 552년에 백제의 성왕이 일본에 </a:t>
            </a:r>
            <a:r>
              <a:rPr lang="ko-KR" altLang="en-US" sz="2500" u="sng"/>
              <a:t>불상을 전달한 것이 시작</a:t>
            </a:r>
            <a:r>
              <a:rPr lang="ko-KR" altLang="en-US" sz="2500"/>
              <a:t> </a:t>
            </a:r>
            <a:endParaRPr lang="ko-KR" altLang="en-US" sz="2500"/>
          </a:p>
          <a:p>
            <a:pPr lvl="0">
              <a:defRPr/>
            </a:pPr>
            <a:r>
              <a:rPr lang="en-US" altLang="ko-KR" sz="2500"/>
              <a:t>-&gt;</a:t>
            </a:r>
            <a:r>
              <a:rPr lang="ko-KR" altLang="en-US" sz="2500"/>
              <a:t> 아스카 시대에 불교를 적극 수용하면서 국가적 종교로 자리 잡기 시작</a:t>
            </a:r>
            <a:endParaRPr lang="ko-KR" altLang="en-US" sz="2500"/>
          </a:p>
          <a:p>
            <a:pPr lvl="0">
              <a:defRPr/>
            </a:pPr>
            <a:r>
              <a:rPr lang="ko-KR" altLang="en-US" sz="2500"/>
              <a:t>초기 일본 불교는 정치 권력과 밀접하게 연결되어 있었으며, </a:t>
            </a:r>
            <a:endParaRPr lang="ko-KR" altLang="en-US" sz="2500"/>
          </a:p>
          <a:p>
            <a:pPr lvl="0">
              <a:defRPr/>
            </a:pPr>
            <a:r>
              <a:rPr lang="ko-KR" altLang="en-US" sz="2500"/>
              <a:t>귀족층을 중심으로 퍼지게됨</a:t>
            </a:r>
            <a:endParaRPr lang="ko-KR" altLang="en-US" sz="2500"/>
          </a:p>
        </p:txBody>
      </p:sp>
    </p:spTree>
    <p:extLst>
      <p:ext uri="{BB962C8B-B14F-4D97-AF65-F5344CB8AC3E}">
        <p14:creationId xmlns:p14="http://schemas.microsoft.com/office/powerpoint/2010/main" val="312681897"/>
      </p:ext>
    </p:extLst>
  </p:cSld>
  <p:clrMapOvr>
    <a:masterClrMapping/>
  </p:clrMapOvr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가로 글상자 2"/>
          <p:cNvSpPr txBox="1"/>
          <p:nvPr/>
        </p:nvSpPr>
        <p:spPr>
          <a:xfrm>
            <a:off x="653048" y="1859946"/>
            <a:ext cx="10885901" cy="351977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500" b="1"/>
              <a:t>나라 시대와 헤이안 시대의 발전</a:t>
            </a:r>
            <a:endParaRPr lang="ko-KR" altLang="en-US" sz="2500" b="1"/>
          </a:p>
          <a:p>
            <a:pPr lvl="0">
              <a:defRPr/>
            </a:pPr>
            <a:endParaRPr lang="ko-KR" altLang="en-US" sz="2500" b="1"/>
          </a:p>
          <a:p>
            <a:pPr lvl="0">
              <a:defRPr/>
            </a:pPr>
            <a:r>
              <a:rPr lang="ko-KR" altLang="en-US" sz="2500"/>
              <a:t>나라 시대에는 국가가 주도하여 대불을 세우고, </a:t>
            </a:r>
            <a:endParaRPr lang="ko-KR" altLang="en-US" sz="2500"/>
          </a:p>
          <a:p>
            <a:pPr lvl="0">
              <a:defRPr/>
            </a:pPr>
            <a:r>
              <a:rPr lang="ko-KR" altLang="en-US" sz="2500"/>
              <a:t>도다이지 같은 거대한 사찰을 건립하는 등 불교가 </a:t>
            </a:r>
            <a:r>
              <a:rPr lang="ko-KR" altLang="en-US" sz="2500" u="sng"/>
              <a:t>정치 안정의 상징</a:t>
            </a:r>
            <a:r>
              <a:rPr lang="ko-KR" altLang="en-US" sz="2500"/>
              <a:t>으로 활용</a:t>
            </a:r>
            <a:r>
              <a:rPr lang="en-US" altLang="ko-KR" sz="2500"/>
              <a:t>.</a:t>
            </a:r>
            <a:r>
              <a:rPr lang="ko-KR" altLang="en-US" sz="2500"/>
              <a:t> </a:t>
            </a:r>
            <a:endParaRPr lang="ko-KR" altLang="en-US" sz="2500"/>
          </a:p>
          <a:p>
            <a:pPr lvl="0">
              <a:defRPr/>
            </a:pPr>
            <a:endParaRPr lang="ko-KR" altLang="en-US" sz="2500"/>
          </a:p>
          <a:p>
            <a:pPr lvl="0">
              <a:defRPr/>
            </a:pPr>
            <a:r>
              <a:rPr lang="ko-KR" altLang="en-US" sz="2500"/>
              <a:t>이어지는 헤이안 시대에는 중국 당나라로부터 </a:t>
            </a:r>
            <a:endParaRPr lang="ko-KR" altLang="en-US" sz="2500"/>
          </a:p>
          <a:p>
            <a:pPr lvl="0">
              <a:defRPr/>
            </a:pPr>
            <a:r>
              <a:rPr lang="ko-KR" altLang="en-US" sz="2500"/>
              <a:t>천태종과 진언종 같은 밀교 계통이 전래되며 </a:t>
            </a:r>
            <a:r>
              <a:rPr lang="ko-KR" altLang="en-US" sz="2500" u="sng"/>
              <a:t>귀족층을 중심으로 발전</a:t>
            </a:r>
            <a:r>
              <a:rPr lang="en-US" altLang="ko-KR" sz="2500"/>
              <a:t>.</a:t>
            </a:r>
            <a:r>
              <a:rPr lang="ko-KR" altLang="en-US" sz="2500"/>
              <a:t> </a:t>
            </a:r>
            <a:endParaRPr lang="ko-KR" altLang="en-US" sz="2500"/>
          </a:p>
          <a:p>
            <a:pPr lvl="0">
              <a:defRPr/>
            </a:pPr>
            <a:r>
              <a:rPr lang="ko-KR" altLang="en-US" sz="2500"/>
              <a:t>이 시기 불교는 형식적이지만 권위 있는 종교로 자리잡게됨</a:t>
            </a:r>
            <a:r>
              <a:rPr lang="en-US" altLang="ko-KR" sz="2500"/>
              <a:t>.</a:t>
            </a:r>
            <a:endParaRPr lang="en-US" altLang="ko-KR" sz="2500"/>
          </a:p>
          <a:p>
            <a:pPr lvl="0">
              <a:defRPr/>
            </a:pPr>
            <a:endParaRPr lang="ko-KR" altLang="en-US" sz="2500"/>
          </a:p>
        </p:txBody>
      </p:sp>
    </p:spTree>
    <p:extLst>
      <p:ext uri="{BB962C8B-B14F-4D97-AF65-F5344CB8AC3E}">
        <p14:creationId xmlns:p14="http://schemas.microsoft.com/office/powerpoint/2010/main" val="2800193023"/>
      </p:ext>
    </p:extLst>
  </p:cSld>
  <p:clrMapOvr>
    <a:masterClrMapping/>
  </p:clrMapOvr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113605" y="496713"/>
            <a:ext cx="7964790" cy="5337445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5126557" y="6009056"/>
            <a:ext cx="1938885" cy="395512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defRPr/>
            </a:pPr>
            <a:r>
              <a:rPr lang="ko-KR" altLang="en-US" sz="2000"/>
              <a:t>도다이지 불상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3941988633"/>
      </p:ext>
    </p:extLst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2250247"/>
            <a:ext cx="10972798" cy="2357505"/>
          </a:xfrm>
        </p:spPr>
        <p:txBody>
          <a:bodyPr>
            <a:normAutofit fontScale="92500" lnSpcReduction="20000"/>
          </a:bodyPr>
          <a:p>
            <a:pPr lvl="0">
              <a:defRPr/>
            </a:pPr>
            <a:r>
              <a:rPr lang="ko-KR" altLang="en-US"/>
              <a:t>일본 불교의 유래와 역사</a:t>
            </a:r>
            <a:endParaRPr lang="ko-KR" altLang="en-US"/>
          </a:p>
          <a:p>
            <a:pPr marL="342900" lvl="0" indent="-342900">
              <a:buFont typeface="Arial"/>
              <a:defRPr/>
            </a:pPr>
            <a:r>
              <a:rPr lang="ko-KR" altLang="en-US"/>
              <a:t>한국과의 문화 차이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어떻게 발전하게 되었는가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일본 불교의 승려: 전통과 현실 사이</a:t>
            </a:r>
            <a:endParaRPr xmlns:mc="http://schemas.openxmlformats.org/markup-compatibility/2006" xmlns:hp="http://schemas.haansoft.com/office/presentation/8.0" kumimoji="0" lang="ko-KR" altLang="en-US" sz="32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  <a:p>
            <a:pPr lvl="0">
              <a:defRPr/>
            </a:pPr>
            <a:r>
              <a:rPr xmlns:mc="http://schemas.openxmlformats.org/markup-compatibility/2006" xmlns:hp="http://schemas.haansoft.com/office/presentation/8.0" kumimoji="0" lang="ko-KR" altLang="en-US" sz="32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일본의 사찰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880741"/>
      </p:ext>
    </p:extLst>
  </p:cSld>
  <p:clrMapOvr>
    <a:masterClrMapping/>
  </p:clrMapOvr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가로 글상자 2"/>
          <p:cNvSpPr txBox="1"/>
          <p:nvPr/>
        </p:nvSpPr>
        <p:spPr>
          <a:xfrm>
            <a:off x="653048" y="1859946"/>
            <a:ext cx="10885901" cy="237677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500" b="1"/>
              <a:t>가마쿠라 시대 – 민중 속 불교의 등장</a:t>
            </a:r>
            <a:endParaRPr lang="ko-KR" altLang="en-US" sz="2500" b="1"/>
          </a:p>
          <a:p>
            <a:pPr lvl="0">
              <a:defRPr/>
            </a:pPr>
            <a:endParaRPr lang="ko-KR" altLang="en-US" sz="2500" b="1"/>
          </a:p>
          <a:p>
            <a:pPr lvl="0">
              <a:defRPr/>
            </a:pPr>
            <a:r>
              <a:rPr lang="ko-KR" altLang="en-US" sz="2500"/>
              <a:t>가마쿠라 시대 </a:t>
            </a:r>
            <a:r>
              <a:rPr lang="en-US" altLang="ko-KR" sz="2500"/>
              <a:t>=</a:t>
            </a:r>
            <a:r>
              <a:rPr lang="ko-KR" altLang="en-US" sz="2500"/>
              <a:t> 무사계급과 민중이 중심이 된 새로운 불교가 등장한 시대</a:t>
            </a:r>
            <a:r>
              <a:rPr lang="en-US" altLang="ko-KR" sz="2500"/>
              <a:t>.</a:t>
            </a:r>
            <a:r>
              <a:rPr lang="ko-KR" altLang="en-US" sz="2500"/>
              <a:t> </a:t>
            </a:r>
            <a:endParaRPr lang="ko-KR" altLang="en-US" sz="2500"/>
          </a:p>
          <a:p>
            <a:pPr lvl="0">
              <a:defRPr/>
            </a:pPr>
            <a:r>
              <a:rPr lang="ko-KR" altLang="en-US" sz="2500"/>
              <a:t>정토종, 선종, 일련종 등 다양한 종파들이 생겨났으며, </a:t>
            </a:r>
            <a:endParaRPr lang="ko-KR" altLang="en-US" sz="2500"/>
          </a:p>
          <a:p>
            <a:pPr lvl="0">
              <a:defRPr/>
            </a:pPr>
            <a:r>
              <a:rPr lang="ko-KR" altLang="en-US" sz="2500"/>
              <a:t>복잡한 교리보다 </a:t>
            </a:r>
            <a:r>
              <a:rPr lang="ko-KR" altLang="en-US" sz="2500" u="sng"/>
              <a:t>실천과 구제</a:t>
            </a:r>
            <a:r>
              <a:rPr lang="ko-KR" altLang="en-US" sz="2500"/>
              <a:t>를 중시하는 방향으로 변화함</a:t>
            </a:r>
            <a:r>
              <a:rPr lang="en-US" altLang="ko-KR" sz="2500"/>
              <a:t>.</a:t>
            </a:r>
            <a:endParaRPr lang="en-US" altLang="ko-KR" sz="2500"/>
          </a:p>
          <a:p>
            <a:pPr lvl="0">
              <a:defRPr/>
            </a:pPr>
            <a:r>
              <a:rPr lang="ko-KR" altLang="en-US" sz="2500"/>
              <a:t>선종, 정토종, 진종, 일련종 등 혁신적 스승들이 활동한 시대</a:t>
            </a:r>
            <a:r>
              <a:rPr lang="en-US" altLang="ko-KR" sz="2500"/>
              <a:t>.</a:t>
            </a:r>
            <a:endParaRPr lang="en-US" altLang="ko-KR" sz="2500"/>
          </a:p>
        </p:txBody>
      </p:sp>
    </p:spTree>
    <p:extLst>
      <p:ext uri="{BB962C8B-B14F-4D97-AF65-F5344CB8AC3E}">
        <p14:creationId xmlns:p14="http://schemas.microsoft.com/office/powerpoint/2010/main" val="2430165046"/>
      </p:ext>
    </p:extLst>
  </p:cSld>
  <p:clrMapOvr>
    <a:masterClrMapping/>
  </p:clrMapOvr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가로 글상자 2"/>
          <p:cNvSpPr txBox="1"/>
          <p:nvPr/>
        </p:nvSpPr>
        <p:spPr>
          <a:xfrm>
            <a:off x="653048" y="1859946"/>
            <a:ext cx="10885901" cy="313877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zh-CN" altLang="en-US" sz="2500" b="1">
                <a:latin typeface="맑은 고딕"/>
                <a:ea typeface="맑은 고딕"/>
              </a:rPr>
              <a:t>에도 시대의 불교와 통제 체계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zh-CN" altLang="en-US" sz="2500">
                <a:latin typeface="맑은 고딕"/>
                <a:ea typeface="맑은 고딕"/>
              </a:rPr>
              <a:t>에도 시대에는 막부가 단카 제도를 통해 각 가문이</a:t>
            </a:r>
            <a:endParaRPr lang="zh-CN" altLang="en-US" sz="25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zh-CN" altLang="en-US" sz="2500">
                <a:latin typeface="맑은 고딕"/>
                <a:ea typeface="맑은 고딕"/>
              </a:rPr>
              <a:t>특정 사찰에 소속되도록 하여 </a:t>
            </a:r>
            <a:r>
              <a:rPr lang="zh-CN" altLang="en-US" sz="2500" u="sng">
                <a:latin typeface="맑은 고딕"/>
                <a:ea typeface="맑은 고딕"/>
              </a:rPr>
              <a:t>불교를 행정 도구로 활용</a:t>
            </a:r>
            <a:r>
              <a:rPr lang="ko-KR" altLang="en-US" sz="2500">
                <a:latin typeface="맑은 고딕"/>
                <a:ea typeface="맑은 고딕"/>
              </a:rPr>
              <a:t>함</a:t>
            </a:r>
            <a:r>
              <a:rPr lang="zh-CN" altLang="en-US" sz="2500">
                <a:latin typeface="맑은 고딕"/>
                <a:ea typeface="맑은 고딕"/>
              </a:rPr>
              <a:t>. </a:t>
            </a:r>
            <a:endParaRPr lang="zh-CN" altLang="en-US" sz="2500">
              <a:latin typeface="맑은 고딕"/>
              <a:ea typeface="맑은 고딕"/>
            </a:endParaRPr>
          </a:p>
          <a:p>
            <a:pPr lvl="0">
              <a:defRPr/>
            </a:pPr>
            <a:endParaRPr lang="zh-CN" altLang="en-US" sz="25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zh-CN" altLang="en-US" sz="2500">
                <a:latin typeface="맑은 고딕"/>
                <a:ea typeface="맑은 고딕"/>
              </a:rPr>
              <a:t>이로 인해 불교는 민중 생활에 깊숙이 뿌리내리지만 </a:t>
            </a:r>
            <a:endParaRPr lang="zh-CN" altLang="en-US" sz="25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zh-CN" altLang="en-US" sz="2500">
                <a:latin typeface="맑은 고딕"/>
                <a:ea typeface="맑은 고딕"/>
              </a:rPr>
              <a:t>동시에 형식화되고 권위적인 종교로 전락하기도 </a:t>
            </a:r>
            <a:r>
              <a:rPr lang="ko-KR" altLang="en-US" sz="2500">
                <a:latin typeface="맑은 고딕"/>
                <a:ea typeface="맑은 고딕"/>
              </a:rPr>
              <a:t>했다</a:t>
            </a:r>
            <a:r>
              <a:rPr lang="en-US" altLang="ko-KR" sz="2500">
                <a:latin typeface="맑은 고딕"/>
                <a:ea typeface="맑은 고딕"/>
              </a:rPr>
              <a:t>.</a:t>
            </a:r>
            <a:endParaRPr lang="en-US" altLang="ko-KR" sz="25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zh-CN" altLang="en-US" sz="2500">
                <a:latin typeface="맑은 고딕"/>
                <a:ea typeface="맑은 고딕"/>
              </a:rPr>
              <a:t>종교적 기능보다는 </a:t>
            </a:r>
            <a:r>
              <a:rPr lang="zh-CN" altLang="en-US" sz="2500" u="sng">
                <a:latin typeface="맑은 고딕"/>
                <a:ea typeface="맑은 고딕"/>
              </a:rPr>
              <a:t>사망·장례와 관련된 역할이 강화</a:t>
            </a:r>
            <a:r>
              <a:rPr lang="ko-KR" altLang="en-US" sz="2500">
                <a:latin typeface="맑은 고딕"/>
                <a:ea typeface="맑은 고딕"/>
              </a:rPr>
              <a:t>됨</a:t>
            </a:r>
            <a:r>
              <a:rPr lang="en-US" altLang="ko-KR" sz="2500">
                <a:latin typeface="맑은 고딕"/>
                <a:ea typeface="맑은 고딕"/>
              </a:rPr>
              <a:t>.</a:t>
            </a:r>
            <a:endParaRPr lang="en-US" altLang="ko-KR" sz="2500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598878043"/>
      </p:ext>
    </p:extLst>
  </p:cSld>
  <p:clrMapOvr>
    <a:masterClrMapping/>
  </p:clrMapOvr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가로 글상자 2"/>
          <p:cNvSpPr txBox="1"/>
          <p:nvPr/>
        </p:nvSpPr>
        <p:spPr>
          <a:xfrm>
            <a:off x="653048" y="1859946"/>
            <a:ext cx="10885901" cy="237677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500" b="1">
                <a:latin typeface="맑은 고딕"/>
                <a:ea typeface="맑은 고딕"/>
              </a:rPr>
              <a:t>메이지 유신과 불교의 위기</a:t>
            </a:r>
            <a:endParaRPr lang="ko-KR" altLang="en-US" sz="2500" b="1">
              <a:latin typeface="맑은 고딕"/>
              <a:ea typeface="맑은 고딕"/>
            </a:endParaRPr>
          </a:p>
          <a:p>
            <a:pPr lvl="0">
              <a:defRPr/>
            </a:pPr>
            <a:endParaRPr lang="ko-KR" altLang="en-US" sz="2500" b="1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2500">
                <a:latin typeface="맑은 고딕"/>
                <a:ea typeface="맑은 고딕"/>
              </a:rPr>
              <a:t>1868년 메이지 유신 이후, 국가가 신도를 국교로 삼고 </a:t>
            </a:r>
            <a:endParaRPr lang="ko-KR" altLang="en-US" sz="25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2500">
                <a:latin typeface="맑은 고딕"/>
                <a:ea typeface="맑은 고딕"/>
              </a:rPr>
              <a:t>불교를 탄압하는 정책을 펼치면서 수</a:t>
            </a:r>
            <a:r>
              <a:rPr lang="ko-KR" altLang="en-US" sz="2500" u="sng">
                <a:latin typeface="맑은 고딕"/>
                <a:ea typeface="맑은 고딕"/>
              </a:rPr>
              <a:t>많은 사찰이 파괴</a:t>
            </a:r>
            <a:r>
              <a:rPr lang="ko-KR" altLang="en-US" sz="2500">
                <a:latin typeface="맑은 고딕"/>
                <a:ea typeface="맑은 고딕"/>
              </a:rPr>
              <a:t>되었다</a:t>
            </a:r>
            <a:r>
              <a:rPr lang="en-US" altLang="ko-KR" sz="2500">
                <a:latin typeface="맑은 고딕"/>
                <a:ea typeface="맑은 고딕"/>
              </a:rPr>
              <a:t>.</a:t>
            </a:r>
            <a:endParaRPr lang="en-US" altLang="ko-KR" sz="25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2500">
                <a:latin typeface="맑은 고딕"/>
                <a:ea typeface="맑은 고딕"/>
              </a:rPr>
              <a:t>이 시기는 일본 불교가 역사상 가장 큰 위기를 맞이한 시기로, </a:t>
            </a:r>
            <a:endParaRPr lang="ko-KR" altLang="en-US" sz="25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2500">
                <a:latin typeface="맑은 고딕"/>
                <a:ea typeface="맑은 고딕"/>
              </a:rPr>
              <a:t>불교계는 생존을 위해 근대화와 자기반성을 시작함</a:t>
            </a:r>
            <a:r>
              <a:rPr lang="en-US" altLang="ko-KR" sz="2500">
                <a:latin typeface="맑은 고딕"/>
                <a:ea typeface="맑은 고딕"/>
              </a:rPr>
              <a:t>.</a:t>
            </a:r>
            <a:endParaRPr lang="en-US" altLang="ko-KR" sz="2500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809869428"/>
      </p:ext>
    </p:extLst>
  </p:cSld>
  <p:clrMapOvr>
    <a:masterClrMapping/>
  </p:clrMapOvr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16106" y="1187720"/>
            <a:ext cx="5234108" cy="391511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96000" y="1187720"/>
            <a:ext cx="5094701" cy="3933109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7462028" y="5399519"/>
            <a:ext cx="2362646" cy="391255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2000"/>
              <a:t>불경을 태우는 민중</a:t>
            </a:r>
            <a:endParaRPr lang="ko-KR" altLang="en-US" sz="2000"/>
          </a:p>
        </p:txBody>
      </p:sp>
      <p:sp>
        <p:nvSpPr>
          <p:cNvPr id="7" name="가로 글상자 6"/>
          <p:cNvSpPr txBox="1"/>
          <p:nvPr/>
        </p:nvSpPr>
        <p:spPr>
          <a:xfrm>
            <a:off x="1986225" y="5245295"/>
            <a:ext cx="1992630" cy="699703"/>
          </a:xfrm>
          <a:prstGeom prst="rect">
            <a:avLst/>
          </a:prstGeom>
        </p:spPr>
        <p:txBody>
          <a:bodyPr wrap="none">
            <a:spAutoFit/>
          </a:bodyPr>
          <a:p>
            <a:pPr lvl="0" algn="ctr">
              <a:defRPr/>
            </a:pPr>
            <a:r>
              <a:rPr lang="ko-KR" altLang="en-US" sz="2000">
                <a:latin typeface="맑은 고딕"/>
                <a:ea typeface="맑은 고딕"/>
              </a:rPr>
              <a:t>하이부쓰키샤쿠</a:t>
            </a:r>
            <a:endParaRPr lang="ko-KR" altLang="en-US" sz="2000">
              <a:latin typeface="맑은 고딕"/>
              <a:ea typeface="맑은 고딕"/>
            </a:endParaRPr>
          </a:p>
          <a:p>
            <a:pPr lvl="0" algn="ctr">
              <a:defRPr/>
            </a:pP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폐불훼석</a:t>
            </a:r>
            <a:r>
              <a:rPr lang="en-US" altLang="ko-KR" sz="2000">
                <a:latin typeface="맑은 고딕"/>
                <a:ea typeface="맑은 고딕"/>
              </a:rPr>
              <a:t>)</a:t>
            </a:r>
            <a:endParaRPr lang="en-US" altLang="ko-KR" sz="2000">
              <a:latin typeface="맑은 고딕"/>
              <a:ea typeface="맑은 고딕"/>
            </a:endParaRPr>
          </a:p>
        </p:txBody>
      </p:sp>
      <p:sp>
        <p:nvSpPr>
          <p:cNvPr id="8" name="가로 글상자 7"/>
          <p:cNvSpPr txBox="1"/>
          <p:nvPr/>
        </p:nvSpPr>
        <p:spPr>
          <a:xfrm>
            <a:off x="305000" y="252311"/>
            <a:ext cx="1796215" cy="393484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2000">
                <a:solidFill>
                  <a:srgbClr val="a6a6a6"/>
                </a:solidFill>
              </a:rPr>
              <a:t>출처 위키백과</a:t>
            </a:r>
            <a:endParaRPr lang="ko-KR" altLang="en-US" sz="20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83537"/>
      </p:ext>
    </p:extLst>
  </p:cSld>
  <p:clrMapOvr>
    <a:masterClrMapping/>
  </p:clrMapOvr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가로 글상자 2"/>
          <p:cNvSpPr txBox="1"/>
          <p:nvPr/>
        </p:nvSpPr>
        <p:spPr>
          <a:xfrm>
            <a:off x="653048" y="1859945"/>
            <a:ext cx="10885901" cy="313877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500" b="1">
                <a:latin typeface="맑은 고딕"/>
                <a:ea typeface="맑은 고딕"/>
              </a:rPr>
              <a:t>현대 일본 불교의 변화와 대중화</a:t>
            </a:r>
            <a:endParaRPr lang="ko-KR" altLang="en-US" sz="2500" b="1">
              <a:latin typeface="맑은 고딕"/>
              <a:ea typeface="맑은 고딕"/>
            </a:endParaRPr>
          </a:p>
          <a:p>
            <a:pPr lvl="0">
              <a:defRPr/>
            </a:pPr>
            <a:endParaRPr lang="ko-KR" altLang="en-US" sz="2500" b="1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2500">
                <a:latin typeface="맑은 고딕"/>
                <a:ea typeface="맑은 고딕"/>
              </a:rPr>
              <a:t>전후 일본은 종교의 자유가 보장되며 불교도 다시 살아남</a:t>
            </a:r>
            <a:r>
              <a:rPr lang="en-US" altLang="ko-KR" sz="2500">
                <a:latin typeface="맑은 고딕"/>
                <a:ea typeface="맑은 고딕"/>
              </a:rPr>
              <a:t>.</a:t>
            </a:r>
            <a:r>
              <a:rPr lang="ko-KR" altLang="en-US" sz="2500">
                <a:latin typeface="맑은 고딕"/>
                <a:ea typeface="맑은 고딕"/>
              </a:rPr>
              <a:t> </a:t>
            </a:r>
            <a:endParaRPr lang="ko-KR" altLang="en-US" sz="25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2500">
                <a:latin typeface="맑은 고딕"/>
                <a:ea typeface="맑은 고딕"/>
              </a:rPr>
              <a:t>하지만 신앙적 의미보다는 장례, 추모, 명절 의례 등 </a:t>
            </a:r>
            <a:endParaRPr lang="ko-KR" altLang="en-US" sz="25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2500">
                <a:latin typeface="맑은 고딕"/>
                <a:ea typeface="맑은 고딕"/>
              </a:rPr>
              <a:t>일상 속 문화로서의 역할이 커지게됨</a:t>
            </a:r>
            <a:r>
              <a:rPr lang="en-US" altLang="ko-KR" sz="2500">
                <a:latin typeface="맑은 고딕"/>
                <a:ea typeface="맑은 고딕"/>
              </a:rPr>
              <a:t>.</a:t>
            </a:r>
            <a:endParaRPr lang="en-US" altLang="ko-KR" sz="2500">
              <a:latin typeface="맑은 고딕"/>
              <a:ea typeface="맑은 고딕"/>
            </a:endParaRPr>
          </a:p>
          <a:p>
            <a:pPr lvl="0">
              <a:defRPr/>
            </a:pPr>
            <a:endParaRPr lang="ko-KR" altLang="en-US" sz="25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2500">
                <a:latin typeface="맑은 고딕"/>
                <a:ea typeface="맑은 고딕"/>
              </a:rPr>
              <a:t>이와 함께 신흥 불교단체도 등장해 사회적 발언권을 키워감</a:t>
            </a:r>
            <a:r>
              <a:rPr lang="en-US" altLang="ko-KR" sz="2500">
                <a:latin typeface="맑은 고딕"/>
                <a:ea typeface="맑은 고딕"/>
              </a:rPr>
              <a:t>.</a:t>
            </a:r>
            <a:r>
              <a:rPr lang="ko-KR" altLang="en-US" sz="2500">
                <a:latin typeface="맑은 고딕"/>
                <a:ea typeface="맑은 고딕"/>
              </a:rPr>
              <a:t> </a:t>
            </a:r>
            <a:endParaRPr lang="ko-KR" altLang="en-US" sz="25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2500">
                <a:latin typeface="맑은 고딕"/>
                <a:ea typeface="맑은 고딕"/>
              </a:rPr>
              <a:t>일본 불교는 점차 </a:t>
            </a:r>
            <a:r>
              <a:rPr lang="ko-KR" altLang="en-US" sz="2500" u="sng">
                <a:latin typeface="맑은 고딕"/>
                <a:ea typeface="맑은 고딕"/>
              </a:rPr>
              <a:t>개인 위안 중심의 실용적 종교</a:t>
            </a:r>
            <a:r>
              <a:rPr lang="ko-KR" altLang="en-US" sz="2500">
                <a:latin typeface="맑은 고딕"/>
                <a:ea typeface="맑은 고딕"/>
              </a:rPr>
              <a:t>로 자리하게 됨.</a:t>
            </a:r>
            <a:endParaRPr lang="ko-KR" altLang="en-US" sz="2500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727269793"/>
      </p:ext>
    </p:extLst>
  </p:cSld>
  <p:clrMapOvr>
    <a:masterClrMapping/>
  </p:clrMapOvr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가로 글상자 2"/>
          <p:cNvSpPr txBox="1"/>
          <p:nvPr/>
        </p:nvSpPr>
        <p:spPr>
          <a:xfrm>
            <a:off x="653049" y="1669112"/>
            <a:ext cx="10885901" cy="352010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500" b="1">
                <a:latin typeface="맑은 고딕"/>
                <a:ea typeface="맑은 고딕"/>
              </a:rPr>
              <a:t>일본 불교 문화의 특징</a:t>
            </a:r>
            <a:endParaRPr lang="ko-KR" altLang="en-US" sz="2500" b="1">
              <a:latin typeface="맑은 고딕"/>
              <a:ea typeface="맑은 고딕"/>
            </a:endParaRPr>
          </a:p>
          <a:p>
            <a:pPr lvl="0">
              <a:defRPr/>
            </a:pPr>
            <a:endParaRPr lang="ko-KR" altLang="en-US" sz="2500" b="1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2500">
                <a:latin typeface="맑은 고딕"/>
                <a:ea typeface="맑은 고딕"/>
              </a:rPr>
              <a:t>일본 불교는 신도와 불교가 혼합된 형태로 존재하며, </a:t>
            </a:r>
            <a:endParaRPr lang="ko-KR" altLang="en-US" sz="25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2500">
                <a:latin typeface="맑은 고딕"/>
                <a:ea typeface="맑은 고딕"/>
              </a:rPr>
              <a:t>생활 속에 자연스럽게 녹아 있다. </a:t>
            </a:r>
            <a:endParaRPr lang="ko-KR" altLang="en-US" sz="2500">
              <a:latin typeface="맑은 고딕"/>
              <a:ea typeface="맑은 고딕"/>
            </a:endParaRPr>
          </a:p>
          <a:p>
            <a:pPr lvl="0">
              <a:defRPr/>
            </a:pPr>
            <a:endParaRPr lang="ko-KR" altLang="en-US" sz="25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2500">
                <a:latin typeface="맑은 고딕"/>
                <a:ea typeface="맑은 고딕"/>
              </a:rPr>
              <a:t>오본 축제, 제사, 절 방문, 좌선 등 일상적 실천이 중심. </a:t>
            </a:r>
            <a:endParaRPr lang="ko-KR" altLang="en-US" sz="25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2500">
                <a:latin typeface="맑은 고딕"/>
                <a:ea typeface="맑은 고딕"/>
              </a:rPr>
              <a:t>또한 일본 특유의 선불교 문화는 세계적으로도 주목받으며, </a:t>
            </a:r>
            <a:endParaRPr lang="ko-KR" altLang="en-US" sz="25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2500">
                <a:latin typeface="맑은 고딕"/>
                <a:ea typeface="맑은 고딕"/>
              </a:rPr>
              <a:t>템플스테이나 명상 체험 프로그램 등 </a:t>
            </a:r>
            <a:r>
              <a:rPr lang="ko-KR" altLang="en-US" sz="2500" u="sng">
                <a:latin typeface="맑은 고딕"/>
                <a:ea typeface="맑은 고딕"/>
              </a:rPr>
              <a:t>관광</a:t>
            </a:r>
            <a:r>
              <a:rPr lang="ko-KR" altLang="en-US" sz="2500">
                <a:latin typeface="맑은 고딕"/>
                <a:ea typeface="맑은 고딕"/>
              </a:rPr>
              <a:t>과 연계된 활동으로도 </a:t>
            </a:r>
            <a:endParaRPr lang="ko-KR" altLang="en-US" sz="25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2500">
                <a:latin typeface="맑은 고딕"/>
                <a:ea typeface="맑은 고딕"/>
              </a:rPr>
              <a:t>확산되고 있음</a:t>
            </a:r>
            <a:endParaRPr lang="ko-KR" altLang="en-US" sz="2500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095611751"/>
      </p:ext>
    </p:extLst>
  </p:cSld>
  <p:clrMapOvr>
    <a:masterClrMapping/>
  </p:clrMapOvr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20836" y="595534"/>
            <a:ext cx="7350327" cy="5256099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4931091" y="6003303"/>
            <a:ext cx="2329817" cy="392957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defRPr/>
            </a:pPr>
            <a:r>
              <a:rPr lang="ko-KR" altLang="en-US" sz="2000"/>
              <a:t>일본의 템플스테이</a:t>
            </a:r>
            <a:endParaRPr lang="ko-KR" altLang="en-US" sz="2000"/>
          </a:p>
        </p:txBody>
      </p:sp>
      <p:sp>
        <p:nvSpPr>
          <p:cNvPr id="6" name="가로 글상자 5"/>
          <p:cNvSpPr txBox="1"/>
          <p:nvPr/>
        </p:nvSpPr>
        <p:spPr>
          <a:xfrm>
            <a:off x="359611" y="201645"/>
            <a:ext cx="1771288" cy="393889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2000">
                <a:solidFill>
                  <a:srgbClr val="a6a6a6"/>
                </a:solidFill>
              </a:rPr>
              <a:t>출처 </a:t>
            </a:r>
            <a:r>
              <a:rPr lang="en-US" altLang="ko-KR" sz="2000">
                <a:solidFill>
                  <a:srgbClr val="a6a6a6"/>
                </a:solidFill>
              </a:rPr>
              <a:t>live japan</a:t>
            </a:r>
            <a:endParaRPr lang="en-US" altLang="ko-KR" sz="20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91607"/>
      </p:ext>
    </p:extLst>
  </p:cSld>
  <p:clrMapOvr>
    <a:masterClrMapping/>
  </p:clrMapOvr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가로 글상자 2"/>
          <p:cNvSpPr txBox="1"/>
          <p:nvPr/>
        </p:nvSpPr>
        <p:spPr>
          <a:xfrm>
            <a:off x="490921" y="1012494"/>
            <a:ext cx="8757977" cy="390110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500" b="1">
                <a:latin typeface="맑은 고딕"/>
                <a:ea typeface="맑은 고딕"/>
              </a:rPr>
              <a:t>일본 불교의 미래와 과제</a:t>
            </a:r>
            <a:endParaRPr lang="ko-KR" altLang="en-US" sz="2500" b="1">
              <a:latin typeface="맑은 고딕"/>
              <a:ea typeface="맑은 고딕"/>
            </a:endParaRPr>
          </a:p>
          <a:p>
            <a:pPr lvl="0">
              <a:defRPr/>
            </a:pPr>
            <a:endParaRPr lang="ko-KR" altLang="en-US" sz="2500" b="1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2500">
                <a:latin typeface="맑은 고딕"/>
                <a:ea typeface="맑은 고딕"/>
              </a:rPr>
              <a:t>현대 일본은 고령화, 무종교화, 젊은 세대와의 단절 등으로 </a:t>
            </a:r>
            <a:endParaRPr lang="ko-KR" altLang="en-US" sz="25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2500">
                <a:latin typeface="맑은 고딕"/>
                <a:ea typeface="맑은 고딕"/>
              </a:rPr>
              <a:t>불교 신자 수가 감소하고 있다. </a:t>
            </a:r>
            <a:endParaRPr lang="ko-KR" altLang="en-US" sz="2500">
              <a:latin typeface="맑은 고딕"/>
              <a:ea typeface="맑은 고딕"/>
            </a:endParaRPr>
          </a:p>
          <a:p>
            <a:pPr lvl="0">
              <a:defRPr/>
            </a:pPr>
            <a:endParaRPr lang="ko-KR" altLang="en-US" sz="25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2500">
                <a:latin typeface="맑은 고딕"/>
                <a:ea typeface="맑은 고딕"/>
              </a:rPr>
              <a:t>이에 따라 일부 사찰은 디지털 플랫폼을 활용한 </a:t>
            </a:r>
            <a:endParaRPr lang="ko-KR" altLang="en-US" sz="25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2500">
                <a:latin typeface="맑은 고딕"/>
                <a:ea typeface="맑은 고딕"/>
              </a:rPr>
              <a:t>온라인 법문, AI 스님 도입, 외국인을 위한 템플스테이 등 </a:t>
            </a:r>
            <a:endParaRPr lang="ko-KR" altLang="en-US" sz="25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2500">
                <a:latin typeface="맑은 고딕"/>
                <a:ea typeface="맑은 고딕"/>
              </a:rPr>
              <a:t>새로운 방식으로 대응하고 있다. </a:t>
            </a:r>
            <a:endParaRPr lang="ko-KR" altLang="en-US" sz="25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2500">
                <a:latin typeface="맑은 고딕"/>
                <a:ea typeface="맑은 고딕"/>
              </a:rPr>
              <a:t>앞으로 일본 불교는 </a:t>
            </a:r>
            <a:r>
              <a:rPr lang="ko-KR" altLang="en-US" sz="2500" u="sng">
                <a:latin typeface="맑은 고딕"/>
                <a:ea typeface="맑은 고딕"/>
              </a:rPr>
              <a:t>‘문화 콘텐츠’</a:t>
            </a:r>
            <a:r>
              <a:rPr lang="ko-KR" altLang="en-US" sz="2500">
                <a:latin typeface="맑은 고딕"/>
                <a:ea typeface="맑은 고딕"/>
              </a:rPr>
              <a:t>로서의 가능성을 </a:t>
            </a:r>
            <a:endParaRPr lang="ko-KR" altLang="en-US" sz="25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2500">
                <a:latin typeface="맑은 고딕"/>
                <a:ea typeface="맑은 고딕"/>
              </a:rPr>
              <a:t>확대해 나갈 것으로 보임</a:t>
            </a:r>
            <a:r>
              <a:rPr lang="en-US" altLang="ko-KR" sz="2500">
                <a:latin typeface="맑은 고딕"/>
                <a:ea typeface="맑은 고딕"/>
              </a:rPr>
              <a:t>.</a:t>
            </a:r>
            <a:endParaRPr lang="en-US" altLang="ko-KR" sz="2500">
              <a:latin typeface="맑은 고딕"/>
              <a:ea typeface="맑은 고딕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411552" y="2411647"/>
            <a:ext cx="2507404" cy="4122095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6992768" y="6140947"/>
            <a:ext cx="2418784" cy="392796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defRPr/>
            </a:pPr>
            <a:r>
              <a:rPr lang="en-US" altLang="ko-KR" sz="2000">
                <a:solidFill>
                  <a:srgbClr val="a6a6a6"/>
                </a:solidFill>
              </a:rPr>
              <a:t>AI</a:t>
            </a:r>
            <a:r>
              <a:rPr lang="ko-KR" altLang="en-US" sz="2000">
                <a:solidFill>
                  <a:srgbClr val="a6a6a6"/>
                </a:solidFill>
              </a:rPr>
              <a:t>스님 이미지 예시</a:t>
            </a:r>
            <a:endParaRPr lang="ko-KR" altLang="en-US" sz="20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85810"/>
      </p:ext>
    </p:extLst>
  </p:cSld>
  <p:clrMapOvr>
    <a:masterClrMapping/>
  </p:clrMapOvr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가로 글상자 3"/>
          <p:cNvSpPr txBox="1"/>
          <p:nvPr/>
        </p:nvSpPr>
        <p:spPr>
          <a:xfrm>
            <a:off x="872445" y="971752"/>
            <a:ext cx="7058069" cy="620260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3500" i="1"/>
              <a:t>일본 불교의 승려: 전통과 현실 사이</a:t>
            </a:r>
            <a:endParaRPr lang="ko-KR" altLang="en-US" sz="3500" i="1"/>
          </a:p>
        </p:txBody>
      </p:sp>
      <p:sp>
        <p:nvSpPr>
          <p:cNvPr id="5" name="가로 글상자 4"/>
          <p:cNvSpPr txBox="1"/>
          <p:nvPr/>
        </p:nvSpPr>
        <p:spPr>
          <a:xfrm>
            <a:off x="5371489" y="2876223"/>
            <a:ext cx="6371455" cy="160660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500" b="1"/>
              <a:t>일본 불교 속 '승려'란 누구인가</a:t>
            </a:r>
            <a:endParaRPr lang="ko-KR" altLang="en-US" sz="2500" b="1"/>
          </a:p>
          <a:p>
            <a:pPr lvl="0">
              <a:defRPr/>
            </a:pPr>
            <a:endParaRPr lang="ko-KR" altLang="en-US" sz="2500"/>
          </a:p>
          <a:p>
            <a:pPr lvl="0">
              <a:defRPr/>
            </a:pPr>
            <a:r>
              <a:rPr lang="ko-KR" altLang="en-US" sz="2500"/>
              <a:t>  - 전통적으로는 수행자이자 의례 주관자</a:t>
            </a:r>
            <a:endParaRPr lang="ko-KR" altLang="en-US" sz="2500"/>
          </a:p>
          <a:p>
            <a:pPr lvl="0">
              <a:defRPr/>
            </a:pPr>
            <a:r>
              <a:rPr lang="ko-KR" altLang="en-US" sz="2500"/>
              <a:t>  - 현대에는 ‘직업으로서의 승려’ 이미지 강함</a:t>
            </a:r>
            <a:endParaRPr lang="ko-KR" altLang="en-US" sz="250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72445" y="2262111"/>
            <a:ext cx="4220995" cy="3164681"/>
          </a:xfrm>
          <a:prstGeom prst="rect">
            <a:avLst/>
          </a:prstGeom>
        </p:spPr>
      </p:pic>
      <p:sp>
        <p:nvSpPr>
          <p:cNvPr id="7" name="가로 글상자 6"/>
          <p:cNvSpPr txBox="1"/>
          <p:nvPr/>
        </p:nvSpPr>
        <p:spPr>
          <a:xfrm>
            <a:off x="872444" y="5582258"/>
            <a:ext cx="1866945" cy="388012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2000">
                <a:solidFill>
                  <a:srgbClr val="a6a6a6"/>
                </a:solidFill>
              </a:rPr>
              <a:t>출처 </a:t>
            </a:r>
            <a:r>
              <a:rPr lang="en-US" altLang="ko-KR" sz="2000">
                <a:solidFill>
                  <a:srgbClr val="a6a6a6"/>
                </a:solidFill>
              </a:rPr>
              <a:t>BBS NEWS</a:t>
            </a:r>
            <a:endParaRPr lang="en-US" altLang="ko-KR" sz="20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10288"/>
      </p:ext>
    </p:extLst>
  </p:cSld>
  <p:clrMapOvr>
    <a:masterClrMapping/>
  </p:clrMapOvr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가로 글상자 4"/>
          <p:cNvSpPr txBox="1"/>
          <p:nvPr/>
        </p:nvSpPr>
        <p:spPr>
          <a:xfrm>
            <a:off x="478355" y="1388217"/>
            <a:ext cx="6212896" cy="46599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500" b="1"/>
              <a:t>마쓰오 겐지의 정의로 본 승려의 이미지</a:t>
            </a:r>
            <a:endParaRPr lang="en-US" altLang="ko-KR" sz="250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771430" y="1388217"/>
            <a:ext cx="3514116" cy="4081564"/>
          </a:xfrm>
          <a:prstGeom prst="rect">
            <a:avLst/>
          </a:prstGeom>
        </p:spPr>
      </p:pic>
      <p:sp>
        <p:nvSpPr>
          <p:cNvPr id="8" name="가로 글상자 7"/>
          <p:cNvSpPr txBox="1"/>
          <p:nvPr/>
        </p:nvSpPr>
        <p:spPr>
          <a:xfrm>
            <a:off x="478355" y="2339703"/>
            <a:ext cx="7293075" cy="161126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500">
                <a:latin typeface="맑은 고딕"/>
              </a:rPr>
              <a:t>- 절에서 자라나 삭발하고 의례를 행하는 사람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 일본인에게 장례 전문가, 세습 직업인으로 각인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 종교인이라기보다 </a:t>
            </a:r>
            <a:r>
              <a:rPr lang="en-US" altLang="ko-KR" sz="2500" u="sng">
                <a:latin typeface="맑은 고딕"/>
              </a:rPr>
              <a:t>장례업자와 유사한 이미지</a:t>
            </a:r>
            <a:r>
              <a:rPr lang="ko-KR" altLang="en-US" sz="2500">
                <a:latin typeface="맑은 고딕"/>
              </a:rPr>
              <a:t>가   </a:t>
            </a:r>
            <a:r>
              <a:rPr lang="en-US" altLang="ko-KR" sz="2500">
                <a:latin typeface="맑은 고딕"/>
              </a:rPr>
              <a:t>일반적이다.</a:t>
            </a:r>
            <a:endParaRPr lang="en-US" altLang="ko-KR" sz="2500"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12068647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가로 글상자 3"/>
          <p:cNvSpPr txBox="1"/>
          <p:nvPr/>
        </p:nvSpPr>
        <p:spPr>
          <a:xfrm>
            <a:off x="4074470" y="1610130"/>
            <a:ext cx="246070" cy="359640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endParaRPr lang="ko-KR" altLang="en-US"/>
          </a:p>
        </p:txBody>
      </p:sp>
      <p:sp>
        <p:nvSpPr>
          <p:cNvPr id="5" name="가로 글상자 4"/>
          <p:cNvSpPr txBox="1"/>
          <p:nvPr/>
        </p:nvSpPr>
        <p:spPr>
          <a:xfrm>
            <a:off x="1210179" y="2438460"/>
            <a:ext cx="9568980" cy="294126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>
              <a:lnSpc>
                <a:spcPct val="150000"/>
              </a:lnSpc>
              <a:defRPr/>
            </a:pPr>
            <a:r>
              <a:rPr lang="en-US" altLang="en-US" sz="2500">
                <a:solidFill>
                  <a:schemeClr val="tx1"/>
                </a:solidFill>
                <a:latin typeface="맑은 고딕"/>
                <a:ea typeface="맑은 고딕"/>
              </a:rPr>
              <a:t>일본의 불교 종파는 </a:t>
            </a:r>
            <a:r>
              <a:rPr lang="en-US" altLang="en-US" sz="2500" u="sng">
                <a:solidFill>
                  <a:schemeClr val="tx1"/>
                </a:solidFill>
                <a:latin typeface="맑은 고딕"/>
                <a:ea typeface="맑은 고딕"/>
              </a:rPr>
              <a:t>시대에 따라 성립</a:t>
            </a:r>
            <a:r>
              <a:rPr lang="ko-KR" altLang="en-US" sz="2500">
                <a:solidFill>
                  <a:schemeClr val="tx1"/>
                </a:solidFill>
                <a:latin typeface="맑은 고딕"/>
                <a:ea typeface="맑은 고딕"/>
              </a:rPr>
              <a:t>되며</a:t>
            </a:r>
            <a:r>
              <a:rPr lang="en-US" altLang="ko-KR" sz="2500">
                <a:solidFill>
                  <a:schemeClr val="tx1"/>
                </a:solidFill>
                <a:latin typeface="맑은 고딕"/>
                <a:ea typeface="맑은 고딕"/>
              </a:rPr>
              <a:t>,</a:t>
            </a:r>
            <a:endParaRPr lang="en-US" altLang="ko-KR" sz="2500">
              <a:solidFill>
                <a:schemeClr val="tx1"/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en-US" sz="2500">
                <a:solidFill>
                  <a:schemeClr val="tx1"/>
                </a:solidFill>
                <a:latin typeface="맑은 고딕"/>
                <a:ea typeface="맑은 고딕"/>
              </a:rPr>
              <a:t>크게 아스카시대에 공인되어서</a:t>
            </a:r>
            <a:r>
              <a:rPr lang="ko-KR" altLang="en-US" sz="2500">
                <a:solidFill>
                  <a:schemeClr val="tx1"/>
                </a:solidFill>
                <a:latin typeface="맑은 고딕"/>
              </a:rPr>
              <a:t> </a:t>
            </a:r>
            <a:r>
              <a:rPr lang="en-US" altLang="en-US" sz="2500">
                <a:solidFill>
                  <a:schemeClr val="tx1"/>
                </a:solidFill>
                <a:latin typeface="맑은 고딕"/>
                <a:ea typeface="맑은 고딕"/>
              </a:rPr>
              <a:t>나라시대에 절정을 맞은 </a:t>
            </a:r>
            <a:endParaRPr lang="en-US" altLang="en-US" sz="2500">
              <a:solidFill>
                <a:schemeClr val="tx1"/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en-US" sz="2500">
                <a:solidFill>
                  <a:schemeClr val="tx1"/>
                </a:solidFill>
                <a:latin typeface="맑은 고딕"/>
                <a:ea typeface="맑은 고딕"/>
              </a:rPr>
              <a:t>나라불교, 헤이안시대에 견당승을 통해 들어온 </a:t>
            </a:r>
            <a:endParaRPr lang="en-US" altLang="en-US" sz="2500">
              <a:solidFill>
                <a:schemeClr val="tx1"/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buNone/>
              <a:defRPr/>
            </a:pPr>
            <a:r>
              <a:rPr lang="en-US" altLang="en-US" sz="2500">
                <a:solidFill>
                  <a:schemeClr val="tx1"/>
                </a:solidFill>
                <a:latin typeface="맑은 고딕"/>
                <a:ea typeface="맑은 고딕"/>
              </a:rPr>
              <a:t>헤이안 불교,</a:t>
            </a:r>
            <a:r>
              <a:rPr lang="ko-KR" altLang="en-US" sz="2500">
                <a:solidFill>
                  <a:schemeClr val="tx1"/>
                </a:solidFill>
                <a:latin typeface="맑은 고딕"/>
              </a:rPr>
              <a:t> </a:t>
            </a:r>
            <a:r>
              <a:rPr lang="en-US" altLang="en-US" sz="2500">
                <a:solidFill>
                  <a:schemeClr val="tx1"/>
                </a:solidFill>
                <a:latin typeface="맑은 고딕"/>
                <a:ea typeface="맑은 고딕"/>
              </a:rPr>
              <a:t>가마쿠라시대에 중국에서 전래되거나 </a:t>
            </a:r>
            <a:endParaRPr lang="en-US" altLang="en-US" sz="2500">
              <a:solidFill>
                <a:schemeClr val="tx1"/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en-US" sz="2500">
                <a:solidFill>
                  <a:schemeClr val="tx1"/>
                </a:solidFill>
                <a:latin typeface="맑은 고딕"/>
                <a:ea typeface="맑은 고딕"/>
              </a:rPr>
              <a:t>자체적으로 만들어진 가마쿠라 신불교로 나눌 수</a:t>
            </a:r>
            <a:r>
              <a:rPr lang="en-US" altLang="ko-KR" sz="2500">
                <a:solidFill>
                  <a:schemeClr val="tx1"/>
                </a:solidFill>
                <a:latin typeface="맑은 고딕"/>
              </a:rPr>
              <a:t> </a:t>
            </a:r>
            <a:r>
              <a:rPr lang="en-US" altLang="en-US" sz="2500">
                <a:solidFill>
                  <a:schemeClr val="tx1"/>
                </a:solidFill>
                <a:latin typeface="맑은 고딕"/>
                <a:ea typeface="맑은 고딕"/>
              </a:rPr>
              <a:t>있다.</a:t>
            </a:r>
            <a:endParaRPr lang="en-US" altLang="en-US" sz="250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1088583" y="1481674"/>
            <a:ext cx="5696458" cy="62144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3500"/>
              <a:t> </a:t>
            </a:r>
            <a:r>
              <a:rPr lang="ko-KR" altLang="en-US" sz="3500" i="1"/>
              <a:t>일본 불교의 유래와 역사</a:t>
            </a:r>
            <a:endParaRPr lang="ko-KR" altLang="en-US" sz="3500" i="1"/>
          </a:p>
        </p:txBody>
      </p:sp>
    </p:spTree>
    <p:extLst>
      <p:ext uri="{BB962C8B-B14F-4D97-AF65-F5344CB8AC3E}">
        <p14:creationId xmlns:p14="http://schemas.microsoft.com/office/powerpoint/2010/main" val="3190321755"/>
      </p:ext>
    </p:extLst>
  </p:cSld>
  <p:clrMapOvr>
    <a:masterClrMapping/>
  </p:clrMapOvr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가로 글상자 4"/>
          <p:cNvSpPr txBox="1"/>
          <p:nvPr/>
        </p:nvSpPr>
        <p:spPr>
          <a:xfrm>
            <a:off x="640484" y="931037"/>
            <a:ext cx="6212895" cy="46725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500" b="1">
                <a:latin typeface="맑은 고딕"/>
              </a:rPr>
              <a:t>대처승</a:t>
            </a:r>
            <a:r>
              <a:rPr lang="ko-KR" altLang="en-US" sz="2500" b="1">
                <a:latin typeface="맑은 고딕"/>
              </a:rPr>
              <a:t> </a:t>
            </a:r>
            <a:r>
              <a:rPr lang="en-US" altLang="ko-KR" sz="2500">
                <a:latin typeface="맑은 고딕"/>
              </a:rPr>
              <a:t>결혼하고 자식에게 물려주는 승려</a:t>
            </a:r>
            <a:endParaRPr lang="en-US" altLang="ko-KR" sz="2500">
              <a:latin typeface="맑은 고딕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40484" y="1861526"/>
            <a:ext cx="3635713" cy="3134947"/>
          </a:xfrm>
          <a:prstGeom prst="rect">
            <a:avLst/>
          </a:prstGeom>
        </p:spPr>
      </p:pic>
      <p:sp>
        <p:nvSpPr>
          <p:cNvPr id="8" name="가로 글상자 7"/>
          <p:cNvSpPr txBox="1"/>
          <p:nvPr/>
        </p:nvSpPr>
        <p:spPr>
          <a:xfrm>
            <a:off x="4531549" y="2501832"/>
            <a:ext cx="7293075" cy="161126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500">
                <a:latin typeface="맑은 고딕"/>
              </a:rPr>
              <a:t>- 일본 승려는 </a:t>
            </a:r>
            <a:r>
              <a:rPr lang="en-US" altLang="ko-KR" sz="2500" u="sng">
                <a:latin typeface="맑은 고딕"/>
              </a:rPr>
              <a:t>결혼 가능</a:t>
            </a:r>
            <a:r>
              <a:rPr lang="en-US" altLang="ko-KR" sz="2500">
                <a:latin typeface="맑은 고딕"/>
              </a:rPr>
              <a:t> (메이지 유신 이후 허용)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 사찰 세습, 가족경영 형태 많음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 승려가 가</a:t>
            </a:r>
            <a:r>
              <a:rPr lang="en-US" altLang="ko-KR" sz="2500" u="sng">
                <a:latin typeface="맑은 고딕"/>
              </a:rPr>
              <a:t>정을 꾸리고 절을 자식에게 물려주는 모습</a:t>
            </a:r>
            <a:r>
              <a:rPr lang="ko-KR" altLang="en-US" sz="2500">
                <a:latin typeface="맑은 고딕"/>
              </a:rPr>
              <a:t>이</a:t>
            </a:r>
            <a:r>
              <a:rPr lang="en-US" altLang="ko-KR" sz="2500">
                <a:latin typeface="맑은 고딕"/>
              </a:rPr>
              <a:t> 한국과 다</a:t>
            </a:r>
            <a:r>
              <a:rPr lang="ko-KR" altLang="en-US" sz="2500">
                <a:latin typeface="맑은 고딕"/>
              </a:rPr>
              <a:t>르다</a:t>
            </a:r>
            <a:r>
              <a:rPr lang="en-US" altLang="ko-KR" sz="2500">
                <a:latin typeface="맑은 고딕"/>
              </a:rPr>
              <a:t>.</a:t>
            </a:r>
            <a:endParaRPr lang="en-US" altLang="ko-KR" sz="2500"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992931948"/>
      </p:ext>
    </p:extLst>
  </p:cSld>
  <p:clrMapOvr>
    <a:masterClrMapping/>
  </p:clrMapOvr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가로 글상자 4"/>
          <p:cNvSpPr txBox="1"/>
          <p:nvPr/>
        </p:nvSpPr>
        <p:spPr>
          <a:xfrm>
            <a:off x="640484" y="1621372"/>
            <a:ext cx="6212895" cy="46725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500" b="1">
                <a:latin typeface="맑은 고딕"/>
              </a:rPr>
              <a:t>승려의 일상</a:t>
            </a:r>
            <a:r>
              <a:rPr lang="ko-KR" altLang="en-US" sz="2500">
                <a:latin typeface="맑은 고딕"/>
              </a:rPr>
              <a:t> </a:t>
            </a:r>
            <a:r>
              <a:rPr lang="en-US" altLang="ko-KR" sz="2500">
                <a:latin typeface="맑은 고딕"/>
              </a:rPr>
              <a:t>직업과 종교의 경계</a:t>
            </a:r>
            <a:endParaRPr lang="en-US" altLang="ko-KR" sz="2500">
              <a:latin typeface="맑은 고딕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28249" y="1621372"/>
            <a:ext cx="4324756" cy="3088260"/>
          </a:xfrm>
          <a:prstGeom prst="rect">
            <a:avLst/>
          </a:prstGeom>
        </p:spPr>
      </p:pic>
      <p:sp>
        <p:nvSpPr>
          <p:cNvPr id="8" name="가로 글상자 7"/>
          <p:cNvSpPr txBox="1"/>
          <p:nvPr/>
        </p:nvSpPr>
        <p:spPr>
          <a:xfrm>
            <a:off x="640483" y="2765289"/>
            <a:ext cx="7293075" cy="161430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500">
                <a:latin typeface="맑은 고딕"/>
              </a:rPr>
              <a:t>- 회사원 + 승려 겸업자 존재 (재가승)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 알바 승려도 있음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 </a:t>
            </a:r>
            <a:r>
              <a:rPr lang="en-US" altLang="ko-KR" sz="2500" u="sng">
                <a:latin typeface="맑은 고딕"/>
              </a:rPr>
              <a:t>수행보다 생계 중심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 정규 승려뿐 아니라 파트타임 승려도 있다.</a:t>
            </a:r>
            <a:endParaRPr lang="en-US" altLang="ko-KR" sz="2500"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368951166"/>
      </p:ext>
    </p:extLst>
  </p:cSld>
  <p:clrMapOvr>
    <a:masterClrMapping/>
  </p:clrMapOvr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가로 글상자 4"/>
          <p:cNvSpPr txBox="1"/>
          <p:nvPr/>
        </p:nvSpPr>
        <p:spPr>
          <a:xfrm>
            <a:off x="640484" y="1303223"/>
            <a:ext cx="6212896" cy="47222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500" b="1">
                <a:latin typeface="맑은 고딕"/>
              </a:rPr>
              <a:t>삭발과 승복 </a:t>
            </a:r>
            <a:r>
              <a:rPr lang="ko-KR" altLang="en-US" sz="2500">
                <a:latin typeface="맑은 고딕"/>
              </a:rPr>
              <a:t>종파별 규칙</a:t>
            </a:r>
            <a:endParaRPr lang="ko-KR" altLang="en-US" sz="2500">
              <a:latin typeface="맑은 고딕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44516" y="1303223"/>
            <a:ext cx="3959697" cy="3959697"/>
          </a:xfrm>
          <a:prstGeom prst="rect">
            <a:avLst/>
          </a:prstGeom>
        </p:spPr>
      </p:pic>
      <p:sp>
        <p:nvSpPr>
          <p:cNvPr id="8" name="가로 글상자 7"/>
          <p:cNvSpPr txBox="1"/>
          <p:nvPr/>
        </p:nvSpPr>
        <p:spPr>
          <a:xfrm>
            <a:off x="640484" y="2512410"/>
            <a:ext cx="6522969" cy="199587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500">
                <a:latin typeface="맑은 고딕"/>
              </a:rPr>
              <a:t>- 대부분 삭발 유지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 </a:t>
            </a:r>
            <a:r>
              <a:rPr lang="en-US" altLang="ko-KR" sz="2500" u="sng">
                <a:latin typeface="맑은 고딕"/>
              </a:rPr>
              <a:t>정토진종: 유일하게 두발 허용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 육식도 가능, 단 </a:t>
            </a:r>
            <a:r>
              <a:rPr lang="en-US" altLang="ko-KR" sz="2500" u="sng">
                <a:latin typeface="맑은 고딕"/>
              </a:rPr>
              <a:t>연수 중 채식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 일본 불교에서는 종파마다 승려 복식과 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생활 방식이 다양하다.</a:t>
            </a:r>
            <a:endParaRPr lang="en-US" altLang="ko-KR" sz="2500"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69451655"/>
      </p:ext>
    </p:extLst>
  </p:cSld>
  <p:clrMapOvr>
    <a:masterClrMapping/>
  </p:clrMapOvr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가로 글상자 4"/>
          <p:cNvSpPr txBox="1"/>
          <p:nvPr/>
        </p:nvSpPr>
        <p:spPr>
          <a:xfrm>
            <a:off x="640484" y="695244"/>
            <a:ext cx="7023533" cy="46713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500" b="1">
                <a:latin typeface="맑은 고딕"/>
              </a:rPr>
              <a:t>신뢰도 조사</a:t>
            </a:r>
            <a:r>
              <a:rPr lang="en-US" altLang="ko-KR" sz="2500">
                <a:latin typeface="맑은 고딕"/>
              </a:rPr>
              <a:t> 교리는 믿지만, 승려는 아니다</a:t>
            </a:r>
            <a:endParaRPr lang="ko-KR" altLang="en-US" sz="2500" b="1">
              <a:latin typeface="맑은 고딕"/>
            </a:endParaRPr>
          </a:p>
        </p:txBody>
      </p:sp>
      <p:sp>
        <p:nvSpPr>
          <p:cNvPr id="8" name="가로 글상자 7"/>
          <p:cNvSpPr txBox="1"/>
          <p:nvPr/>
        </p:nvSpPr>
        <p:spPr>
          <a:xfrm>
            <a:off x="6355482" y="2724639"/>
            <a:ext cx="5570467" cy="199465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500">
                <a:latin typeface="맑은 고딕"/>
              </a:rPr>
              <a:t>- 불교 교리 신뢰도: 90%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 사찰 신뢰: 30%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 승려 신뢰: 10%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 신도들은 불교 자체는 믿지만, 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승려나 사찰에 대한 신뢰는 낮다.</a:t>
            </a:r>
            <a:endParaRPr lang="en-US" altLang="ko-KR" sz="2500">
              <a:latin typeface="맑은 고딕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84178" y="1540213"/>
            <a:ext cx="5774398" cy="4363510"/>
          </a:xfrm>
          <a:prstGeom prst="rect">
            <a:avLst/>
          </a:prstGeom>
        </p:spPr>
      </p:pic>
      <p:sp>
        <p:nvSpPr>
          <p:cNvPr id="10" name="가로 글상자 9"/>
          <p:cNvSpPr txBox="1"/>
          <p:nvPr/>
        </p:nvSpPr>
        <p:spPr>
          <a:xfrm>
            <a:off x="587144" y="5903724"/>
            <a:ext cx="5514570" cy="391166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2000"/>
              <a:t>불교</a:t>
            </a:r>
            <a:r>
              <a:rPr lang="en-US" altLang="ko-KR" sz="2000"/>
              <a:t>,</a:t>
            </a:r>
            <a:r>
              <a:rPr lang="ko-KR" altLang="en-US" sz="2000"/>
              <a:t> 신도</a:t>
            </a:r>
            <a:r>
              <a:rPr lang="en-US" altLang="ko-KR" sz="2000"/>
              <a:t>,</a:t>
            </a:r>
            <a:r>
              <a:rPr lang="ko-KR" altLang="en-US" sz="2000"/>
              <a:t> 기독교</a:t>
            </a:r>
            <a:r>
              <a:rPr lang="en-US" altLang="ko-KR" sz="2000"/>
              <a:t>,</a:t>
            </a:r>
            <a:r>
              <a:rPr lang="ko-KR" altLang="en-US" sz="2000"/>
              <a:t> 이슬람교</a:t>
            </a:r>
            <a:r>
              <a:rPr lang="en-US" altLang="ko-KR" sz="2000"/>
              <a:t>,</a:t>
            </a:r>
            <a:r>
              <a:rPr lang="ko-KR" altLang="en-US" sz="2000"/>
              <a:t> 기타</a:t>
            </a:r>
            <a:r>
              <a:rPr lang="en-US" altLang="ko-KR" sz="2000"/>
              <a:t>,</a:t>
            </a:r>
            <a:r>
              <a:rPr lang="ko-KR" altLang="en-US" sz="2000"/>
              <a:t> 없음</a:t>
            </a:r>
            <a:r>
              <a:rPr lang="en-US" altLang="ko-KR" sz="2000"/>
              <a:t>,</a:t>
            </a:r>
            <a:r>
              <a:rPr lang="ko-KR" altLang="en-US" sz="2000"/>
              <a:t> 무응답</a:t>
            </a:r>
            <a:endParaRPr lang="ko-KR" altLang="en-US" sz="2000"/>
          </a:p>
        </p:txBody>
      </p:sp>
      <p:sp>
        <p:nvSpPr>
          <p:cNvPr id="11" name="가로 글상자 10"/>
          <p:cNvSpPr txBox="1"/>
          <p:nvPr/>
        </p:nvSpPr>
        <p:spPr>
          <a:xfrm>
            <a:off x="2017084" y="2625925"/>
            <a:ext cx="3073373" cy="39159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000">
                <a:solidFill>
                  <a:srgbClr val="ff0000"/>
                </a:solidFill>
              </a:rPr>
              <a:t>&gt;</a:t>
            </a:r>
            <a:r>
              <a:rPr lang="ko-KR" altLang="en-US" sz="2000">
                <a:solidFill>
                  <a:srgbClr val="ff0000"/>
                </a:solidFill>
              </a:rPr>
              <a:t> 친밀감을 느끼는 종교는</a:t>
            </a:r>
            <a:r>
              <a:rPr lang="en-US" altLang="ko-KR" sz="2000">
                <a:solidFill>
                  <a:srgbClr val="ff0000"/>
                </a:solidFill>
              </a:rPr>
              <a:t>?</a:t>
            </a:r>
            <a:endParaRPr lang="en-US" altLang="ko-KR" sz="2000">
              <a:solidFill>
                <a:srgbClr val="ff0000"/>
              </a:solidFill>
            </a:endParaRPr>
          </a:p>
        </p:txBody>
      </p:sp>
      <p:sp>
        <p:nvSpPr>
          <p:cNvPr id="12" name="가로 글상자 11"/>
          <p:cNvSpPr txBox="1"/>
          <p:nvPr/>
        </p:nvSpPr>
        <p:spPr>
          <a:xfrm>
            <a:off x="9546279" y="6294890"/>
            <a:ext cx="2375212" cy="389754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2000">
                <a:solidFill>
                  <a:srgbClr val="a6a6a6"/>
                </a:solidFill>
              </a:rPr>
              <a:t>출처: NHK 여론조사</a:t>
            </a:r>
            <a:endParaRPr lang="ko-KR" altLang="en-US" sz="20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78664"/>
      </p:ext>
    </p:extLst>
  </p:cSld>
  <p:clrMapOvr>
    <a:masterClrMapping/>
  </p:clrMapOvr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가로 글상자 4"/>
          <p:cNvSpPr txBox="1"/>
          <p:nvPr/>
        </p:nvSpPr>
        <p:spPr>
          <a:xfrm>
            <a:off x="629855" y="837106"/>
            <a:ext cx="6212896" cy="47222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500" b="1">
                <a:latin typeface="맑은 고딕"/>
              </a:rPr>
              <a:t>보즈마루모케와 불교 비판</a:t>
            </a:r>
            <a:endParaRPr lang="ko-KR" altLang="en-US" sz="2500" b="1">
              <a:latin typeface="맑은 고딕"/>
            </a:endParaRPr>
          </a:p>
        </p:txBody>
      </p:sp>
      <p:sp>
        <p:nvSpPr>
          <p:cNvPr id="8" name="가로 글상자 7"/>
          <p:cNvSpPr txBox="1"/>
          <p:nvPr/>
        </p:nvSpPr>
        <p:spPr>
          <a:xfrm>
            <a:off x="5669030" y="2433357"/>
            <a:ext cx="6522970" cy="199386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</a:t>
            </a:r>
            <a:r>
              <a:rPr lang="en-US" altLang="ko-KR" sz="2500" u="sng">
                <a:latin typeface="맑은 고딕"/>
              </a:rPr>
              <a:t>‘스님은 무조건 남는다’</a:t>
            </a:r>
            <a:r>
              <a:rPr lang="en-US" altLang="ko-KR" sz="2500">
                <a:latin typeface="맑은 고딕"/>
              </a:rPr>
              <a:t>는 속담 존재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 승려 세습, 납골당 사업, 묘지 경영 등 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상업화 문제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 경제적 이득과 종교적 권위를 둘러싼 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비판도 존재한다.</a:t>
            </a:r>
            <a:endParaRPr lang="en-US" altLang="ko-KR" sz="2500">
              <a:latin typeface="맑은 고딕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29855" y="1702339"/>
            <a:ext cx="4696038" cy="3686800"/>
          </a:xfrm>
          <a:prstGeom prst="rect">
            <a:avLst/>
          </a:prstGeom>
        </p:spPr>
      </p:pic>
      <p:sp>
        <p:nvSpPr>
          <p:cNvPr id="10" name="가로 글상자 9"/>
          <p:cNvSpPr txBox="1"/>
          <p:nvPr/>
        </p:nvSpPr>
        <p:spPr>
          <a:xfrm>
            <a:off x="629853" y="5572125"/>
            <a:ext cx="1795212" cy="388620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2000">
                <a:solidFill>
                  <a:srgbClr val="a6a6a6"/>
                </a:solidFill>
              </a:rPr>
              <a:t>납골당 이미지</a:t>
            </a:r>
            <a:endParaRPr lang="ko-KR" altLang="en-US" sz="20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7223"/>
      </p:ext>
    </p:extLst>
  </p:cSld>
  <p:clrMapOvr>
    <a:masterClrMapping/>
  </p:clrMapOvr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가로 글상자 4"/>
          <p:cNvSpPr txBox="1"/>
          <p:nvPr/>
        </p:nvSpPr>
        <p:spPr>
          <a:xfrm>
            <a:off x="528523" y="1404553"/>
            <a:ext cx="6212896" cy="47222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500" b="1">
                <a:latin typeface="맑은 고딕"/>
              </a:rPr>
              <a:t>문화 속의 승려</a:t>
            </a:r>
            <a:r>
              <a:rPr lang="en-US" altLang="ko-KR" sz="2500">
                <a:latin typeface="맑은 고딕"/>
              </a:rPr>
              <a:t> 내세의 종교</a:t>
            </a:r>
            <a:endParaRPr lang="ko-KR" altLang="en-US" sz="2500" b="1">
              <a:latin typeface="맑은 고딕"/>
            </a:endParaRPr>
          </a:p>
        </p:txBody>
      </p:sp>
      <p:sp>
        <p:nvSpPr>
          <p:cNvPr id="8" name="가로 글상자 7"/>
          <p:cNvSpPr txBox="1"/>
          <p:nvPr/>
        </p:nvSpPr>
        <p:spPr>
          <a:xfrm>
            <a:off x="5750093" y="2534686"/>
            <a:ext cx="6522970" cy="237486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500">
                <a:latin typeface="맑은 고딕"/>
              </a:rPr>
              <a:t>- 불교 = 죽음을 정화하는 주술 체계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 신토 = 삶, 불교 = 죽음</a:t>
            </a:r>
            <a:r>
              <a:rPr lang="ko-KR" altLang="en-US" sz="2500">
                <a:latin typeface="맑은 고딕"/>
              </a:rPr>
              <a:t> </a:t>
            </a:r>
            <a:r>
              <a:rPr lang="en-US" altLang="ko-KR" sz="2500">
                <a:latin typeface="맑은 고딕"/>
              </a:rPr>
              <a:t>으로 인식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 신불습합 현상 존재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 </a:t>
            </a:r>
            <a:r>
              <a:rPr lang="en-US" altLang="ko-KR" sz="2500" u="sng">
                <a:latin typeface="맑은 고딕"/>
              </a:rPr>
              <a:t>삶은 신토, 죽음은 불교</a:t>
            </a:r>
            <a:r>
              <a:rPr lang="en-US" altLang="ko-KR" sz="2500">
                <a:latin typeface="맑은 고딕"/>
              </a:rPr>
              <a:t>라는 이중 구조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속에 승려의 역할이 자리잡았다.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endParaRPr lang="en-US" altLang="ko-KR" sz="2500">
              <a:latin typeface="맑은 고딕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b="32240"/>
          <a:stretch>
            <a:fillRect/>
          </a:stretch>
        </p:blipFill>
        <p:spPr>
          <a:xfrm>
            <a:off x="447459" y="2095828"/>
            <a:ext cx="5039177" cy="304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93926"/>
      </p:ext>
    </p:extLst>
  </p:cSld>
  <p:clrMapOvr>
    <a:masterClrMapping/>
  </p:clrMapOvr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가로 글상자 4"/>
          <p:cNvSpPr txBox="1"/>
          <p:nvPr/>
        </p:nvSpPr>
        <p:spPr>
          <a:xfrm>
            <a:off x="1278363" y="897903"/>
            <a:ext cx="6212896" cy="47222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500" b="1">
                <a:latin typeface="맑은 고딕"/>
              </a:rPr>
              <a:t>일본 승려의 현재와 과제</a:t>
            </a:r>
            <a:endParaRPr lang="ko-KR" altLang="en-US" sz="2500" b="1">
              <a:latin typeface="맑은 고딕"/>
            </a:endParaRPr>
          </a:p>
        </p:txBody>
      </p:sp>
      <p:sp>
        <p:nvSpPr>
          <p:cNvPr id="8" name="가로 글상자 7"/>
          <p:cNvSpPr txBox="1"/>
          <p:nvPr/>
        </p:nvSpPr>
        <p:spPr>
          <a:xfrm>
            <a:off x="5101583" y="2432944"/>
            <a:ext cx="7333610" cy="199427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500">
                <a:latin typeface="맑은 고딕"/>
              </a:rPr>
              <a:t>- 점점 줄어드는 단가 신도, 경영난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 도심 사찰의 납골당도 수익 부진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 </a:t>
            </a:r>
            <a:r>
              <a:rPr lang="en-US" altLang="ko-KR" sz="2500" u="sng">
                <a:latin typeface="맑은 고딕"/>
              </a:rPr>
              <a:t>전통과 현실 사이에서 정체성 고민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 일본 승려는 종교인, 직업인, 지역사회 </a:t>
            </a:r>
            <a:endParaRPr lang="en-US" altLang="ko-KR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구성원으로서 여러 과제를 안고 있다.</a:t>
            </a:r>
            <a:endParaRPr lang="en-US" altLang="ko-KR" sz="2500">
              <a:latin typeface="맑은 고딕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278363" y="1812844"/>
            <a:ext cx="3597099" cy="359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30649"/>
      </p:ext>
    </p:extLst>
  </p:cSld>
  <p:clrMapOvr>
    <a:masterClrMapping/>
  </p:clrMapOvr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가로 글상자 4"/>
          <p:cNvSpPr txBox="1"/>
          <p:nvPr/>
        </p:nvSpPr>
        <p:spPr>
          <a:xfrm>
            <a:off x="751448" y="573647"/>
            <a:ext cx="6212896" cy="62419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3500" i="1">
                <a:latin typeface="맑은 고딕"/>
              </a:rPr>
              <a:t>일본</a:t>
            </a:r>
            <a:r>
              <a:rPr lang="ko-KR" altLang="en-US" sz="3500" i="1">
                <a:latin typeface="맑은 고딕"/>
              </a:rPr>
              <a:t>의 사찰</a:t>
            </a:r>
            <a:endParaRPr lang="ko-KR" altLang="en-US" sz="3500" i="1">
              <a:latin typeface="맑은 고딕"/>
            </a:endParaRPr>
          </a:p>
        </p:txBody>
      </p:sp>
      <p:sp>
        <p:nvSpPr>
          <p:cNvPr id="8" name="가로 글상자 7"/>
          <p:cNvSpPr txBox="1"/>
          <p:nvPr/>
        </p:nvSpPr>
        <p:spPr>
          <a:xfrm>
            <a:off x="5709562" y="2555484"/>
            <a:ext cx="7333610" cy="237656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500" b="1">
                <a:latin typeface="맑은 고딕"/>
              </a:rPr>
              <a:t>일본 사찰의 기원과 유입 </a:t>
            </a:r>
            <a:endParaRPr lang="ko-KR" altLang="en-US" sz="2500" b="1">
              <a:latin typeface="맑은 고딕"/>
            </a:endParaRPr>
          </a:p>
          <a:p>
            <a:pPr lvl="0">
              <a:defRPr/>
            </a:pPr>
            <a:endParaRPr lang="ko-KR" altLang="en-US" sz="2500" b="1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6세기, 백제로부터 불교와 사찰 전래</a:t>
            </a:r>
            <a:endParaRPr lang="ko-KR" altLang="en-US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</a:t>
            </a:r>
            <a:r>
              <a:rPr lang="ko-KR" altLang="en-US" sz="2500" u="sng">
                <a:latin typeface="맑은 고딕"/>
              </a:rPr>
              <a:t>일본 최초 사찰: 아스카데라</a:t>
            </a:r>
            <a:endParaRPr lang="ko-KR" altLang="en-US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쇼토쿠 태자 → 불교 장려, 호류지 건립</a:t>
            </a:r>
            <a:endParaRPr lang="ko-KR" altLang="en-US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초기 사찰 = 정치 권력의 상징</a:t>
            </a:r>
            <a:endParaRPr lang="ko-KR" altLang="en-US" sz="2500">
              <a:latin typeface="맑은 고딕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51448" y="1922806"/>
            <a:ext cx="4660441" cy="3640631"/>
          </a:xfrm>
          <a:prstGeom prst="rect">
            <a:avLst/>
          </a:prstGeom>
        </p:spPr>
      </p:pic>
      <p:sp>
        <p:nvSpPr>
          <p:cNvPr id="10" name="가로 글상자 9"/>
          <p:cNvSpPr txBox="1"/>
          <p:nvPr/>
        </p:nvSpPr>
        <p:spPr>
          <a:xfrm>
            <a:off x="751448" y="5653188"/>
            <a:ext cx="1478848" cy="393282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2000">
                <a:solidFill>
                  <a:srgbClr val="a6a6a6"/>
                </a:solidFill>
              </a:rPr>
              <a:t>아스카데라</a:t>
            </a:r>
            <a:endParaRPr lang="ko-KR" altLang="en-US" sz="20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49551"/>
      </p:ext>
    </p:extLst>
  </p:cSld>
  <p:clrMapOvr>
    <a:masterClrMapping/>
  </p:clrMapOvr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가로 글상자 7"/>
          <p:cNvSpPr txBox="1"/>
          <p:nvPr/>
        </p:nvSpPr>
        <p:spPr>
          <a:xfrm>
            <a:off x="751448" y="3001334"/>
            <a:ext cx="7333610" cy="123356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불교 = 국가 통치 이념</a:t>
            </a:r>
            <a:endParaRPr lang="ko-KR" altLang="en-US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토다이지: 대불전, 국가 중심 사찰</a:t>
            </a:r>
            <a:endParaRPr lang="ko-KR" altLang="en-US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사찰 = 행정·의례·교육·복지 기능 포함</a:t>
            </a:r>
            <a:endParaRPr lang="ko-KR" altLang="en-US" sz="2500">
              <a:latin typeface="맑은 고딕"/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51448" y="1762124"/>
            <a:ext cx="4902592" cy="470495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2500" b="1">
                <a:latin typeface="맑은 고딕"/>
              </a:rPr>
              <a:t>나라 시대 </a:t>
            </a:r>
            <a:r>
              <a:rPr lang="ko-KR" altLang="en-US" sz="2500">
                <a:latin typeface="맑은 고딕"/>
              </a:rPr>
              <a:t>대형 사찰과 국가 불교</a:t>
            </a:r>
            <a:endParaRPr lang="ko-KR" altLang="en-US" sz="2500"/>
          </a:p>
        </p:txBody>
      </p:sp>
    </p:spTree>
    <p:extLst>
      <p:ext uri="{BB962C8B-B14F-4D97-AF65-F5344CB8AC3E}">
        <p14:creationId xmlns:p14="http://schemas.microsoft.com/office/powerpoint/2010/main" val="435383366"/>
      </p:ext>
    </p:extLst>
  </p:cSld>
  <p:clrMapOvr>
    <a:masterClrMapping/>
  </p:clrMapOvr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가로 글상자 7"/>
          <p:cNvSpPr txBox="1"/>
          <p:nvPr/>
        </p:nvSpPr>
        <p:spPr>
          <a:xfrm>
            <a:off x="751448" y="2697344"/>
            <a:ext cx="7333610" cy="160686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천태종(비에이잔), 진언종(고야산) 유입</a:t>
            </a:r>
            <a:endParaRPr lang="ko-KR" altLang="en-US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귀족 중심 불교 → 산악 수행 강화</a:t>
            </a:r>
            <a:endParaRPr lang="ko-KR" altLang="en-US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밀교 의식, 불교 미술 발달</a:t>
            </a:r>
            <a:endParaRPr lang="ko-KR" altLang="en-US" sz="2500">
              <a:latin typeface="맑은 고딕"/>
            </a:endParaRPr>
          </a:p>
          <a:p>
            <a:pPr lvl="0">
              <a:defRPr/>
            </a:pPr>
            <a:endParaRPr lang="ko-KR" altLang="en-US" sz="2500">
              <a:latin typeface="맑은 고딕"/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51448" y="1762124"/>
            <a:ext cx="4473967" cy="470495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2500" b="1">
                <a:latin typeface="맑은 고딕"/>
              </a:rPr>
              <a:t>헤이안 시대</a:t>
            </a:r>
            <a:r>
              <a:rPr lang="ko-KR" altLang="en-US" sz="2500">
                <a:latin typeface="맑은 고딕"/>
              </a:rPr>
              <a:t> 밀교와 산악 사찰</a:t>
            </a:r>
            <a:endParaRPr lang="ko-KR" altLang="en-US" sz="2500"/>
          </a:p>
        </p:txBody>
      </p:sp>
      <p:sp>
        <p:nvSpPr>
          <p:cNvPr id="12" name="가로 글상자 11"/>
          <p:cNvSpPr txBox="1"/>
          <p:nvPr/>
        </p:nvSpPr>
        <p:spPr>
          <a:xfrm>
            <a:off x="751448" y="4376433"/>
            <a:ext cx="8733252" cy="392471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en-US" altLang="ko-KR" sz="2000"/>
              <a:t>*</a:t>
            </a:r>
            <a:r>
              <a:rPr lang="ko-KR" altLang="en-US" sz="2000"/>
              <a:t>천태종과 진언종은 새로운 국가 불교로 발전한 헤이안 시대의 대표적인 불교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587475167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가로 글상자 3"/>
          <p:cNvSpPr txBox="1"/>
          <p:nvPr/>
        </p:nvSpPr>
        <p:spPr>
          <a:xfrm>
            <a:off x="4074470" y="1610130"/>
            <a:ext cx="246070" cy="359640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endParaRPr lang="ko-KR" altLang="en-US"/>
          </a:p>
        </p:txBody>
      </p:sp>
      <p:sp>
        <p:nvSpPr>
          <p:cNvPr id="5" name="가로 글상자 4"/>
          <p:cNvSpPr txBox="1"/>
          <p:nvPr/>
        </p:nvSpPr>
        <p:spPr>
          <a:xfrm>
            <a:off x="442958" y="2397927"/>
            <a:ext cx="11630334" cy="2372193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>
              <a:defRPr/>
            </a:pPr>
            <a:r>
              <a:rPr lang="zh-CN" altLang="en-US" sz="2500">
                <a:latin typeface="맑은 고딕"/>
                <a:ea typeface="맑은 고딕"/>
              </a:rPr>
              <a:t>- 일본의 불교는 552년(혹은 538년이라는 설도 있음)에 </a:t>
            </a:r>
            <a:endParaRPr lang="zh-CN" altLang="en-US" sz="25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zh-CN" altLang="en-US" sz="2500">
                <a:latin typeface="맑은 고딕"/>
                <a:ea typeface="맑은 고딕"/>
              </a:rPr>
              <a:t>백제를 통해서 처음 전래되었다고 전해</a:t>
            </a:r>
            <a:r>
              <a:rPr lang="ko-KR" altLang="en-US" sz="2500">
                <a:latin typeface="맑은 고딕"/>
                <a:ea typeface="맑은 고딕"/>
              </a:rPr>
              <a:t>짐</a:t>
            </a:r>
            <a:r>
              <a:rPr lang="zh-CN" altLang="en-US" sz="2500">
                <a:latin typeface="맑은 고딕"/>
                <a:ea typeface="맑은 고딕"/>
              </a:rPr>
              <a:t>.</a:t>
            </a:r>
            <a:endParaRPr lang="zh-CN" altLang="en-US" sz="25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zh-CN" altLang="en-US" sz="2500">
                <a:latin typeface="맑은 고딕"/>
                <a:ea typeface="맑은 고딕"/>
              </a:rPr>
              <a:t>일본 킨메이[欽明] 천황 때에 백제의 성명왕이 </a:t>
            </a:r>
            <a:endParaRPr lang="zh-CN" altLang="en-US" sz="25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zh-CN" altLang="en-US" sz="2500">
                <a:latin typeface="맑은 고딕"/>
                <a:ea typeface="맑은 고딕"/>
              </a:rPr>
              <a:t>불상과 경전을 보내면서 처음</a:t>
            </a:r>
            <a:r>
              <a:rPr lang="ko-KR" altLang="en-US" sz="2500">
                <a:latin typeface="맑은 고딕"/>
              </a:rPr>
              <a:t> </a:t>
            </a:r>
            <a:r>
              <a:rPr lang="zh-CN" altLang="en-US" sz="2500">
                <a:latin typeface="맑은 고딕"/>
                <a:ea typeface="맑은 고딕"/>
              </a:rPr>
              <a:t>불교에 접하게 됨</a:t>
            </a:r>
            <a:r>
              <a:rPr lang="en-US" altLang="ko-KR" sz="2500">
                <a:latin typeface="맑은 고딕"/>
                <a:ea typeface="맑은 고딕"/>
              </a:rPr>
              <a:t>.</a:t>
            </a:r>
            <a:endParaRPr lang="en-US" altLang="ko-KR" sz="2500">
              <a:latin typeface="맑은 고딕"/>
              <a:ea typeface="맑은 고딕"/>
            </a:endParaRPr>
          </a:p>
          <a:p>
            <a:pPr lvl="0">
              <a:defRPr/>
            </a:pPr>
            <a:endParaRPr lang="zh-CN" altLang="en-US" sz="25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zh-CN" altLang="en-US" sz="2500">
                <a:latin typeface="맑은 고딕"/>
                <a:ea typeface="맑은 고딕"/>
              </a:rPr>
              <a:t>- 초기에는 귀족층에서 주로 수용되었으나, </a:t>
            </a:r>
            <a:r>
              <a:rPr lang="zh-CN" altLang="en-US" sz="2500" u="sng">
                <a:latin typeface="맑은 고딕"/>
                <a:ea typeface="맑은 고딕"/>
              </a:rPr>
              <a:t>시간이 지남</a:t>
            </a:r>
            <a:r>
              <a:rPr lang="zh-CN" altLang="en-US" sz="2500">
                <a:latin typeface="맑은 고딕"/>
                <a:ea typeface="맑은 고딕"/>
              </a:rPr>
              <a:t>에 따라 </a:t>
            </a:r>
            <a:r>
              <a:rPr lang="zh-CN" altLang="en-US" sz="2500" u="sng">
                <a:latin typeface="맑은 고딕"/>
                <a:ea typeface="맑은 고딕"/>
              </a:rPr>
              <a:t>일반 대중 확산</a:t>
            </a:r>
            <a:r>
              <a:rPr lang="zh-CN" altLang="en-US" sz="2500">
                <a:latin typeface="맑은 고딕"/>
                <a:ea typeface="맑은 고딕"/>
              </a:rPr>
              <a:t>.</a:t>
            </a:r>
            <a:endParaRPr lang="en-US" altLang="en-US" sz="250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442958" y="1299407"/>
            <a:ext cx="5696458" cy="62144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3500"/>
              <a:t>전파와 수용</a:t>
            </a:r>
            <a:endParaRPr lang="ko-KR" altLang="en-US" sz="3500"/>
          </a:p>
        </p:txBody>
      </p:sp>
    </p:spTree>
    <p:extLst>
      <p:ext uri="{BB962C8B-B14F-4D97-AF65-F5344CB8AC3E}">
        <p14:creationId xmlns:p14="http://schemas.microsoft.com/office/powerpoint/2010/main" val="1556809387"/>
      </p:ext>
    </p:extLst>
  </p:cSld>
  <p:clrMapOvr>
    <a:masterClrMapping/>
  </p:clrMapOvr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가로 글상자 7"/>
          <p:cNvSpPr txBox="1"/>
          <p:nvPr/>
        </p:nvSpPr>
        <p:spPr>
          <a:xfrm>
            <a:off x="751448" y="2877272"/>
            <a:ext cx="7333610" cy="122974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무사 계급 중심 선불교 확산</a:t>
            </a:r>
            <a:endParaRPr lang="ko-KR" altLang="en-US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겐카쿠지, 엔가쿠지 등 선종 사찰 등장</a:t>
            </a:r>
            <a:endParaRPr lang="ko-KR" altLang="en-US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</a:t>
            </a:r>
            <a:r>
              <a:rPr lang="ko-KR" altLang="en-US" sz="2500" u="sng">
                <a:latin typeface="맑은 고딕"/>
              </a:rPr>
              <a:t>간결한 건축, 좌선 공간 강조</a:t>
            </a:r>
            <a:endParaRPr lang="ko-KR" altLang="en-US" sz="2500" u="sng">
              <a:latin typeface="맑은 고딕"/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51448" y="1762124"/>
            <a:ext cx="4788292" cy="470495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2500" b="1">
                <a:latin typeface="맑은 고딕"/>
              </a:rPr>
              <a:t>가마쿠라 시대</a:t>
            </a:r>
            <a:r>
              <a:rPr lang="ko-KR" altLang="en-US" sz="2500">
                <a:latin typeface="맑은 고딕"/>
              </a:rPr>
              <a:t> 선종과 민중 불교</a:t>
            </a:r>
            <a:endParaRPr lang="ko-KR" altLang="en-US" sz="2500"/>
          </a:p>
        </p:txBody>
      </p:sp>
    </p:spTree>
    <p:extLst>
      <p:ext uri="{BB962C8B-B14F-4D97-AF65-F5344CB8AC3E}">
        <p14:creationId xmlns:p14="http://schemas.microsoft.com/office/powerpoint/2010/main" val="3744706326"/>
      </p:ext>
    </p:extLst>
  </p:cSld>
  <p:clrMapOvr>
    <a:masterClrMapping/>
  </p:clrMapOvr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28581" y="1207850"/>
            <a:ext cx="5325895" cy="355059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298660" y="1207850"/>
            <a:ext cx="5332560" cy="3550596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2088352" y="4923614"/>
            <a:ext cx="2206351" cy="388215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2000"/>
              <a:t>겐카쿠지 </a:t>
            </a:r>
            <a:r>
              <a:rPr lang="en-US" altLang="ko-KR" sz="2000"/>
              <a:t>(</a:t>
            </a:r>
            <a:r>
              <a:rPr lang="zh-CN" altLang="en-US" sz="2000"/>
              <a:t>建長寺</a:t>
            </a:r>
            <a:r>
              <a:rPr lang="en-US" altLang="ko-KR" sz="2000"/>
              <a:t>)</a:t>
            </a:r>
            <a:endParaRPr lang="en-US" altLang="ko-KR" sz="2000"/>
          </a:p>
        </p:txBody>
      </p:sp>
      <p:sp>
        <p:nvSpPr>
          <p:cNvPr id="7" name="가로 글상자 6"/>
          <p:cNvSpPr txBox="1"/>
          <p:nvPr/>
        </p:nvSpPr>
        <p:spPr>
          <a:xfrm>
            <a:off x="7960436" y="4923614"/>
            <a:ext cx="2009006" cy="362112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/>
              <a:t>엔가쿠지 </a:t>
            </a:r>
            <a:r>
              <a:rPr lang="en-US" altLang="ko-KR"/>
              <a:t>(</a:t>
            </a:r>
            <a:r>
              <a:rPr lang="zh-CN" altLang="en-US"/>
              <a:t>円覚寺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8" name="가로 글상자 7"/>
          <p:cNvSpPr txBox="1"/>
          <p:nvPr/>
        </p:nvSpPr>
        <p:spPr>
          <a:xfrm>
            <a:off x="10050507" y="343507"/>
            <a:ext cx="1742497" cy="542642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3000" b="1" i="1"/>
              <a:t>가마쿠라</a:t>
            </a:r>
            <a:endParaRPr lang="ko-KR" altLang="en-US" sz="3000" b="1" i="1"/>
          </a:p>
        </p:txBody>
      </p:sp>
    </p:spTree>
    <p:extLst>
      <p:ext uri="{BB962C8B-B14F-4D97-AF65-F5344CB8AC3E}">
        <p14:creationId xmlns:p14="http://schemas.microsoft.com/office/powerpoint/2010/main" val="1615970658"/>
      </p:ext>
    </p:extLst>
  </p:cSld>
  <p:clrMapOvr>
    <a:masterClrMapping/>
  </p:clrMapOvr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가로 글상자 7"/>
          <p:cNvSpPr txBox="1"/>
          <p:nvPr/>
        </p:nvSpPr>
        <p:spPr>
          <a:xfrm>
            <a:off x="751448" y="2877272"/>
            <a:ext cx="7333610" cy="160709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단카제도 → 모든 가문이 사찰 소속</a:t>
            </a:r>
            <a:endParaRPr lang="ko-KR" altLang="en-US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사찰 = 출생, 결혼, 장례 중심 기관</a:t>
            </a:r>
            <a:endParaRPr lang="ko-KR" altLang="en-US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지역 공동체 속에 사찰 정착</a:t>
            </a:r>
            <a:endParaRPr lang="ko-KR" altLang="en-US" sz="2500">
              <a:latin typeface="맑은 고딕"/>
            </a:endParaRPr>
          </a:p>
          <a:p>
            <a:pPr lvl="0">
              <a:defRPr/>
            </a:pPr>
            <a:endParaRPr lang="ko-KR" altLang="en-US" sz="2500">
              <a:latin typeface="맑은 고딕"/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51448" y="1762124"/>
            <a:ext cx="3721492" cy="470495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2500" b="1">
                <a:latin typeface="맑은 고딕"/>
              </a:rPr>
              <a:t>에도 시대</a:t>
            </a:r>
            <a:r>
              <a:rPr lang="ko-KR" altLang="en-US" sz="2500">
                <a:latin typeface="맑은 고딕"/>
              </a:rPr>
              <a:t> </a:t>
            </a:r>
            <a:r>
              <a:rPr lang="ko-KR" altLang="en-US" sz="2500" u="sng">
                <a:latin typeface="맑은 고딕"/>
              </a:rPr>
              <a:t>사찰의 제도화</a:t>
            </a:r>
            <a:endParaRPr lang="ko-KR" altLang="en-US" sz="2500" u="sng"/>
          </a:p>
        </p:txBody>
      </p:sp>
    </p:spTree>
    <p:extLst>
      <p:ext uri="{BB962C8B-B14F-4D97-AF65-F5344CB8AC3E}">
        <p14:creationId xmlns:p14="http://schemas.microsoft.com/office/powerpoint/2010/main" val="3007285939"/>
      </p:ext>
    </p:extLst>
  </p:cSld>
  <p:clrMapOvr>
    <a:masterClrMapping/>
  </p:clrMapOvr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가로 글상자 7"/>
          <p:cNvSpPr txBox="1"/>
          <p:nvPr/>
        </p:nvSpPr>
        <p:spPr>
          <a:xfrm>
            <a:off x="751448" y="2877272"/>
            <a:ext cx="7333610" cy="122609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</a:t>
            </a:r>
            <a:r>
              <a:rPr lang="ko-KR" altLang="en-US" sz="2500" u="sng">
                <a:latin typeface="맑은 고딕"/>
              </a:rPr>
              <a:t>자연과 조화</a:t>
            </a:r>
            <a:r>
              <a:rPr lang="ko-KR" altLang="en-US" sz="2500">
                <a:latin typeface="맑은 고딕"/>
              </a:rPr>
              <a:t>를 이루는 배치</a:t>
            </a:r>
            <a:endParaRPr lang="ko-KR" altLang="en-US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주요 구성: 본당, 탑, 산문, 정원</a:t>
            </a:r>
            <a:endParaRPr lang="ko-KR" altLang="en-US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선종 사찰 = 미니멀하고 정적인 공간</a:t>
            </a:r>
            <a:endParaRPr lang="ko-KR" altLang="en-US" sz="2500">
              <a:latin typeface="맑은 고딕"/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51448" y="1762124"/>
            <a:ext cx="3407167" cy="470495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2500" b="1">
                <a:latin typeface="맑은 고딕"/>
              </a:rPr>
              <a:t>일본 사찰 건축의 특징</a:t>
            </a:r>
            <a:endParaRPr lang="ko-KR" altLang="en-US" sz="2500" b="1"/>
          </a:p>
        </p:txBody>
      </p:sp>
    </p:spTree>
    <p:extLst>
      <p:ext uri="{BB962C8B-B14F-4D97-AF65-F5344CB8AC3E}">
        <p14:creationId xmlns:p14="http://schemas.microsoft.com/office/powerpoint/2010/main" val="505691380"/>
      </p:ext>
    </p:extLst>
  </p:cSld>
  <p:clrMapOvr>
    <a:masterClrMapping/>
  </p:clrMapOvr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가로 글상자 7"/>
          <p:cNvSpPr txBox="1"/>
          <p:nvPr/>
        </p:nvSpPr>
        <p:spPr>
          <a:xfrm>
            <a:off x="751448" y="2877272"/>
            <a:ext cx="7333610" cy="198809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교토: 긴카쿠지, 킨카쿠지, 료안지</a:t>
            </a:r>
            <a:endParaRPr lang="ko-KR" altLang="en-US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나라: 도다이지, 호류지, 야쿠시지</a:t>
            </a:r>
            <a:endParaRPr lang="ko-KR" altLang="en-US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가마쿠라: 겐코쿠지, 엔가쿠지 </a:t>
            </a:r>
            <a:r>
              <a:rPr lang="en-US" altLang="ko-KR" sz="2500">
                <a:solidFill>
                  <a:srgbClr val="a6a6a6"/>
                </a:solidFill>
                <a:latin typeface="맑은 고딕"/>
              </a:rPr>
              <a:t>*pg40</a:t>
            </a:r>
            <a:r>
              <a:rPr lang="ko-KR" altLang="en-US" sz="2500">
                <a:solidFill>
                  <a:srgbClr val="a6a6a6"/>
                </a:solidFill>
                <a:latin typeface="맑은 고딕"/>
              </a:rPr>
              <a:t> 참고</a:t>
            </a:r>
            <a:endParaRPr lang="ko-KR" altLang="en-US" sz="2500">
              <a:solidFill>
                <a:srgbClr val="a6a6a6"/>
              </a:solidFill>
              <a:latin typeface="맑은 고딕"/>
            </a:endParaRPr>
          </a:p>
          <a:p>
            <a:pPr lvl="0">
              <a:defRPr/>
            </a:pPr>
            <a:endParaRPr lang="ko-KR" altLang="en-US" sz="2500">
              <a:solidFill>
                <a:srgbClr val="a6a6a6"/>
              </a:solidFill>
              <a:latin typeface="맑은 고딕"/>
            </a:endParaRPr>
          </a:p>
          <a:p>
            <a:pPr lvl="0">
              <a:defRPr/>
            </a:pPr>
            <a:r>
              <a:rPr lang="ko-KR" altLang="en-US" sz="2500">
                <a:latin typeface="맑은 고딕"/>
              </a:rPr>
              <a:t>지역별 종파와 양식 차이 존재</a:t>
            </a:r>
            <a:endParaRPr lang="ko-KR" altLang="en-US" sz="2500">
              <a:latin typeface="맑은 고딕"/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51448" y="1762124"/>
            <a:ext cx="2664217" cy="470495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2500" b="1">
                <a:latin typeface="맑은 고딕"/>
              </a:rPr>
              <a:t>지역별 대표 사찰</a:t>
            </a:r>
            <a:endParaRPr lang="ko-KR" altLang="en-US" sz="2500" b="1"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643521223"/>
      </p:ext>
    </p:extLst>
  </p:cSld>
  <p:clrMapOvr>
    <a:masterClrMapping/>
  </p:clrMapOvr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06649" y="185996"/>
            <a:ext cx="5175896" cy="297999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/>
          <a:srcRect b="7388"/>
          <a:stretch>
            <a:fillRect/>
          </a:stretch>
        </p:blipFill>
        <p:spPr>
          <a:xfrm>
            <a:off x="6185170" y="1449466"/>
            <a:ext cx="5680162" cy="3635711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62645" y="3429000"/>
            <a:ext cx="4919900" cy="3063763"/>
          </a:xfrm>
          <a:prstGeom prst="rect">
            <a:avLst/>
          </a:prstGeom>
        </p:spPr>
      </p:pic>
      <p:sp>
        <p:nvSpPr>
          <p:cNvPr id="17" name="가로 글상자 16"/>
          <p:cNvSpPr txBox="1"/>
          <p:nvPr/>
        </p:nvSpPr>
        <p:spPr>
          <a:xfrm>
            <a:off x="5807210" y="834505"/>
            <a:ext cx="2145800" cy="387044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2000"/>
              <a:t>긴카쿠지</a:t>
            </a:r>
            <a:r>
              <a:rPr lang="zh-CN" altLang="en-US" sz="2000"/>
              <a:t>(銀閣寺</a:t>
            </a:r>
            <a:r>
              <a:rPr lang="en-US" altLang="ko-KR" sz="2000"/>
              <a:t>)</a:t>
            </a:r>
            <a:endParaRPr lang="en-US" altLang="ko-KR" sz="2000"/>
          </a:p>
        </p:txBody>
      </p:sp>
      <p:sp>
        <p:nvSpPr>
          <p:cNvPr id="19" name="가로 글상자 18"/>
          <p:cNvSpPr txBox="1"/>
          <p:nvPr/>
        </p:nvSpPr>
        <p:spPr>
          <a:xfrm>
            <a:off x="9719329" y="5187071"/>
            <a:ext cx="2146003" cy="388215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zh-CN" altLang="en-US" sz="2000">
                <a:latin typeface="맑은 고딕"/>
                <a:ea typeface="맑은 고딕"/>
              </a:rPr>
              <a:t>킨카쿠지(金閣寺)</a:t>
            </a:r>
            <a:endParaRPr lang="zh-CN" altLang="en-US" sz="2000">
              <a:latin typeface="맑은 고딕"/>
              <a:ea typeface="맑은 고딕"/>
            </a:endParaRPr>
          </a:p>
        </p:txBody>
      </p:sp>
      <p:sp>
        <p:nvSpPr>
          <p:cNvPr id="20" name="가로 글상자 19"/>
          <p:cNvSpPr txBox="1"/>
          <p:nvPr/>
        </p:nvSpPr>
        <p:spPr>
          <a:xfrm>
            <a:off x="5807210" y="6180103"/>
            <a:ext cx="1894704" cy="390242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zh-CN" altLang="en-US" sz="2000">
                <a:latin typeface="맑은 고딕"/>
                <a:ea typeface="맑은 고딕"/>
              </a:rPr>
              <a:t>료안지(龍安寺)</a:t>
            </a:r>
            <a:endParaRPr lang="zh-CN" altLang="en-US" sz="2000">
              <a:latin typeface="맑은 고딕"/>
              <a:ea typeface="맑은 고딕"/>
            </a:endParaRPr>
          </a:p>
        </p:txBody>
      </p:sp>
      <p:sp>
        <p:nvSpPr>
          <p:cNvPr id="21" name="가로 글상자 20"/>
          <p:cNvSpPr txBox="1"/>
          <p:nvPr/>
        </p:nvSpPr>
        <p:spPr>
          <a:xfrm>
            <a:off x="10792330" y="292875"/>
            <a:ext cx="981318" cy="543419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3000" b="1" i="1"/>
              <a:t>교토</a:t>
            </a:r>
            <a:endParaRPr lang="ko-KR" altLang="en-US" sz="3000" b="1" i="1"/>
          </a:p>
        </p:txBody>
      </p:sp>
    </p:spTree>
    <p:extLst>
      <p:ext uri="{BB962C8B-B14F-4D97-AF65-F5344CB8AC3E}">
        <p14:creationId xmlns:p14="http://schemas.microsoft.com/office/powerpoint/2010/main" val="3029024535"/>
      </p:ext>
    </p:extLst>
  </p:cSld>
  <p:clrMapOvr>
    <a:masterClrMapping/>
  </p:clrMapOvr>
</p:sld>
</file>

<file path=ppt/slides/slide4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06649" y="218979"/>
            <a:ext cx="5175896" cy="291402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298468" y="1449466"/>
            <a:ext cx="5453567" cy="3635711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25894" y="3429000"/>
            <a:ext cx="4593402" cy="3063763"/>
          </a:xfrm>
          <a:prstGeom prst="rect">
            <a:avLst/>
          </a:prstGeom>
        </p:spPr>
      </p:pic>
      <p:sp>
        <p:nvSpPr>
          <p:cNvPr id="17" name="가로 글상자 16"/>
          <p:cNvSpPr txBox="1"/>
          <p:nvPr/>
        </p:nvSpPr>
        <p:spPr>
          <a:xfrm>
            <a:off x="5807210" y="834505"/>
            <a:ext cx="2151880" cy="392315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zh-CN" altLang="en-US" sz="2000">
                <a:latin typeface="맑은 고딕"/>
                <a:ea typeface="맑은 고딕"/>
              </a:rPr>
              <a:t>토다이지(東大寺)</a:t>
            </a:r>
            <a:endParaRPr lang="zh-CN" altLang="en-US" sz="2000">
              <a:latin typeface="맑은 고딕"/>
              <a:ea typeface="맑은 고딕"/>
            </a:endParaRPr>
          </a:p>
        </p:txBody>
      </p:sp>
      <p:sp>
        <p:nvSpPr>
          <p:cNvPr id="19" name="가로 글상자 18"/>
          <p:cNvSpPr txBox="1"/>
          <p:nvPr/>
        </p:nvSpPr>
        <p:spPr>
          <a:xfrm>
            <a:off x="9719329" y="5187071"/>
            <a:ext cx="2146003" cy="39267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zh-CN" altLang="en-US" sz="2000">
                <a:latin typeface="맑은 고딕"/>
                <a:ea typeface="맑은 고딕"/>
              </a:rPr>
              <a:t>호류지(法隆寺)</a:t>
            </a:r>
            <a:endParaRPr lang="zh-CN" altLang="en-US" sz="2000">
              <a:latin typeface="맑은 고딕"/>
              <a:ea typeface="맑은 고딕"/>
            </a:endParaRPr>
          </a:p>
        </p:txBody>
      </p:sp>
      <p:sp>
        <p:nvSpPr>
          <p:cNvPr id="20" name="가로 글상자 19"/>
          <p:cNvSpPr txBox="1"/>
          <p:nvPr/>
        </p:nvSpPr>
        <p:spPr>
          <a:xfrm>
            <a:off x="5682545" y="6102521"/>
            <a:ext cx="2151880" cy="390242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zh-CN" altLang="en-US" sz="2000">
                <a:latin typeface="맑은 고딕"/>
                <a:ea typeface="맑은 고딕"/>
              </a:rPr>
              <a:t>야쿠시지(薬師寺)</a:t>
            </a:r>
            <a:endParaRPr lang="zh-CN" altLang="en-US" sz="2000">
              <a:latin typeface="맑은 고딕"/>
              <a:ea typeface="맑은 고딕"/>
            </a:endParaRPr>
          </a:p>
        </p:txBody>
      </p:sp>
      <p:sp>
        <p:nvSpPr>
          <p:cNvPr id="21" name="가로 글상자 20"/>
          <p:cNvSpPr txBox="1"/>
          <p:nvPr/>
        </p:nvSpPr>
        <p:spPr>
          <a:xfrm>
            <a:off x="10792330" y="292875"/>
            <a:ext cx="976761" cy="543419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3000" b="1" i="1"/>
              <a:t>나라</a:t>
            </a:r>
            <a:endParaRPr lang="ko-KR" altLang="en-US" sz="3000" b="1" i="1"/>
          </a:p>
        </p:txBody>
      </p:sp>
    </p:spTree>
    <p:extLst>
      <p:ext uri="{BB962C8B-B14F-4D97-AF65-F5344CB8AC3E}">
        <p14:creationId xmlns:p14="http://schemas.microsoft.com/office/powerpoint/2010/main" val="1353538356"/>
      </p:ext>
    </p:extLst>
  </p:cSld>
  <p:clrMapOvr>
    <a:masterClrMapping/>
  </p:clrMapOvr>
</p:sld>
</file>

<file path=ppt/slides/slide4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가로 글상자 7"/>
          <p:cNvSpPr txBox="1"/>
          <p:nvPr/>
        </p:nvSpPr>
        <p:spPr>
          <a:xfrm>
            <a:off x="751448" y="2877272"/>
            <a:ext cx="7333610" cy="122609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장례·추모 중심 역할 강화</a:t>
            </a:r>
            <a:endParaRPr lang="ko-KR" altLang="en-US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고령층의 생활·소통 공간</a:t>
            </a:r>
            <a:endParaRPr lang="ko-KR" altLang="en-US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교육, 복지, 상담 기능 확대</a:t>
            </a:r>
            <a:endParaRPr lang="ko-KR" altLang="en-US" sz="2500">
              <a:latin typeface="맑은 고딕"/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51448" y="1762124"/>
            <a:ext cx="3407167" cy="470495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2500" b="1">
                <a:latin typeface="맑은 고딕"/>
              </a:rPr>
              <a:t>현대 사찰의 기능 변화</a:t>
            </a:r>
            <a:endParaRPr lang="ko-KR" altLang="en-US" sz="2500" b="1"/>
          </a:p>
        </p:txBody>
      </p:sp>
    </p:spTree>
    <p:extLst>
      <p:ext uri="{BB962C8B-B14F-4D97-AF65-F5344CB8AC3E}">
        <p14:creationId xmlns:p14="http://schemas.microsoft.com/office/powerpoint/2010/main" val="1063828349"/>
      </p:ext>
    </p:extLst>
  </p:cSld>
  <p:clrMapOvr>
    <a:masterClrMapping/>
  </p:clrMapOvr>
</p:sld>
</file>

<file path=ppt/slides/slide4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가로 글상자 7"/>
          <p:cNvSpPr txBox="1"/>
          <p:nvPr/>
        </p:nvSpPr>
        <p:spPr>
          <a:xfrm>
            <a:off x="954106" y="2894929"/>
            <a:ext cx="5732600" cy="123026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템플스테이, 명상 체험</a:t>
            </a:r>
            <a:endParaRPr lang="ko-KR" altLang="en-US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디지털 법문, 외국인 안내 서비스</a:t>
            </a:r>
            <a:endParaRPr lang="ko-KR" altLang="en-US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</a:t>
            </a:r>
            <a:r>
              <a:rPr lang="ko-KR" altLang="en-US" sz="2500" u="sng">
                <a:latin typeface="맑은 고딕"/>
              </a:rPr>
              <a:t>전통+현대 결합</a:t>
            </a:r>
            <a:r>
              <a:rPr lang="ko-KR" altLang="en-US" sz="2500">
                <a:latin typeface="맑은 고딕"/>
              </a:rPr>
              <a:t> 공간으로 진화</a:t>
            </a:r>
            <a:endParaRPr lang="ko-KR" altLang="en-US" sz="2500">
              <a:latin typeface="맑은 고딕"/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954106" y="1721592"/>
            <a:ext cx="4197539" cy="46482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500" b="1">
                <a:latin typeface="맑은 고딕"/>
              </a:rPr>
              <a:t>문화 콘텐츠로서의 사찰</a:t>
            </a:r>
            <a:endParaRPr lang="ko-KR" altLang="en-US" sz="2500" b="1">
              <a:latin typeface="맑은 고딕"/>
            </a:endParaRPr>
          </a:p>
        </p:txBody>
      </p:sp>
      <p:sp>
        <p:nvSpPr>
          <p:cNvPr id="16" name="가로 글상자 15"/>
          <p:cNvSpPr txBox="1"/>
          <p:nvPr/>
        </p:nvSpPr>
        <p:spPr>
          <a:xfrm>
            <a:off x="954106" y="4558827"/>
            <a:ext cx="10794718" cy="389228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en-US" altLang="ko-KR" sz="2000"/>
              <a:t>*</a:t>
            </a:r>
            <a:r>
              <a:rPr lang="ko-KR" altLang="en-US" sz="2000"/>
              <a:t>일본에서는 직장에 출근하기 전에 사찰에 와서 참선등을 하고 출근을 하는 경우가 많다고 한다</a:t>
            </a:r>
            <a:r>
              <a:rPr lang="en-US" altLang="ko-KR" sz="2000"/>
              <a:t>.</a:t>
            </a:r>
            <a:r>
              <a:rPr lang="ko-KR" altLang="en-US"/>
              <a:t>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5779880"/>
      </p:ext>
    </p:extLst>
  </p:cSld>
  <p:clrMapOvr>
    <a:masterClrMapping/>
  </p:clrMapOvr>
</p:sld>
</file>

<file path=ppt/slides/slide4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129952" y="506986"/>
            <a:ext cx="7932096" cy="5288064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2129952" y="5876113"/>
            <a:ext cx="2871524" cy="395510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2000">
                <a:solidFill>
                  <a:srgbClr val="a6a6a6"/>
                </a:solidFill>
              </a:rPr>
              <a:t>일본의 명상체험 이미지</a:t>
            </a:r>
            <a:endParaRPr lang="ko-KR" altLang="en-US" sz="20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92548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173263" y="525085"/>
            <a:ext cx="7845473" cy="5807829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1118900" y="525085"/>
            <a:ext cx="1039465" cy="387410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2000"/>
              <a:t>전파 표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645125350"/>
      </p:ext>
    </p:extLst>
  </p:cSld>
  <p:clrMapOvr>
    <a:masterClrMapping/>
  </p:clrMapOvr>
</p:sld>
</file>

<file path=ppt/slides/slide5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가로 글상자 7"/>
          <p:cNvSpPr txBox="1"/>
          <p:nvPr/>
        </p:nvSpPr>
        <p:spPr>
          <a:xfrm>
            <a:off x="6096000" y="2489608"/>
            <a:ext cx="6441908" cy="122749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일본 사찰 = </a:t>
            </a:r>
            <a:r>
              <a:rPr lang="ko-KR" altLang="en-US" sz="2500" u="sng">
                <a:latin typeface="맑은 고딕"/>
              </a:rPr>
              <a:t>시대 변화 따라 기능 확장</a:t>
            </a:r>
            <a:endParaRPr lang="ko-KR" altLang="en-US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종교, 문화, 지역 공동체 중심 공간</a:t>
            </a:r>
            <a:endParaRPr lang="ko-KR" altLang="en-US" sz="2500">
              <a:latin typeface="맑은 고딕"/>
            </a:endParaRPr>
          </a:p>
          <a:p>
            <a:pPr lvl="0">
              <a:defRPr/>
            </a:pPr>
            <a:r>
              <a:rPr lang="en-US" altLang="ko-KR" sz="2500">
                <a:latin typeface="맑은 고딕"/>
              </a:rPr>
              <a:t>-</a:t>
            </a:r>
            <a:r>
              <a:rPr lang="ko-KR" altLang="en-US" sz="2500">
                <a:latin typeface="맑은 고딕"/>
              </a:rPr>
              <a:t> 불교 문화의 살아있는 현</a:t>
            </a:r>
            <a:endParaRPr lang="ko-KR" altLang="en-US" sz="2500">
              <a:latin typeface="맑은 고딕"/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569052" y="688028"/>
            <a:ext cx="4197539" cy="46725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2500" b="1">
                <a:latin typeface="맑은 고딕"/>
              </a:rPr>
              <a:t>사찰의 역사성과 현재 가치</a:t>
            </a:r>
            <a:endParaRPr lang="ko-KR" altLang="en-US" sz="2500" b="1">
              <a:latin typeface="맑은 고딕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69052" y="1546967"/>
            <a:ext cx="5321842" cy="3547894"/>
          </a:xfrm>
          <a:prstGeom prst="rect">
            <a:avLst/>
          </a:prstGeom>
        </p:spPr>
      </p:pic>
      <p:sp>
        <p:nvSpPr>
          <p:cNvPr id="18" name="가로 글상자 17"/>
          <p:cNvSpPr txBox="1"/>
          <p:nvPr/>
        </p:nvSpPr>
        <p:spPr>
          <a:xfrm>
            <a:off x="569051" y="5369465"/>
            <a:ext cx="7237638" cy="391255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en-US" altLang="ko-KR" sz="2000">
                <a:solidFill>
                  <a:srgbClr val="a6a6a6"/>
                </a:solidFill>
              </a:rPr>
              <a:t>AI</a:t>
            </a:r>
            <a:r>
              <a:rPr lang="ko-KR" altLang="en-US" sz="2000">
                <a:solidFill>
                  <a:srgbClr val="a6a6a6"/>
                </a:solidFill>
              </a:rPr>
              <a:t>로 구현해낸 전통적인 사찰과 현대 도시가 조화를 이루는 풍경</a:t>
            </a:r>
            <a:endParaRPr lang="ko-KR" altLang="en-US" sz="200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2162"/>
      </p:ext>
    </p:extLst>
  </p:cSld>
  <p:clrMapOvr>
    <a:masterClrMapping/>
  </p:clrMapOvr>
</p:sld>
</file>

<file path=ppt/slides/slide5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가로 글상자 3"/>
          <p:cNvSpPr txBox="1"/>
          <p:nvPr/>
        </p:nvSpPr>
        <p:spPr>
          <a:xfrm>
            <a:off x="3993386" y="3155652"/>
            <a:ext cx="4205227" cy="547668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3000"/>
              <a:t>들어주셔서 감사합니다</a:t>
            </a:r>
            <a:r>
              <a:rPr lang="en-US" altLang="ko-KR" sz="3000"/>
              <a:t>.</a:t>
            </a:r>
            <a:endParaRPr lang="en-US" altLang="ko-KR" sz="3000"/>
          </a:p>
        </p:txBody>
      </p:sp>
    </p:spTree>
    <p:extLst>
      <p:ext uri="{BB962C8B-B14F-4D97-AF65-F5344CB8AC3E}">
        <p14:creationId xmlns:p14="http://schemas.microsoft.com/office/powerpoint/2010/main" val="3815559202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93345" y="222925"/>
            <a:ext cx="2394256" cy="6412149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5290428" y="2238375"/>
            <a:ext cx="249312" cy="364909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endParaRPr lang="ko-KR" altLang="en-US"/>
          </a:p>
        </p:txBody>
      </p:sp>
      <p:sp>
        <p:nvSpPr>
          <p:cNvPr id="6" name="가로 글상자 5"/>
          <p:cNvSpPr txBox="1"/>
          <p:nvPr/>
        </p:nvSpPr>
        <p:spPr>
          <a:xfrm>
            <a:off x="4513128" y="2725527"/>
            <a:ext cx="8130906" cy="74919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en-US" sz="2200">
                <a:latin typeface="맑은 고딕"/>
                <a:ea typeface="맑은 고딕"/>
              </a:rPr>
              <a:t>일본 최초의 사원 </a:t>
            </a:r>
            <a:endParaRPr lang="en-US" altLang="en-US" sz="22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en-US" sz="2200" b="1">
                <a:latin typeface="맑은 고딕"/>
                <a:ea typeface="맑은 고딕"/>
              </a:rPr>
              <a:t>아스카테라</a:t>
            </a:r>
            <a:r>
              <a:rPr lang="en-US" altLang="en-US" sz="2200">
                <a:latin typeface="맑은 고딕"/>
                <a:ea typeface="맑은 고딕"/>
              </a:rPr>
              <a:t>에</a:t>
            </a:r>
            <a:r>
              <a:rPr lang="ko-KR" altLang="en-US" sz="2200">
                <a:latin typeface="맑은 고딕"/>
                <a:ea typeface="맑은 고딕"/>
              </a:rPr>
              <a:t> </a:t>
            </a:r>
            <a:r>
              <a:rPr lang="en-US" altLang="en-US" sz="2200">
                <a:latin typeface="맑은 고딕"/>
                <a:ea typeface="맑은 고딕"/>
              </a:rPr>
              <a:t>봉안된 </a:t>
            </a:r>
            <a:r>
              <a:rPr lang="en-US" altLang="en-US" sz="2200" b="1">
                <a:latin typeface="맑은 고딕"/>
                <a:ea typeface="맑은 고딕"/>
              </a:rPr>
              <a:t>성덕태자입상</a:t>
            </a:r>
            <a:endParaRPr lang="en-US" altLang="en-US" sz="2200" b="1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709903359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가로 글상자 3"/>
          <p:cNvSpPr txBox="1"/>
          <p:nvPr/>
        </p:nvSpPr>
        <p:spPr>
          <a:xfrm>
            <a:off x="477891" y="2381290"/>
            <a:ext cx="11236217" cy="242693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zh-CN" altLang="en-US" sz="2100">
                <a:latin typeface="맑은 고딕"/>
                <a:ea typeface="맑은 고딕"/>
              </a:rPr>
              <a:t>백제</a:t>
            </a:r>
            <a:r>
              <a:rPr lang="zh-CN" altLang="en-US" sz="2200">
                <a:latin typeface="맑은 고딕"/>
                <a:ea typeface="맑은 고딕"/>
              </a:rPr>
              <a:t>로부터 왕실에 불교가 전해져 </a:t>
            </a:r>
            <a:r>
              <a:rPr lang="zh-CN" altLang="en-US" sz="2200" u="sng">
                <a:latin typeface="맑은 고딕"/>
                <a:ea typeface="맑은 고딕"/>
              </a:rPr>
              <a:t>곧바로 공식적으로 수용된 것은 아님.</a:t>
            </a:r>
            <a:r>
              <a:rPr lang="zh-CN" altLang="en-US" sz="2200">
                <a:latin typeface="맑은 고딕"/>
                <a:ea typeface="맑은 고딕"/>
              </a:rPr>
              <a:t> </a:t>
            </a:r>
            <a:endParaRPr lang="zh-CN" altLang="en-US" sz="22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zh-CN" altLang="en-US" sz="2200">
                <a:latin typeface="맑은 고딕"/>
                <a:ea typeface="맑은 고딕"/>
              </a:rPr>
              <a:t>기존 토착신앙을</a:t>
            </a:r>
            <a:r>
              <a:rPr lang="ko-KR" altLang="en-US" sz="2200">
                <a:latin typeface="맑은 고딕"/>
                <a:ea typeface="맑은 고딕"/>
              </a:rPr>
              <a:t> </a:t>
            </a:r>
            <a:r>
              <a:rPr lang="zh-CN" altLang="en-US" sz="2200">
                <a:latin typeface="맑은 고딕"/>
                <a:ea typeface="맑은 고딕"/>
              </a:rPr>
              <a:t>중시하는 일부 귀족들이 </a:t>
            </a:r>
            <a:r>
              <a:rPr lang="zh-CN" altLang="en-US" sz="2200" u="sng">
                <a:latin typeface="맑은 고딕"/>
                <a:ea typeface="맑은 고딕"/>
              </a:rPr>
              <a:t>외부에서 전해진 불교에 대한 신앙 거부 때문</a:t>
            </a:r>
            <a:r>
              <a:rPr lang="zh-CN" altLang="en-US" sz="2200">
                <a:latin typeface="맑은 고딕"/>
                <a:ea typeface="맑은 고딕"/>
              </a:rPr>
              <a:t>.</a:t>
            </a:r>
            <a:endParaRPr lang="zh-CN" altLang="en-US" sz="22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zh-CN" altLang="en-US" sz="2200">
                <a:latin typeface="맑은 고딕"/>
                <a:ea typeface="맑은 고딕"/>
              </a:rPr>
              <a:t> </a:t>
            </a:r>
            <a:endParaRPr lang="zh-CN" altLang="en-US" sz="22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zh-CN" altLang="en-US" sz="2200">
                <a:latin typeface="맑은 고딕"/>
                <a:ea typeface="맑은 고딕"/>
              </a:rPr>
              <a:t>이 때문에 처음에는 한반도</a:t>
            </a:r>
            <a:r>
              <a:rPr lang="ko-KR" altLang="en-US" sz="2200">
                <a:latin typeface="맑은 고딕"/>
                <a:ea typeface="맑은 고딕"/>
              </a:rPr>
              <a:t> </a:t>
            </a:r>
            <a:r>
              <a:rPr lang="zh-CN" altLang="en-US" sz="2200">
                <a:latin typeface="맑은 고딕"/>
                <a:ea typeface="맑은 고딕"/>
              </a:rPr>
              <a:t>등에서 건너온 도래계(渡來系) 사람들을 중심으로 하는 </a:t>
            </a:r>
            <a:endParaRPr lang="zh-CN" altLang="en-US" sz="22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zh-CN" altLang="en-US" sz="2200">
                <a:latin typeface="맑은 고딕"/>
                <a:ea typeface="맑은 고딕"/>
              </a:rPr>
              <a:t>개인적 차원의 신앙만이 인정, </a:t>
            </a:r>
            <a:endParaRPr lang="zh-CN" altLang="en-US" sz="22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zh-CN" altLang="en-US" sz="2200">
                <a:latin typeface="맑은 고딕"/>
                <a:ea typeface="맑은 고딕"/>
              </a:rPr>
              <a:t>전염병이</a:t>
            </a:r>
            <a:r>
              <a:rPr lang="ko-KR" altLang="en-US" sz="2200">
                <a:latin typeface="맑은 고딕"/>
                <a:ea typeface="맑은 고딕"/>
              </a:rPr>
              <a:t> </a:t>
            </a:r>
            <a:r>
              <a:rPr lang="zh-CN" altLang="en-US" sz="2200">
                <a:latin typeface="맑은 고딕"/>
                <a:ea typeface="맑은 고딕"/>
              </a:rPr>
              <a:t>창궐했을 때에는 불교를 받아들였기 때문이라며 법당과 불상을 파괴.</a:t>
            </a:r>
            <a:endParaRPr lang="zh-CN" altLang="en-US" sz="22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zh-CN" altLang="en-US" sz="2200">
                <a:latin typeface="맑은 고딕"/>
                <a:ea typeface="맑은 고딕"/>
              </a:rPr>
              <a:t>이러한 탄압에도 불구하고 불교를 신앙하는 사람들은 점차 확대되어 감.</a:t>
            </a:r>
            <a:endParaRPr lang="zh-CN" altLang="en-US" sz="2200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44850835"/>
      </p:ext>
    </p:extLst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가로 글상자 3"/>
          <p:cNvSpPr txBox="1"/>
          <p:nvPr/>
        </p:nvSpPr>
        <p:spPr>
          <a:xfrm>
            <a:off x="301233" y="2079225"/>
            <a:ext cx="12440703" cy="265279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zh-CN" altLang="en-US" sz="2100">
                <a:latin typeface="맑은 고딕"/>
                <a:ea typeface="맑은 고딕"/>
              </a:rPr>
              <a:t>특히 한반도 출신의 이주민들과 긴밀한 관계를 맺고 있던 </a:t>
            </a:r>
            <a:endParaRPr lang="zh-CN" altLang="en-US" sz="21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zh-CN" altLang="en-US" sz="2100" u="sng">
                <a:latin typeface="맑은 고딕"/>
                <a:ea typeface="맑은 고딕"/>
              </a:rPr>
              <a:t>최고 귀족 소가(蘇我)씨는 불교를 적극적으로</a:t>
            </a:r>
            <a:r>
              <a:rPr lang="ko-KR" altLang="en-US" sz="2100" u="sng">
                <a:latin typeface="맑은 고딕"/>
                <a:ea typeface="맑은 고딕"/>
              </a:rPr>
              <a:t> </a:t>
            </a:r>
            <a:r>
              <a:rPr lang="zh-CN" altLang="en-US" sz="2100" u="sng">
                <a:latin typeface="맑은 고딕"/>
                <a:ea typeface="맑은 고딕"/>
              </a:rPr>
              <a:t>후원.</a:t>
            </a:r>
            <a:r>
              <a:rPr lang="ko-KR" altLang="en-US" sz="2100" u="sng">
                <a:latin typeface="맑은 고딕"/>
                <a:ea typeface="맑은 고딕"/>
              </a:rPr>
              <a:t> </a:t>
            </a:r>
            <a:endParaRPr lang="ko-KR" altLang="en-US" sz="21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zh-CN" altLang="en-US" sz="2100">
                <a:latin typeface="맑은 고딕"/>
                <a:ea typeface="맑은 고딕"/>
              </a:rPr>
              <a:t>토착귀족들을 억압하고 왕권의 </a:t>
            </a:r>
            <a:r>
              <a:rPr lang="zh-CN" altLang="en-US" sz="2100" u="sng">
                <a:latin typeface="맑은 고딕"/>
                <a:ea typeface="맑은 고딕"/>
              </a:rPr>
              <a:t>우월성을 확립</a:t>
            </a:r>
            <a:r>
              <a:rPr lang="zh-CN" altLang="en-US" sz="2100">
                <a:latin typeface="맑은 고딕"/>
                <a:ea typeface="맑은 고딕"/>
              </a:rPr>
              <a:t>하려 했던 왕실 역시 불교에 </a:t>
            </a:r>
            <a:r>
              <a:rPr lang="zh-CN" altLang="en-US" sz="2100" u="sng">
                <a:latin typeface="맑은 고딕"/>
                <a:ea typeface="맑은 고딕"/>
              </a:rPr>
              <a:t>우호적인 태도</a:t>
            </a:r>
            <a:r>
              <a:rPr lang="zh-CN" altLang="en-US" sz="2100">
                <a:latin typeface="맑은 고딕"/>
                <a:ea typeface="맑은 고딕"/>
              </a:rPr>
              <a:t>를 보임.</a:t>
            </a:r>
            <a:endParaRPr lang="zh-CN" altLang="en-US" sz="2100">
              <a:latin typeface="맑은 고딕"/>
              <a:ea typeface="맑은 고딕"/>
            </a:endParaRPr>
          </a:p>
          <a:p>
            <a:pPr lvl="0">
              <a:defRPr/>
            </a:pPr>
            <a:endParaRPr lang="zh-CN" altLang="en-US" sz="21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zh-CN" altLang="en-US" sz="2100">
                <a:latin typeface="맑은 고딕"/>
                <a:ea typeface="맑은 고딕"/>
              </a:rPr>
              <a:t>587년 병석에 있던 요메이[用明] 천황의 불교 귀의를 계기로 </a:t>
            </a:r>
            <a:endParaRPr lang="zh-CN" altLang="en-US" sz="21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zh-CN" altLang="en-US" sz="2100">
                <a:latin typeface="맑은 고딕"/>
                <a:ea typeface="맑은 고딕"/>
              </a:rPr>
              <a:t>발생한 불교수용파와 배척파의 대립은</a:t>
            </a:r>
            <a:r>
              <a:rPr lang="ko-KR" altLang="en-US" sz="2100">
                <a:latin typeface="맑은 고딕"/>
                <a:ea typeface="맑은 고딕"/>
              </a:rPr>
              <a:t> </a:t>
            </a:r>
            <a:r>
              <a:rPr lang="zh-CN" altLang="en-US" sz="2100">
                <a:latin typeface="맑은 고딕"/>
                <a:ea typeface="맑은 고딕"/>
              </a:rPr>
              <a:t>무력대결로 확대</a:t>
            </a:r>
            <a:endParaRPr lang="zh-CN" altLang="en-US" sz="21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zh-CN" altLang="en-US" sz="2100">
                <a:latin typeface="맑은 고딕"/>
                <a:ea typeface="맑은 고딕"/>
              </a:rPr>
              <a:t>왕실과 결합한 소가씨가 반대파의 모노노베[物部]씨 등을 토벌,</a:t>
            </a:r>
            <a:endParaRPr lang="zh-CN" altLang="en-US" sz="21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zh-CN" altLang="en-US" sz="2100">
                <a:latin typeface="맑은 고딕"/>
                <a:ea typeface="맑은 고딕"/>
              </a:rPr>
              <a:t>불교를 반대하는 세력은 사라지고 불교가 국가에 의해 공식적으로 수용되게 됨</a:t>
            </a:r>
            <a:endParaRPr lang="ko-KR" altLang="en-US" sz="2100"/>
          </a:p>
        </p:txBody>
      </p:sp>
    </p:spTree>
    <p:extLst>
      <p:ext uri="{BB962C8B-B14F-4D97-AF65-F5344CB8AC3E}">
        <p14:creationId xmlns:p14="http://schemas.microsoft.com/office/powerpoint/2010/main" val="648279078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가로 글상자 3"/>
          <p:cNvSpPr txBox="1"/>
          <p:nvPr/>
        </p:nvSpPr>
        <p:spPr>
          <a:xfrm>
            <a:off x="942951" y="2758236"/>
            <a:ext cx="8568714" cy="1611834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en-US" altLang="ko-KR" sz="2500"/>
              <a:t>가마쿠라 시대(1185-1333)에는 여러 새로운 불교 종파가 형성</a:t>
            </a:r>
            <a:endParaRPr lang="en-US" altLang="ko-KR" sz="2500"/>
          </a:p>
          <a:p>
            <a:pPr lvl="0">
              <a:defRPr/>
            </a:pPr>
            <a:r>
              <a:rPr lang="en-US" altLang="ko-KR" sz="2500"/>
              <a:t>ex) 정토종과 니치렌종이 이 시기에 발전</a:t>
            </a:r>
            <a:endParaRPr lang="en-US" altLang="ko-KR" sz="2500"/>
          </a:p>
          <a:p>
            <a:pPr lvl="0">
              <a:defRPr/>
            </a:pPr>
            <a:endParaRPr lang="en-US" altLang="ko-KR" sz="2500"/>
          </a:p>
          <a:p>
            <a:pPr lvl="0">
              <a:defRPr/>
            </a:pPr>
            <a:r>
              <a:rPr lang="en-US" altLang="ko-KR" sz="2500"/>
              <a:t>&gt;&gt;</a:t>
            </a:r>
            <a:r>
              <a:rPr lang="ko-KR" altLang="en-US" sz="2500"/>
              <a:t> </a:t>
            </a:r>
            <a:r>
              <a:rPr lang="en-US" altLang="ko-KR" sz="2500"/>
              <a:t>불교</a:t>
            </a:r>
            <a:r>
              <a:rPr lang="ko-KR" altLang="en-US" sz="2500"/>
              <a:t>의</a:t>
            </a:r>
            <a:r>
              <a:rPr lang="en-US" altLang="ko-KR" sz="2500"/>
              <a:t> 대중적 성격이 강해짐</a:t>
            </a:r>
            <a:endParaRPr lang="en-US" altLang="ko-KR" sz="2500"/>
          </a:p>
        </p:txBody>
      </p:sp>
      <p:sp>
        <p:nvSpPr>
          <p:cNvPr id="5" name="가로 글상자 4"/>
          <p:cNvSpPr txBox="1"/>
          <p:nvPr/>
        </p:nvSpPr>
        <p:spPr>
          <a:xfrm>
            <a:off x="942952" y="1681060"/>
            <a:ext cx="2882288" cy="622085"/>
          </a:xfrm>
          <a:prstGeom prst="rect">
            <a:avLst/>
          </a:prstGeom>
        </p:spPr>
        <p:txBody>
          <a:bodyPr wrap="none">
            <a:spAutoFit/>
          </a:bodyPr>
          <a:p>
            <a:pPr lvl="0">
              <a:defRPr/>
            </a:pPr>
            <a:r>
              <a:rPr lang="ko-KR" altLang="en-US" sz="3500"/>
              <a:t>가마쿠라시대</a:t>
            </a:r>
            <a:endParaRPr lang="ko-KR" altLang="en-US" sz="3500"/>
          </a:p>
        </p:txBody>
      </p:sp>
    </p:spTree>
    <p:extLst>
      <p:ext uri="{BB962C8B-B14F-4D97-AF65-F5344CB8AC3E}">
        <p14:creationId xmlns:p14="http://schemas.microsoft.com/office/powerpoint/2010/main" val="1360625317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1259</ep:Words>
  <ep:PresentationFormat>화면 슬라이드 쇼(4:3)</ep:PresentationFormat>
  <ep:Paragraphs>289</ep:Paragraphs>
  <ep:Slides>51</ep:Slides>
  <ep:Notes>23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ep:HeadingPairs>
  <ep:TitlesOfParts>
    <vt:vector size="52" baseType="lpstr">
      <vt:lpstr>한컴오피스</vt:lpstr>
      <vt:lpstr>일본의 불교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2025-04-12T12:48:34.506</dcterms:created>
  <dc:creator>WD</dc:creator>
  <cp:lastModifiedBy>WD</cp:lastModifiedBy>
  <dcterms:modified xsi:type="dcterms:W3CDTF">2025-04-14T16:09:55.802</dcterms:modified>
  <cp:revision>64</cp:revision>
  <dc:title>일본의 불교</dc:title>
  <cp:version>13.0.0.2151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