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4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F52B49-F5D4-DAC4-5827-CA2C898E8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935F74F-0E10-A91B-B092-97AF3B260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A3F0F9-A912-26ED-156C-DDD4FB582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FD4-BCE4-4E72-BE5D-C37F0DFB8BB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249EA6-A638-9509-BCC3-BADD6759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C193A4-5D1B-5C57-B049-B805B4DF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2EC2-309C-4270-B296-4EBAE53A5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10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7BC890-8FD8-1A49-1E2C-51C49798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93889C1-0E08-9E72-3450-A86CD853E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C4F814-A52B-513C-809D-2170821D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FD4-BCE4-4E72-BE5D-C37F0DFB8BB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A670C0-F93F-2BE7-2D2E-508599AE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5431CC-B9A7-A12C-E3AC-C4AE01B8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2EC2-309C-4270-B296-4EBAE53A5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48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859CCD3-185D-3769-9FA4-A20390502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27D1635-64AF-4A46-8145-79B3958DA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59C55B-B5FE-2307-7099-C0C272BA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FD4-BCE4-4E72-BE5D-C37F0DFB8BB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7F249C5-34C9-ECD6-0AE0-711DDE1A3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EE9E74-7146-6065-BF4C-76A0609F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2EC2-309C-4270-B296-4EBAE53A5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95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2AD2F6-783B-B422-A72A-F18C5787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C0FF14-CF82-0871-EB40-4910F99C2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EE8A8E-F013-305F-ACD2-B36F26B3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FD4-BCE4-4E72-BE5D-C37F0DFB8BB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C0A08-C639-71F6-4EE5-2F96A6B7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909BE2-C142-D308-5A5B-14E64ECF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2EC2-309C-4270-B296-4EBAE53A5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29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939CD2-CD7C-B60F-36AC-844BF91E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77A472-8FB6-4515-FDAD-E242074FC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9CFF65-6E90-2E4F-F5F9-C378AA8B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FD4-BCE4-4E72-BE5D-C37F0DFB8BB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7F81D1-D241-87AF-00EC-7452D9DA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015052-FE69-07DB-1273-240BBB4E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2EC2-309C-4270-B296-4EBAE53A5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65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92222F-140A-F642-CD6C-0D7363AF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6A25C3-3F0E-2289-F8BD-61AD787D7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88D8222-D675-02FD-4015-FEF818C73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7CE01F8-3EEA-544D-4F2B-9C06E730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FD4-BCE4-4E72-BE5D-C37F0DFB8BB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C1E90B-5ADB-B97A-4BD7-C0DE237E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E04628-33E3-937E-5ECA-685901FAD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2EC2-309C-4270-B296-4EBAE53A5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73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88C75F-647E-4142-8FD9-979FA587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D7F7AE-4F4E-69A8-42E9-B405BAD39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C4B580D-4A13-34D8-8E15-2096F265A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8CAC4C2-FBD0-3A9E-BE47-F26BA0765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367FB87-8A33-44C2-5B0D-AA2B72C70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B1E9930-7F67-FD91-3C3E-00406FDF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FD4-BCE4-4E72-BE5D-C37F0DFB8BB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EEC15F2-1411-3A87-2CED-4CDE5DE2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F13A6F8-5556-E62A-E890-EE9EB253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2EC2-309C-4270-B296-4EBAE53A5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859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E3519B-44BA-C9F7-FA07-AF3680F7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65BA242-067F-282F-AF77-99810940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FD4-BCE4-4E72-BE5D-C37F0DFB8BB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1212850-9EF0-C24D-4349-127A6BEB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95AE24D-2659-2DE2-700F-2077A7AB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2EC2-309C-4270-B296-4EBAE53A5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64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05E1658-50B1-108B-1C29-151BA660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FD4-BCE4-4E72-BE5D-C37F0DFB8BB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300ED76-83E2-A806-784E-D18EE09B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E7CAF8-59E6-54B2-1326-504D2A10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2EC2-309C-4270-B296-4EBAE53A5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03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42787C-8B9E-FC7E-7689-21843F20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037E14-16A6-D049-6E10-DCE9B9408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DF4B491-8BD6-14A2-7802-72B93CB3F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E52C9F0-9903-DD97-AB8E-83A920AD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FD4-BCE4-4E72-BE5D-C37F0DFB8BB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93B86E-C986-50B8-EEDA-2DF4DEDA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74BEC74-77D7-73A3-9A52-7DD90975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2EC2-309C-4270-B296-4EBAE53A5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94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A672DD-C4BE-CE61-7B01-4641D48B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9C49A81-6DC7-7D9A-8757-7857A0BA7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B781F8D-3747-F8C1-68E5-482E10936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E975D1B-7A34-D901-CB4D-7CCDD207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FD4-BCE4-4E72-BE5D-C37F0DFB8BB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6205854-66FB-2E61-C7D4-4846FB28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40A1D17-007C-5754-036D-0DF6E3FA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2EC2-309C-4270-B296-4EBAE53A5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23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385220B-EED8-D216-59BD-E3876BC2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35EB3E-D8CC-D721-F23F-C23597391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3A5293-6DE8-CB31-9F53-1F7D32F24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DCFD4-BCE4-4E72-BE5D-C37F0DFB8BBF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D4A581-45A9-7E93-9F79-F63A9BD2C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5F719F-4F5B-4D0B-CB94-F9C77F87F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A2EC2-309C-4270-B296-4EBAE53A5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19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Lpn1uPulR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ninja-tokyo.jp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h1GfjuSxk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771E79-C613-2074-C958-8C127DAB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쇼핑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0165059-C65B-FA88-D54D-CA70F3F64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737572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1. </a:t>
            </a:r>
            <a:r>
              <a:rPr lang="ko-KR" altLang="en-US" sz="3200" dirty="0" err="1"/>
              <a:t>아메야요코초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6F77AE0-5963-A5D0-0BFB-0B0FF6ECEB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ko-KR" altLang="en-US" sz="2400" dirty="0"/>
              <a:t>지도</a:t>
            </a:r>
            <a:r>
              <a:rPr lang="en-US" altLang="ko-KR" dirty="0"/>
              <a:t>: </a:t>
            </a:r>
            <a:r>
              <a:rPr lang="pt-BR" altLang="ko-KR" b="0" i="0" dirty="0">
                <a:solidFill>
                  <a:srgbClr val="222225"/>
                </a:solidFill>
                <a:effectLst/>
                <a:latin typeface="-apple-system"/>
              </a:rPr>
              <a:t>6 Chome-10, Ueno, Taito 110-0005 Tokyo Prefecture</a:t>
            </a:r>
          </a:p>
          <a:p>
            <a:pPr>
              <a:buFontTx/>
              <a:buChar char="-"/>
            </a:pPr>
            <a:endParaRPr lang="pt-BR" altLang="ko-KR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dirty="0">
                <a:solidFill>
                  <a:srgbClr val="222225"/>
                </a:solidFill>
                <a:latin typeface="-apple-system"/>
              </a:rPr>
              <a:t>시간</a:t>
            </a:r>
            <a:r>
              <a:rPr lang="en-US" altLang="ko-KR" dirty="0">
                <a:solidFill>
                  <a:srgbClr val="222225"/>
                </a:solidFill>
                <a:latin typeface="-apple-system"/>
              </a:rPr>
              <a:t>: </a:t>
            </a:r>
            <a:r>
              <a:rPr lang="ko-KR" altLang="en-US" dirty="0">
                <a:solidFill>
                  <a:srgbClr val="222225"/>
                </a:solidFill>
                <a:latin typeface="-apple-system"/>
              </a:rPr>
              <a:t>매일 </a:t>
            </a: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10:00~19:00</a:t>
            </a:r>
            <a:endParaRPr kumimoji="0" lang="en-US" altLang="ko-KR" sz="2800" b="0" i="0" u="none" strike="noStrike" cap="none" normalizeH="0" baseline="0" dirty="0">
              <a:ln>
                <a:noFill/>
              </a:ln>
              <a:solidFill>
                <a:srgbClr val="222225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>
              <a:buFontTx/>
              <a:buChar char="-"/>
            </a:pPr>
            <a:endParaRPr lang="en-US" altLang="ko-KR" dirty="0">
              <a:solidFill>
                <a:srgbClr val="222225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ko-KR" altLang="en-US" b="0" i="0" dirty="0">
                <a:solidFill>
                  <a:srgbClr val="222225"/>
                </a:solidFill>
                <a:effectLst/>
                <a:latin typeface="-apple-system"/>
              </a:rPr>
              <a:t>도쿄 최대의 재래시장</a:t>
            </a:r>
            <a:endParaRPr lang="ko-KR" alt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ACB285E-911F-D5CF-4DFD-3EB23E51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46221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CCA6F855-D6EC-E4AC-BC4F-A14D1D321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63" y="885621"/>
            <a:ext cx="4132237" cy="530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7081FB18-EC69-3B54-A410-AAE18E5B6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17" y="1777028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C5018DE3-EDA5-6E53-2581-4FFFBE948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06" y="1925023"/>
            <a:ext cx="54387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AAF08E-D41C-FE34-5573-E3891565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쇼핑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DF2524D-0930-9992-858B-ACF25F74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68747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10. </a:t>
            </a:r>
            <a:r>
              <a:rPr lang="ko-KR" altLang="en-US" sz="3200" dirty="0" err="1"/>
              <a:t>깃테</a:t>
            </a:r>
            <a:r>
              <a:rPr lang="ko-KR" altLang="en-US" sz="3200" dirty="0"/>
              <a:t> 도쿄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33A1C7-5F22-61FF-0252-4220F5FB8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85639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dirty="0"/>
              <a:t>: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2-7-2 JP Tower, Marunouchi, Chiyoda 100-0005 Tokyo Prefecture</a:t>
            </a:r>
            <a:endParaRPr lang="en-US" altLang="ko-KR" dirty="0"/>
          </a:p>
          <a:p>
            <a:pPr>
              <a:buFontTx/>
              <a:buChar char="-"/>
            </a:pPr>
            <a:endParaRPr lang="en-US" altLang="ko-K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/>
              <a:t>- </a:t>
            </a:r>
            <a:r>
              <a:rPr lang="ko-KR" altLang="en-US" sz="2400" dirty="0"/>
              <a:t>시간</a:t>
            </a:r>
            <a:r>
              <a:rPr lang="en-US" altLang="ko-KR" sz="2400" dirty="0"/>
              <a:t>: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숍 11:00~20:00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        </a:t>
            </a:r>
            <a:r>
              <a:rPr kumimoji="0" lang="ko-KR" altLang="ko-KR" sz="2400" b="0" i="0" u="none" strike="noStrike" cap="none" normalizeH="0" baseline="0" dirty="0" err="1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레스토랑&amp;카페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11:00~22:00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rgbClr val="222225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2400" dirty="0">
              <a:solidFill>
                <a:srgbClr val="222225"/>
              </a:solidFill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000" b="0" i="0" dirty="0">
                <a:solidFill>
                  <a:srgbClr val="222225"/>
                </a:solidFill>
                <a:effectLst/>
                <a:latin typeface="-apple-system"/>
              </a:rPr>
              <a:t>- 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옛 도쿄중앙우체국</a:t>
            </a: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으로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 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유명 맛집과 아기자기 </a:t>
            </a:r>
            <a:r>
              <a:rPr lang="ko-KR" altLang="en-US" sz="2400" b="0" i="0" dirty="0" err="1">
                <a:solidFill>
                  <a:srgbClr val="222225"/>
                </a:solidFill>
                <a:effectLst/>
                <a:latin typeface="-apple-system"/>
              </a:rPr>
              <a:t>소품점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, 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명품 쇼핑을 편하게 즐길 수 있는 상업시설</a:t>
            </a:r>
            <a:endParaRPr kumimoji="0" lang="en-US" altLang="ko-KR" sz="3600" b="0" i="0" u="none" strike="noStrike" cap="none" normalizeH="0" baseline="0" dirty="0">
              <a:ln>
                <a:noFill/>
              </a:ln>
              <a:solidFill>
                <a:srgbClr val="222225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3200" dirty="0">
              <a:solidFill>
                <a:srgbClr val="222225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ko-KR" altLang="en-US" sz="2400" dirty="0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D843DB96-A83E-C808-CF4C-EA729EA81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482" y="669105"/>
            <a:ext cx="4139842" cy="551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D9BB51D0-2BCC-5F61-BEC2-4BD2076B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94" y="1901441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9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AAF08E-D41C-FE34-5573-E3891565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쇼핑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DF2524D-0930-9992-858B-ACF25F74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8914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11. </a:t>
            </a:r>
            <a:r>
              <a:rPr lang="ko-KR" altLang="en-US" sz="3200" dirty="0" err="1"/>
              <a:t>오모테산도</a:t>
            </a:r>
            <a:r>
              <a:rPr lang="ko-KR" altLang="en-US" sz="3200" dirty="0"/>
              <a:t> </a:t>
            </a:r>
            <a:r>
              <a:rPr lang="ko-KR" altLang="en-US" sz="3200" dirty="0" err="1"/>
              <a:t>힐스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33A1C7-5F22-61FF-0252-4220F5FB8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83733"/>
            <a:ext cx="5157787" cy="3684588"/>
          </a:xfrm>
        </p:spPr>
        <p:txBody>
          <a:bodyPr/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dirty="0"/>
              <a:t>: </a:t>
            </a:r>
            <a:r>
              <a:rPr lang="es-ES" altLang="ko-KR" b="0" i="0" dirty="0">
                <a:solidFill>
                  <a:srgbClr val="222225"/>
                </a:solidFill>
                <a:effectLst/>
                <a:latin typeface="-apple-system"/>
              </a:rPr>
              <a:t>4-12-10 Jingumae, Shibuya 150-0001 Tokyo Prefecture</a:t>
            </a:r>
            <a:endParaRPr lang="en-US" altLang="ko-KR" dirty="0"/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r>
              <a:rPr lang="ko-KR" altLang="en-US" sz="2400" dirty="0"/>
              <a:t>시간</a:t>
            </a:r>
            <a:r>
              <a:rPr lang="en-US" altLang="ko-KR" sz="2400" dirty="0"/>
              <a:t>: </a:t>
            </a:r>
            <a:r>
              <a:rPr lang="ko-KR" altLang="en-US" sz="2400" dirty="0"/>
              <a:t>매일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11:00~21:00</a:t>
            </a:r>
          </a:p>
          <a:p>
            <a:pPr>
              <a:buFontTx/>
              <a:buChar char="-"/>
            </a:pPr>
            <a:endParaRPr lang="en-US" altLang="ko-KR" sz="2400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독특한 내부 구조가 특징</a:t>
            </a:r>
            <a:endParaRPr lang="ko-KR" altLang="en-US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481374-6258-9A09-081E-75CC55F79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99" y="781934"/>
            <a:ext cx="4015556" cy="55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AFE4C1A-5914-C861-2073-D9EEB98FF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091380"/>
            <a:ext cx="4015556" cy="536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FFFB8D80-5A08-812F-8C02-60F2E1D96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7" y="1934344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6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AAF08E-D41C-FE34-5573-E3891565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쇼핑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DF2524D-0930-9992-858B-ACF25F74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09753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12. </a:t>
            </a:r>
            <a:r>
              <a:rPr lang="ko-KR" altLang="en-US" sz="3200" dirty="0" err="1"/>
              <a:t>다카시마야</a:t>
            </a:r>
            <a:r>
              <a:rPr lang="ko-KR" altLang="en-US" sz="3200" dirty="0"/>
              <a:t> 타임스퀘어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33A1C7-5F22-61FF-0252-4220F5FB8B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dirty="0"/>
              <a:t>: </a:t>
            </a:r>
            <a:r>
              <a:rPr lang="es-ES" altLang="ko-KR" b="0" i="0" dirty="0">
                <a:solidFill>
                  <a:srgbClr val="222225"/>
                </a:solidFill>
                <a:effectLst/>
                <a:latin typeface="-apple-system"/>
              </a:rPr>
              <a:t>5-24-2, Sendagaya, Shibuya 151-8580 Tokyo Prefecture</a:t>
            </a:r>
            <a:endParaRPr lang="en-US" altLang="ko-KR" dirty="0"/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r>
              <a:rPr lang="ko-KR" altLang="en-US" sz="2400" dirty="0"/>
              <a:t>시간</a:t>
            </a:r>
            <a:r>
              <a:rPr lang="en-US" altLang="ko-KR" sz="2400" dirty="0"/>
              <a:t>: </a:t>
            </a:r>
            <a:r>
              <a:rPr lang="ko-KR" altLang="en-US" sz="2400" dirty="0"/>
              <a:t>매일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10:30~19:30</a:t>
            </a:r>
          </a:p>
          <a:p>
            <a:pPr>
              <a:buFontTx/>
              <a:buChar char="-"/>
            </a:pPr>
            <a:endParaRPr lang="en-US" altLang="ko-KR" sz="2400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endParaRPr lang="ko-KR" altLang="en-US" sz="2400" dirty="0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707492DB-31B2-7674-EFE5-10AC917CB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7" y="1690688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8B1B5374-AC7C-4CB9-877A-F4F3705A3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03" y="2290916"/>
            <a:ext cx="54387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BA2963-11F3-0506-F277-81FFB5CD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쇼핑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AE1B73-5DD7-2897-9596-50E51CB4C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>
                <a:hlinkClick r:id="rId2"/>
              </a:rPr>
              <a:t>도쿄 쇼핑 가이드 </a:t>
            </a:r>
            <a:r>
              <a:rPr lang="ko-KR" altLang="en-US" dirty="0" err="1">
                <a:hlinkClick r:id="rId2"/>
              </a:rPr>
              <a:t>끝판왕</a:t>
            </a:r>
            <a:r>
              <a:rPr lang="ko-KR" altLang="en-US" dirty="0">
                <a:hlinkClick r:id="rId2"/>
              </a:rPr>
              <a:t> </a:t>
            </a:r>
            <a:r>
              <a:rPr lang="ko-KR" altLang="en-US" dirty="0" err="1">
                <a:hlinkClick r:id="rId2"/>
              </a:rPr>
              <a:t>ㅣ동선까지</a:t>
            </a:r>
            <a:r>
              <a:rPr lang="ko-KR" altLang="en-US" dirty="0">
                <a:hlinkClick r:id="rId2"/>
              </a:rPr>
              <a:t> 다 </a:t>
            </a:r>
            <a:r>
              <a:rPr lang="ko-KR" altLang="en-US" dirty="0" err="1">
                <a:hlinkClick r:id="rId2"/>
              </a:rPr>
              <a:t>정리해드립니다ㅣ시부야</a:t>
            </a:r>
            <a:r>
              <a:rPr lang="en-US" altLang="ko-KR" dirty="0">
                <a:hlinkClick r:id="rId2"/>
              </a:rPr>
              <a:t>,</a:t>
            </a:r>
            <a:r>
              <a:rPr lang="ko-KR" altLang="en-US" dirty="0">
                <a:hlinkClick r:id="rId2"/>
              </a:rPr>
              <a:t>하라주쿠</a:t>
            </a:r>
            <a:r>
              <a:rPr lang="en-US" altLang="ko-KR" dirty="0">
                <a:hlinkClick r:id="rId2"/>
              </a:rPr>
              <a:t>,</a:t>
            </a:r>
            <a:r>
              <a:rPr lang="ko-KR" altLang="en-US" dirty="0" err="1">
                <a:hlinkClick r:id="rId2"/>
              </a:rPr>
              <a:t>오모테산도</a:t>
            </a:r>
            <a:r>
              <a:rPr lang="en-US" altLang="ko-KR" dirty="0">
                <a:hlinkClick r:id="rId2"/>
              </a:rPr>
              <a:t>,</a:t>
            </a:r>
            <a:r>
              <a:rPr lang="ko-KR" altLang="en-US" dirty="0" err="1">
                <a:hlinkClick r:id="rId2"/>
              </a:rPr>
              <a:t>긴자</a:t>
            </a:r>
            <a:r>
              <a:rPr lang="en-US" altLang="ko-KR" dirty="0">
                <a:hlinkClick r:id="rId2"/>
              </a:rPr>
              <a:t>,</a:t>
            </a:r>
            <a:r>
              <a:rPr lang="ko-KR" altLang="en-US" dirty="0">
                <a:hlinkClick r:id="rId2"/>
              </a:rPr>
              <a:t>신주쿠</a:t>
            </a:r>
            <a:r>
              <a:rPr lang="en-US" altLang="ko-KR" dirty="0">
                <a:hlinkClick r:id="rId2"/>
              </a:rPr>
              <a:t>,</a:t>
            </a:r>
            <a:r>
              <a:rPr lang="ko-KR" altLang="en-US" dirty="0">
                <a:hlinkClick r:id="rId2"/>
              </a:rPr>
              <a:t>기치조지 </a:t>
            </a:r>
            <a:r>
              <a:rPr lang="en-US" altLang="ko-KR" dirty="0">
                <a:hlinkClick r:id="rId2"/>
              </a:rPr>
              <a:t>(youtube.com)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623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FE702-EACB-0C7D-1B06-5143F6E2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맛집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B3DE44-30C6-4D9B-BB59-10FD3043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63176"/>
            <a:ext cx="5157787" cy="823912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1. </a:t>
            </a:r>
            <a:r>
              <a:rPr lang="ko-KR" altLang="en-US" sz="3200" dirty="0" err="1"/>
              <a:t>교파오</a:t>
            </a:r>
            <a:r>
              <a:rPr lang="ko-KR" altLang="en-US" sz="3200" dirty="0"/>
              <a:t> </a:t>
            </a:r>
            <a:r>
              <a:rPr lang="ko-KR" altLang="en-US" sz="3200" dirty="0" err="1"/>
              <a:t>롯폰기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EB4ED-1026-CC51-DF7C-2C368ACB8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13230"/>
            <a:ext cx="5157787" cy="36845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sz="2400" dirty="0"/>
              <a:t>주소</a:t>
            </a:r>
            <a:r>
              <a:rPr lang="en-US" altLang="ko-KR" sz="2400" dirty="0"/>
              <a:t>: </a:t>
            </a:r>
            <a:r>
              <a:rPr lang="it-IT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4-9-8, Roppongi, Minato 106-0032 Tokyo Prefecture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>
              <a:buFontTx/>
              <a:buChar char="-"/>
            </a:pPr>
            <a:r>
              <a:rPr lang="ko-KR" altLang="en-US" sz="2400" dirty="0"/>
              <a:t>시간</a:t>
            </a:r>
            <a:r>
              <a:rPr lang="en-US" altLang="ko-KR" sz="2400" dirty="0"/>
              <a:t>: </a:t>
            </a:r>
            <a:r>
              <a:rPr lang="ko-KR" altLang="en-US" sz="2400" dirty="0"/>
              <a:t>일</a:t>
            </a:r>
            <a:r>
              <a:rPr lang="en-US" altLang="ko-KR" sz="2400" dirty="0"/>
              <a:t>-</a:t>
            </a:r>
            <a:r>
              <a:rPr lang="ko-KR" altLang="en-US" sz="2400" dirty="0"/>
              <a:t>목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12:00~23:45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rgbClr val="222225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rgbClr val="222225"/>
                </a:solidFill>
                <a:latin typeface="Arial" panose="020B0604020202020204" pitchFamily="34" charset="0"/>
              </a:rPr>
              <a:t>            </a:t>
            </a:r>
            <a:r>
              <a:rPr lang="ko-KR" altLang="en-US" sz="2400" dirty="0">
                <a:solidFill>
                  <a:srgbClr val="222225"/>
                </a:solidFill>
                <a:latin typeface="Arial" panose="020B0604020202020204" pitchFamily="34" charset="0"/>
              </a:rPr>
              <a:t>금</a:t>
            </a:r>
            <a:r>
              <a:rPr lang="en-US" altLang="ko-KR" sz="2400" dirty="0">
                <a:solidFill>
                  <a:srgbClr val="222225"/>
                </a:solidFill>
                <a:latin typeface="Arial" panose="020B0604020202020204" pitchFamily="34" charset="0"/>
              </a:rPr>
              <a:t>-</a:t>
            </a:r>
            <a:r>
              <a:rPr lang="ko-KR" altLang="en-US" sz="2400" dirty="0">
                <a:solidFill>
                  <a:srgbClr val="222225"/>
                </a:solidFill>
                <a:latin typeface="Arial" panose="020B0604020202020204" pitchFamily="34" charset="0"/>
              </a:rPr>
              <a:t>토 </a:t>
            </a:r>
            <a:r>
              <a:rPr lang="en-US" altLang="ko-KR" sz="2700" b="0" i="0" dirty="0">
                <a:solidFill>
                  <a:srgbClr val="222225"/>
                </a:solidFill>
                <a:effectLst/>
                <a:latin typeface="-apple-system"/>
              </a:rPr>
              <a:t>12:00~05:00</a:t>
            </a:r>
            <a:r>
              <a:rPr lang="ko-KR" altLang="en-US" sz="2700" dirty="0"/>
              <a:t> </a:t>
            </a:r>
            <a:endParaRPr lang="en-US" altLang="ko-KR" sz="2700" dirty="0"/>
          </a:p>
          <a:p>
            <a:pPr marL="0" indent="0">
              <a:buNone/>
            </a:pPr>
            <a:endParaRPr lang="en-US" altLang="ko-KR" sz="2700" dirty="0"/>
          </a:p>
          <a:p>
            <a:pPr>
              <a:buFontTx/>
              <a:buChar char="-"/>
            </a:pPr>
            <a:r>
              <a:rPr lang="ko-KR" altLang="en-US" sz="2400" b="0" i="0" dirty="0" err="1">
                <a:solidFill>
                  <a:srgbClr val="222225"/>
                </a:solidFill>
                <a:effectLst/>
                <a:latin typeface="-apple-system"/>
              </a:rPr>
              <a:t>롯폰기에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 위치한 교자 전문점</a:t>
            </a:r>
            <a:endParaRPr lang="en-US" altLang="ko-KR" sz="2400" b="0" i="0" dirty="0">
              <a:solidFill>
                <a:srgbClr val="222225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en-US" altLang="ko-KR" sz="2400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직접 하이볼을 만들어 마실 수 있다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.</a:t>
            </a:r>
            <a:endParaRPr lang="ko-KR" altLang="en-US" sz="3600" dirty="0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0D0F92C8-31DB-7671-21D7-2A983AAA3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01" y="769067"/>
            <a:ext cx="3847818" cy="55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5CF07D3-C978-D5C4-901A-4133981F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42" y="2012233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FE702-EACB-0C7D-1B06-5143F6E2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맛집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B3DE44-30C6-4D9B-BB59-10FD3043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39250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2. </a:t>
            </a:r>
            <a:r>
              <a:rPr lang="ko-KR" altLang="en-US" sz="3200" dirty="0"/>
              <a:t>이치란 </a:t>
            </a:r>
            <a:r>
              <a:rPr lang="ko-KR" altLang="en-US" sz="3200" dirty="0" err="1"/>
              <a:t>시부야점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EB4ED-1026-CC51-DF7C-2C368ACB8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5294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sz="2400" dirty="0"/>
              <a:t>주소</a:t>
            </a:r>
            <a:r>
              <a:rPr lang="en-US" altLang="ko-KR" sz="2400" dirty="0"/>
              <a:t>: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1-22-7 </a:t>
            </a:r>
            <a:r>
              <a:rPr lang="en-US" altLang="ko-KR" sz="2400" b="0" i="0" dirty="0" err="1">
                <a:solidFill>
                  <a:srgbClr val="222225"/>
                </a:solidFill>
                <a:effectLst/>
                <a:latin typeface="-apple-system"/>
              </a:rPr>
              <a:t>Jinnan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 Iwamoto Bldg. B1F, Shibuya 150-0041 Tokyo Prefecture</a:t>
            </a:r>
            <a:endParaRPr lang="en-US" altLang="ko-KR" sz="3600" dirty="0"/>
          </a:p>
          <a:p>
            <a:pPr marL="0" indent="0">
              <a:buNone/>
            </a:pPr>
            <a:endParaRPr lang="en-US" altLang="ko-KR" sz="2400" dirty="0"/>
          </a:p>
          <a:p>
            <a:pPr>
              <a:buFontTx/>
              <a:buChar char="-"/>
            </a:pPr>
            <a:r>
              <a:rPr lang="ko-KR" altLang="en-US" sz="2400" dirty="0"/>
              <a:t>시간</a:t>
            </a:r>
            <a:r>
              <a:rPr lang="en-US" altLang="ko-KR" sz="2400" dirty="0"/>
              <a:t>: </a:t>
            </a:r>
            <a:r>
              <a:rPr lang="ko-KR" altLang="en-US" sz="2400" dirty="0"/>
              <a:t>매일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00:00~23:59</a:t>
            </a:r>
          </a:p>
          <a:p>
            <a:pPr>
              <a:buFontTx/>
              <a:buChar char="-"/>
            </a:pPr>
            <a:endParaRPr lang="en-US" altLang="ko-KR" sz="2400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진하고 부드러운 </a:t>
            </a: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돈코츠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 라멘으로 유명한 체인점</a:t>
            </a:r>
            <a:endParaRPr lang="ko-KR" altLang="en-US" sz="3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61939A0-7B30-6C0E-E135-9BF27E9D2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04" y="816078"/>
            <a:ext cx="4076989" cy="543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61C973C2-1655-A4D5-0E9A-F2A0FBEE4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52" y="2306100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93BF3C70-E90A-F8C3-5953-9926B7AEC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26" y="1143113"/>
            <a:ext cx="4609543" cy="53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38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FE702-EACB-0C7D-1B06-5143F6E2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맛집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B3DE44-30C6-4D9B-BB59-10FD3043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8914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3. </a:t>
            </a:r>
            <a:r>
              <a:rPr lang="ko-KR" altLang="en-US" sz="3200" dirty="0" err="1"/>
              <a:t>곤파치</a:t>
            </a:r>
            <a:r>
              <a:rPr lang="ko-KR" altLang="en-US" sz="3200" dirty="0"/>
              <a:t> </a:t>
            </a:r>
            <a:r>
              <a:rPr lang="ko-KR" altLang="en-US" sz="3200" dirty="0" err="1"/>
              <a:t>니시아자부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EB4ED-1026-CC51-DF7C-2C368ACB8D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sz="2400" dirty="0"/>
              <a:t>주소</a:t>
            </a:r>
            <a:r>
              <a:rPr lang="en-US" altLang="ko-KR" sz="2400" dirty="0"/>
              <a:t>: </a:t>
            </a:r>
            <a:r>
              <a:rPr lang="pt-BR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1-13-11, Nishiazabu, Minato 106-0031 Tokyo Prefecture</a:t>
            </a:r>
            <a:endParaRPr lang="en-US" altLang="ko-KR" sz="3600" dirty="0"/>
          </a:p>
          <a:p>
            <a:pPr marL="0" indent="0">
              <a:buNone/>
            </a:pPr>
            <a:endParaRPr lang="en-US" altLang="ko-KR" sz="2400" dirty="0"/>
          </a:p>
          <a:p>
            <a:pPr>
              <a:buFontTx/>
              <a:buChar char="-"/>
            </a:pPr>
            <a:r>
              <a:rPr lang="ko-KR" altLang="en-US" sz="2400" dirty="0"/>
              <a:t>시간</a:t>
            </a:r>
            <a:r>
              <a:rPr lang="en-US" altLang="ko-KR" sz="2400" dirty="0"/>
              <a:t>: </a:t>
            </a:r>
            <a:r>
              <a:rPr lang="ko-KR" altLang="en-US" sz="2400" dirty="0"/>
              <a:t>매일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11:30~03:30</a:t>
            </a:r>
          </a:p>
          <a:p>
            <a:pPr>
              <a:buFontTx/>
              <a:buChar char="-"/>
            </a:pPr>
            <a:endParaRPr lang="en-US" altLang="ko-KR" sz="2400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영화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'</a:t>
            </a:r>
            <a:r>
              <a:rPr lang="ko-KR" altLang="en-US" sz="2400" b="0" i="0" dirty="0" err="1">
                <a:solidFill>
                  <a:srgbClr val="222225"/>
                </a:solidFill>
                <a:effectLst/>
                <a:latin typeface="-apple-system"/>
              </a:rPr>
              <a:t>킬빌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'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의 촬영지로 유명한       </a:t>
            </a:r>
            <a:r>
              <a:rPr lang="ko-KR" altLang="en-US" sz="2400" b="0" i="0" dirty="0" err="1">
                <a:solidFill>
                  <a:srgbClr val="222225"/>
                </a:solidFill>
                <a:effectLst/>
                <a:latin typeface="-apple-system"/>
              </a:rPr>
              <a:t>이자카야</a:t>
            </a:r>
            <a:endParaRPr lang="ko-KR" altLang="en-US" sz="36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0A3F8B8-2570-098B-93A0-254BD0E18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25" y="875071"/>
            <a:ext cx="4095366" cy="54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EF33623E-B15B-BA32-30BF-26AF3A2A1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39" y="2341358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9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FE702-EACB-0C7D-1B06-5143F6E2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맛집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B3DE44-30C6-4D9B-BB59-10FD3043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82841"/>
            <a:ext cx="5620006" cy="823912"/>
          </a:xfrm>
        </p:spPr>
        <p:txBody>
          <a:bodyPr>
            <a:normAutofit fontScale="92500"/>
          </a:bodyPr>
          <a:lstStyle/>
          <a:p>
            <a:r>
              <a:rPr lang="en-US" altLang="ko-KR" sz="3200" dirty="0"/>
              <a:t>4. </a:t>
            </a:r>
            <a:r>
              <a:rPr lang="ko-KR" altLang="en-US" sz="3200" dirty="0"/>
              <a:t>스시 </a:t>
            </a:r>
            <a:r>
              <a:rPr lang="ko-KR" altLang="en-US" sz="3200" dirty="0" err="1"/>
              <a:t>잔마이</a:t>
            </a:r>
            <a:r>
              <a:rPr lang="ko-KR" altLang="en-US" sz="3200" dirty="0"/>
              <a:t> </a:t>
            </a:r>
            <a:r>
              <a:rPr lang="ko-KR" altLang="en-US" sz="3200" dirty="0" err="1"/>
              <a:t>히가시</a:t>
            </a:r>
            <a:r>
              <a:rPr lang="ko-KR" altLang="en-US" sz="3200" dirty="0"/>
              <a:t> 신주쿠텐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EB4ED-1026-CC51-DF7C-2C368ACB8D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sz="2400" dirty="0"/>
              <a:t>주소</a:t>
            </a:r>
            <a:r>
              <a:rPr lang="en-US" altLang="ko-KR" sz="2400" dirty="0"/>
              <a:t>: </a:t>
            </a:r>
            <a:r>
              <a:rPr lang="en-US" altLang="ko-KR" sz="2400" b="0" i="0" dirty="0">
                <a:solidFill>
                  <a:srgbClr val="424242"/>
                </a:solidFill>
                <a:effectLst/>
                <a:latin typeface="-apple-system"/>
              </a:rPr>
              <a:t>1-1-13 Okubo, Shinjuku 169-0072 Tokyo Prefecture</a:t>
            </a:r>
            <a:endParaRPr lang="en-US" altLang="ko-KR" sz="3600" dirty="0"/>
          </a:p>
          <a:p>
            <a:pPr marL="0" indent="0">
              <a:buNone/>
            </a:pPr>
            <a:endParaRPr lang="en-US" altLang="ko-KR" sz="2400" dirty="0"/>
          </a:p>
          <a:p>
            <a:pPr>
              <a:buFontTx/>
              <a:buChar char="-"/>
            </a:pPr>
            <a:r>
              <a:rPr lang="ko-KR" altLang="en-US" sz="2400" dirty="0"/>
              <a:t>시간</a:t>
            </a:r>
            <a:r>
              <a:rPr lang="en-US" altLang="ko-KR" sz="2400" dirty="0"/>
              <a:t>: </a:t>
            </a:r>
            <a:r>
              <a:rPr lang="ko-KR" altLang="en-US" sz="2400" dirty="0"/>
              <a:t>매일 </a:t>
            </a:r>
            <a:r>
              <a:rPr lang="en-US" altLang="ko-KR" sz="2400" b="0" i="0" dirty="0">
                <a:solidFill>
                  <a:srgbClr val="424242"/>
                </a:solidFill>
                <a:effectLst/>
                <a:latin typeface="-apple-system"/>
              </a:rPr>
              <a:t>11:00~05:00</a:t>
            </a:r>
          </a:p>
          <a:p>
            <a:pPr>
              <a:buFontTx/>
              <a:buChar char="-"/>
            </a:pPr>
            <a:endParaRPr lang="en-US" altLang="ko-KR" sz="2400" dirty="0">
              <a:solidFill>
                <a:srgbClr val="424242"/>
              </a:solidFill>
              <a:latin typeface="-apple-system"/>
            </a:endParaRPr>
          </a:p>
          <a:p>
            <a:pPr>
              <a:buFontTx/>
              <a:buChar char="-"/>
            </a:pPr>
            <a:endParaRPr lang="ko-KR" altLang="en-US" sz="2400" dirty="0"/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DBFAD37F-1E44-AAB5-41CE-BABE3A2E8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30" y="1435510"/>
            <a:ext cx="4624746" cy="462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861289D-1DCB-69E7-7ABA-1EE7D307E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20" y="2416175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4EF271FC-D32B-8A24-E663-3C22CB28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71" y="645857"/>
            <a:ext cx="4543425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4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FE702-EACB-0C7D-1B06-5143F6E2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맛집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B3DE44-30C6-4D9B-BB59-10FD3043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49082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5. </a:t>
            </a:r>
            <a:r>
              <a:rPr lang="ko-KR" altLang="en-US" sz="3200" dirty="0" err="1"/>
              <a:t>테판</a:t>
            </a:r>
            <a:r>
              <a:rPr lang="ko-KR" altLang="en-US" sz="3200" dirty="0"/>
              <a:t> 베이비 신주쿠점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EB4ED-1026-CC51-DF7C-2C368ACB8D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sz="2400" dirty="0"/>
              <a:t>주소</a:t>
            </a:r>
            <a:r>
              <a:rPr lang="en-US" altLang="ko-KR" sz="2400" dirty="0"/>
              <a:t>: </a:t>
            </a:r>
            <a:r>
              <a:rPr lang="en-US" altLang="ko-KR" dirty="0"/>
              <a:t>1-1-13 Okubo, Shinjuku 169-0072 Tokyo Prefecture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>
              <a:buFontTx/>
              <a:buChar char="-"/>
            </a:pPr>
            <a:r>
              <a:rPr lang="ko-KR" altLang="en-US" sz="2400" dirty="0"/>
              <a:t>시간</a:t>
            </a:r>
            <a:r>
              <a:rPr lang="en-US" altLang="ko-KR" sz="2400" dirty="0"/>
              <a:t>: </a:t>
            </a:r>
            <a:r>
              <a:rPr lang="ko-KR" altLang="en-US" sz="2400" dirty="0"/>
              <a:t>매일</a:t>
            </a:r>
            <a:r>
              <a:rPr lang="ko-KR" altLang="ko-KR" sz="2400" dirty="0">
                <a:solidFill>
                  <a:srgbClr val="424242"/>
                </a:solidFill>
                <a:latin typeface="Arial" panose="020B0604020202020204" pitchFamily="34" charset="0"/>
                <a:ea typeface="-apple-system"/>
              </a:rPr>
              <a:t> </a:t>
            </a:r>
            <a:r>
              <a:rPr lang="ko-KR" altLang="ko-KR" dirty="0">
                <a:solidFill>
                  <a:srgbClr val="424242"/>
                </a:solidFill>
                <a:latin typeface="Arial" panose="020B0604020202020204" pitchFamily="34" charset="0"/>
                <a:ea typeface="-apple-system"/>
              </a:rPr>
              <a:t>11:00~05:00</a:t>
            </a:r>
            <a:r>
              <a:rPr lang="ko-KR" altLang="ko-KR" sz="2000" dirty="0">
                <a:latin typeface="Arial" panose="020B0604020202020204" pitchFamily="34" charset="0"/>
              </a:rPr>
              <a:t> </a:t>
            </a:r>
            <a:endParaRPr lang="en-US" altLang="ko-KR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ko-KR" altLang="ko-KR" sz="4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sz="2400" dirty="0"/>
              <a:t>- </a:t>
            </a:r>
            <a:r>
              <a:rPr lang="ko-KR" altLang="en-US" sz="2400" dirty="0"/>
              <a:t>신주쿠 메인 거리에 있는                </a:t>
            </a:r>
            <a:r>
              <a:rPr lang="ko-KR" altLang="en-US" sz="2400" dirty="0" err="1"/>
              <a:t>오코노미야끼</a:t>
            </a:r>
            <a:r>
              <a:rPr lang="ko-KR" altLang="en-US" sz="2400" dirty="0"/>
              <a:t> 맛집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14F86C7-4696-80C2-5F78-A07F683D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13" y="904567"/>
            <a:ext cx="4117489" cy="54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71F10AD0-EDF8-E29E-9BB6-036302505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81" y="2428568"/>
            <a:ext cx="5873694" cy="390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7F4AAA97-4A9C-E3B3-5EC2-0652801F3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37" y="1219356"/>
            <a:ext cx="3583003" cy="499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FE702-EACB-0C7D-1B06-5143F6E2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맛집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B3DE44-30C6-4D9B-BB59-10FD3043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88411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6. </a:t>
            </a:r>
            <a:r>
              <a:rPr lang="ko-KR" altLang="en-US" sz="3200" dirty="0"/>
              <a:t>닌자 </a:t>
            </a:r>
            <a:r>
              <a:rPr lang="ko-KR" altLang="en-US" sz="3200" dirty="0" err="1"/>
              <a:t>아카사카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EB4ED-1026-CC51-DF7C-2C368ACB8D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sz="2400" dirty="0"/>
              <a:t>주소</a:t>
            </a:r>
            <a:r>
              <a:rPr lang="en-US" altLang="ko-KR" sz="2400" dirty="0"/>
              <a:t>: </a:t>
            </a:r>
            <a:r>
              <a:rPr lang="en-US" altLang="ko-KR" sz="2400" b="0" i="0" dirty="0">
                <a:solidFill>
                  <a:srgbClr val="424242"/>
                </a:solidFill>
                <a:effectLst/>
                <a:latin typeface="-apple-system"/>
              </a:rPr>
              <a:t>2-2-1 </a:t>
            </a:r>
            <a:r>
              <a:rPr lang="en-US" altLang="ko-KR" sz="2400" b="0" i="0" dirty="0" err="1">
                <a:solidFill>
                  <a:srgbClr val="424242"/>
                </a:solidFill>
                <a:effectLst/>
                <a:latin typeface="-apple-system"/>
              </a:rPr>
              <a:t>Otemachi</a:t>
            </a:r>
            <a:r>
              <a:rPr lang="en-US" altLang="ko-KR" sz="2400" b="0" i="0" dirty="0">
                <a:solidFill>
                  <a:srgbClr val="424242"/>
                </a:solidFill>
                <a:effectLst/>
                <a:latin typeface="-apple-system"/>
              </a:rPr>
              <a:t> </a:t>
            </a:r>
            <a:r>
              <a:rPr lang="en-US" altLang="ko-KR" sz="2400" b="0" i="0" dirty="0" err="1">
                <a:solidFill>
                  <a:srgbClr val="424242"/>
                </a:solidFill>
                <a:effectLst/>
                <a:latin typeface="-apple-system"/>
              </a:rPr>
              <a:t>Shinotemachi</a:t>
            </a:r>
            <a:r>
              <a:rPr lang="en-US" altLang="ko-KR" sz="2400" b="0" i="0" dirty="0">
                <a:solidFill>
                  <a:srgbClr val="424242"/>
                </a:solidFill>
                <a:effectLst/>
                <a:latin typeface="-apple-system"/>
              </a:rPr>
              <a:t> Bldg. B1F, Chiyoda 100-0004 Tokyo Prefecture</a:t>
            </a:r>
            <a:endParaRPr lang="en-US" altLang="ko-KR" sz="2400" dirty="0"/>
          </a:p>
          <a:p>
            <a:pPr>
              <a:buFontTx/>
              <a:buChar char="-"/>
            </a:pPr>
            <a:endParaRPr lang="en-US" altLang="ko-KR" sz="2400" dirty="0"/>
          </a:p>
          <a:p>
            <a:pPr>
              <a:buFontTx/>
              <a:buChar char="-"/>
            </a:pPr>
            <a:r>
              <a:rPr lang="ko-KR" altLang="en-US" sz="2400" dirty="0"/>
              <a:t>마술사가 선보이는 일본식 테이블 마술이 특징</a:t>
            </a:r>
            <a:endParaRPr lang="en-US" altLang="ko-KR" sz="2400" dirty="0"/>
          </a:p>
          <a:p>
            <a:pPr>
              <a:buFontTx/>
              <a:buChar char="-"/>
            </a:pPr>
            <a:endParaRPr lang="en-US" altLang="ko-KR" sz="2400" dirty="0"/>
          </a:p>
          <a:p>
            <a:pPr>
              <a:buFontTx/>
              <a:buChar char="-"/>
            </a:pPr>
            <a:r>
              <a:rPr lang="ko-KR" altLang="en-US" sz="1600" dirty="0">
                <a:hlinkClick r:id="rId2"/>
              </a:rPr>
              <a:t>닌자 도쿄 </a:t>
            </a:r>
            <a:r>
              <a:rPr lang="en-US" altLang="ko-KR" sz="1600" dirty="0">
                <a:hlinkClick r:id="rId2"/>
              </a:rPr>
              <a:t>(ninja-tokyo.jp)</a:t>
            </a:r>
            <a:endParaRPr lang="ko-KR" altLang="en-US" sz="2400" dirty="0"/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FCD6B749-12BF-9E28-C7B1-D58C29B2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74" y="1848465"/>
            <a:ext cx="54387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E278B639-7610-1E9D-6C5E-F7930C5E2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770916"/>
            <a:ext cx="3753618" cy="568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D5D42F57-B587-4216-1E97-AC7FE2276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162790"/>
            <a:ext cx="543877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7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E7440A-D2AD-C73B-4FC4-F24C054E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쇼핑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84DA42-858C-00E5-1E08-661FCC35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49082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2. </a:t>
            </a:r>
            <a:r>
              <a:rPr lang="ko-KR" altLang="en-US" sz="3200" dirty="0" err="1"/>
              <a:t>다이바시티</a:t>
            </a:r>
            <a:r>
              <a:rPr lang="ko-KR" altLang="en-US" sz="3200" dirty="0"/>
              <a:t> 도쿄 </a:t>
            </a:r>
            <a:r>
              <a:rPr lang="ko-KR" altLang="en-US" sz="3200" dirty="0" err="1"/>
              <a:t>프라자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2D86FB3-563E-5678-56A1-8209386AB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23002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ko-KR" altLang="en-US" sz="2400" dirty="0"/>
              <a:t>지도</a:t>
            </a:r>
            <a:r>
              <a:rPr lang="en-US" altLang="ko-KR" dirty="0"/>
              <a:t>: </a:t>
            </a:r>
            <a:r>
              <a:rPr lang="pt-BR" altLang="ko-KR" b="0" i="0" dirty="0">
                <a:solidFill>
                  <a:srgbClr val="222225"/>
                </a:solidFill>
                <a:effectLst/>
                <a:latin typeface="-apple-system"/>
              </a:rPr>
              <a:t>1-1-10 Aomi, Koto 135-0064 Tokyo Prefecture</a:t>
            </a:r>
          </a:p>
          <a:p>
            <a:pPr>
              <a:buFontTx/>
              <a:buChar char="-"/>
            </a:pPr>
            <a:endParaRPr lang="pt-BR" altLang="ko-KR" dirty="0">
              <a:solidFill>
                <a:srgbClr val="222225"/>
              </a:solidFill>
              <a:latin typeface="-apple-system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시간</a:t>
            </a:r>
            <a:r>
              <a:rPr lang="en-US" altLang="ko-KR" sz="2400" dirty="0">
                <a:solidFill>
                  <a:srgbClr val="222225"/>
                </a:solidFill>
                <a:latin typeface="-apple-system"/>
              </a:rPr>
              <a:t>: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쇼핑 (평일) 11:00~20:00, 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rgbClr val="222225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ko-KR" sz="2400" dirty="0">
                <a:solidFill>
                  <a:srgbClr val="222225"/>
                </a:solidFill>
                <a:latin typeface="Arial" panose="020B0604020202020204" pitchFamily="34" charset="0"/>
                <a:ea typeface="-apple-system"/>
              </a:rPr>
              <a:t>                    </a:t>
            </a:r>
            <a:r>
              <a:rPr kumimoji="0" lang="ko-KR" altLang="ko-KR" sz="23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(토, 일)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10:00~21:00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          </a:t>
            </a:r>
            <a:r>
              <a:rPr kumimoji="0" lang="ko-KR" altLang="ko-KR" sz="2400" b="0" i="0" u="none" strike="noStrike" cap="none" normalizeH="0" baseline="0" dirty="0" err="1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푸드코트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(평일) 11:00~21:00 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rgbClr val="222225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3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                         </a:t>
            </a:r>
            <a:r>
              <a:rPr kumimoji="0" lang="ko-KR" altLang="ko-KR" sz="23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(토, 일)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10:00~22:00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         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레스토랑 매일 11:00~22:00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rgbClr val="222225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2400" dirty="0">
              <a:solidFill>
                <a:srgbClr val="222225"/>
              </a:solidFill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- 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실물 크기의 기동전사 건담은 오픈 초기부터 큰 화제를 모으며 </a:t>
            </a: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오다이바의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 랜드마크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rgbClr val="222225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2400" dirty="0">
              <a:solidFill>
                <a:srgbClr val="222225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33FC2FEF-E982-40E5-A199-886641D03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74" y="952133"/>
            <a:ext cx="4164268" cy="554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7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FE702-EACB-0C7D-1B06-5143F6E2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맛집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B3DE44-30C6-4D9B-BB59-10FD3043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39250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7. </a:t>
            </a:r>
            <a:r>
              <a:rPr lang="ko-KR" altLang="en-US" sz="3200" dirty="0" err="1"/>
              <a:t>소메타로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EB4ED-1026-CC51-DF7C-2C368ACB8D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sz="2400" dirty="0"/>
              <a:t>주소</a:t>
            </a:r>
            <a:r>
              <a:rPr lang="en-US" altLang="ko-KR" sz="2400" dirty="0"/>
              <a:t>: </a:t>
            </a:r>
            <a:r>
              <a:rPr lang="pt-BR" altLang="ko-KR" sz="2400" b="0" i="0" dirty="0">
                <a:solidFill>
                  <a:srgbClr val="424242"/>
                </a:solidFill>
                <a:effectLst/>
                <a:latin typeface="-apple-system"/>
              </a:rPr>
              <a:t>2-2-2 Nishiasakusa, Taito 111-0035 Tokyo Prefecture</a:t>
            </a:r>
            <a:endParaRPr lang="en-US" altLang="ko-KR" sz="3600" dirty="0"/>
          </a:p>
          <a:p>
            <a:pPr marL="0" indent="0">
              <a:buNone/>
            </a:pPr>
            <a:endParaRPr lang="en-US" altLang="ko-KR" dirty="0"/>
          </a:p>
          <a:p>
            <a:pPr>
              <a:buFontTx/>
              <a:buChar char="-"/>
            </a:pPr>
            <a:r>
              <a:rPr lang="ko-KR" altLang="en-US" sz="2400" dirty="0"/>
              <a:t>시간</a:t>
            </a:r>
            <a:r>
              <a:rPr lang="en-US" altLang="ko-KR" sz="2400" dirty="0"/>
              <a:t>: </a:t>
            </a:r>
            <a:r>
              <a:rPr lang="ko-KR" altLang="en-US" sz="2400" dirty="0"/>
              <a:t>매일 </a:t>
            </a:r>
            <a:r>
              <a:rPr lang="en-US" altLang="ko-KR" sz="2400" b="0" i="0" dirty="0">
                <a:solidFill>
                  <a:srgbClr val="424242"/>
                </a:solidFill>
                <a:effectLst/>
                <a:latin typeface="-apple-system"/>
              </a:rPr>
              <a:t>12:00~22:30</a:t>
            </a:r>
          </a:p>
          <a:p>
            <a:pPr>
              <a:buFontTx/>
              <a:buChar char="-"/>
            </a:pPr>
            <a:endParaRPr lang="en-US" altLang="ko-KR" sz="2400" dirty="0">
              <a:solidFill>
                <a:srgbClr val="424242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dirty="0">
                <a:solidFill>
                  <a:srgbClr val="424242"/>
                </a:solidFill>
                <a:latin typeface="-apple-system"/>
              </a:rPr>
              <a:t>이색적으로 생긴 옛날 일본 주택    느낌의 가게</a:t>
            </a:r>
            <a:endParaRPr lang="ko-KR" altLang="en-US" sz="2400" dirty="0"/>
          </a:p>
        </p:txBody>
      </p:sp>
      <p:pic>
        <p:nvPicPr>
          <p:cNvPr id="9217" name="Picture 1">
            <a:extLst>
              <a:ext uri="{FF2B5EF4-FFF2-40B4-BE49-F238E27FC236}">
                <a16:creationId xmlns:a16="http://schemas.microsoft.com/office/drawing/2014/main" id="{2A9352ED-F2DB-38EC-BCD8-EB4674ECD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7" y="2000788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6CCABDB1-9D95-28A9-B625-397CF502F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45" y="2112963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9C606AC5-1E90-5367-0CA0-A9CD2809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77" y="1262831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FE702-EACB-0C7D-1B06-5143F6E2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맛집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B3DE44-30C6-4D9B-BB59-10FD3043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19585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8. </a:t>
            </a:r>
            <a:r>
              <a:rPr lang="ko-KR" altLang="en-US" sz="3200" dirty="0" err="1"/>
              <a:t>미피그</a:t>
            </a:r>
            <a:r>
              <a:rPr lang="ko-KR" altLang="en-US" sz="3200" dirty="0"/>
              <a:t> 카페 하라주쿠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EB4ED-1026-CC51-DF7C-2C368ACB8D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sz="2400" dirty="0"/>
              <a:t>주소</a:t>
            </a:r>
            <a:r>
              <a:rPr lang="en-US" altLang="ko-KR" sz="2400" dirty="0"/>
              <a:t>: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1-15-4 </a:t>
            </a:r>
            <a:r>
              <a:rPr lang="en-US" altLang="ko-KR" sz="2400" b="0" i="0" dirty="0" err="1">
                <a:solidFill>
                  <a:srgbClr val="222225"/>
                </a:solidFill>
                <a:effectLst/>
                <a:latin typeface="-apple-system"/>
              </a:rPr>
              <a:t>Jingumae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 Barbizon76 1F, Shibuya 150-0001 Tokyo Prefecture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>
              <a:buFontTx/>
              <a:buChar char="-"/>
            </a:pPr>
            <a:r>
              <a:rPr lang="ko-KR" altLang="en-US" sz="2400" dirty="0"/>
              <a:t>시간</a:t>
            </a:r>
            <a:r>
              <a:rPr lang="en-US" altLang="ko-KR" sz="2400" dirty="0"/>
              <a:t>: </a:t>
            </a:r>
            <a:r>
              <a:rPr lang="ko-KR" altLang="en-US" sz="2400" dirty="0"/>
              <a:t>매일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10:00~20:00</a:t>
            </a:r>
          </a:p>
          <a:p>
            <a:pPr>
              <a:buFontTx/>
              <a:buChar char="-"/>
            </a:pPr>
            <a:endParaRPr lang="en-US" altLang="ko-KR" sz="2400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귀여운 애완용 돼지들을 만날 수 있는 카페</a:t>
            </a:r>
            <a:endParaRPr lang="ko-KR" altLang="en-US" sz="3600" dirty="0"/>
          </a:p>
        </p:txBody>
      </p:sp>
      <p:pic>
        <p:nvPicPr>
          <p:cNvPr id="10241" name="Picture 1">
            <a:extLst>
              <a:ext uri="{FF2B5EF4-FFF2-40B4-BE49-F238E27FC236}">
                <a16:creationId xmlns:a16="http://schemas.microsoft.com/office/drawing/2014/main" id="{E3A137D1-E9EF-4F66-0883-C690BAC63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33" y="1602658"/>
            <a:ext cx="54387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26DBA79A-CB35-FF3A-A4A9-FE58E345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2300748"/>
            <a:ext cx="54387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FFAC64C6-F698-992B-9049-ADB3C25D1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30" y="434975"/>
            <a:ext cx="4543425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4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FE702-EACB-0C7D-1B06-5143F6E2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맛집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B3DE44-30C6-4D9B-BB59-10FD3043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88411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9. </a:t>
            </a:r>
            <a:r>
              <a:rPr lang="ko-KR" altLang="en-US" sz="3200" dirty="0"/>
              <a:t>이세 </a:t>
            </a:r>
            <a:r>
              <a:rPr lang="ko-KR" altLang="en-US" sz="3200" dirty="0" err="1"/>
              <a:t>수이요시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EB4ED-1026-CC51-DF7C-2C368ACB8D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sz="2400" dirty="0"/>
              <a:t>주소</a:t>
            </a:r>
            <a:r>
              <a:rPr lang="en-US" altLang="ko-KR" sz="2400" dirty="0"/>
              <a:t>: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4-2-15 Mizuno Bldg. 3F, </a:t>
            </a:r>
            <a:r>
              <a:rPr lang="en-US" altLang="ko-KR" sz="2400" b="0" i="0" dirty="0" err="1">
                <a:solidFill>
                  <a:srgbClr val="222225"/>
                </a:solidFill>
                <a:effectLst/>
                <a:latin typeface="-apple-system"/>
              </a:rPr>
              <a:t>Nishiazabu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, Minato 106-0031 Tokyo Prefecture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- </a:t>
            </a:r>
            <a:r>
              <a:rPr lang="ko-KR" altLang="en-US" sz="2400" b="0" i="0" dirty="0" err="1">
                <a:solidFill>
                  <a:srgbClr val="222225"/>
                </a:solidFill>
                <a:effectLst/>
                <a:latin typeface="-apple-system"/>
              </a:rPr>
              <a:t>트립어드바이저가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 뽑은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2023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년      세계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5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대 파인 </a:t>
            </a:r>
            <a:r>
              <a:rPr lang="ko-KR" altLang="en-US" sz="2400" b="0" i="0" dirty="0" err="1">
                <a:solidFill>
                  <a:srgbClr val="222225"/>
                </a:solidFill>
                <a:effectLst/>
                <a:latin typeface="-apple-system"/>
              </a:rPr>
              <a:t>다이닝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 레스토랑</a:t>
            </a:r>
            <a:endParaRPr lang="ko-KR" altLang="en-US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A7E1EEA-FDAF-2E55-D782-D4D537B5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4" t="25446" r="26613" b="17667"/>
          <a:stretch/>
        </p:blipFill>
        <p:spPr>
          <a:xfrm>
            <a:off x="5761703" y="2025368"/>
            <a:ext cx="5683045" cy="368458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301C8BD-4769-9404-6486-C1EBE945C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2" t="28329" r="22016" b="32353"/>
          <a:stretch/>
        </p:blipFill>
        <p:spPr>
          <a:xfrm>
            <a:off x="3711677" y="2505075"/>
            <a:ext cx="5373330" cy="33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FE702-EACB-0C7D-1B06-5143F6E2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맛집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B3DE44-30C6-4D9B-BB59-10FD3043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99921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10. </a:t>
            </a:r>
            <a:r>
              <a:rPr lang="ko-KR" altLang="en-US" sz="3200" dirty="0" err="1"/>
              <a:t>긴자</a:t>
            </a:r>
            <a:r>
              <a:rPr lang="ko-KR" altLang="en-US" sz="3200" dirty="0"/>
              <a:t> </a:t>
            </a:r>
            <a:r>
              <a:rPr lang="ko-KR" altLang="en-US" sz="3200" dirty="0" err="1"/>
              <a:t>규베이</a:t>
            </a:r>
            <a:r>
              <a:rPr lang="ko-KR" altLang="en-US" sz="3200" dirty="0"/>
              <a:t> 본점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EB4ED-1026-CC51-DF7C-2C368ACB8D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sz="2400" dirty="0"/>
              <a:t>주소</a:t>
            </a:r>
            <a:r>
              <a:rPr lang="en-US" altLang="ko-KR" sz="2400" dirty="0"/>
              <a:t>: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8-7-6, Ginza, Chuo 104-0061 Tokyo Prefecture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- </a:t>
            </a:r>
            <a:r>
              <a:rPr lang="ko-KR" altLang="en-US" sz="2400" b="0" i="0" dirty="0" err="1">
                <a:solidFill>
                  <a:srgbClr val="222225"/>
                </a:solidFill>
                <a:effectLst/>
                <a:latin typeface="-apple-system"/>
              </a:rPr>
              <a:t>미슐랭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 가이드에 소개된 적 있는     </a:t>
            </a:r>
            <a:r>
              <a:rPr lang="ko-KR" altLang="en-US" sz="2400" b="0" i="0" dirty="0" err="1">
                <a:solidFill>
                  <a:srgbClr val="222225"/>
                </a:solidFill>
                <a:effectLst/>
                <a:latin typeface="-apple-system"/>
              </a:rPr>
              <a:t>긴자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 스시 전문점</a:t>
            </a:r>
            <a:endParaRPr lang="ko-KR" altLang="en-US" sz="24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124E7DB-6A42-65FE-09A0-5D17E7B28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07" y="890127"/>
            <a:ext cx="4017553" cy="535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B8C4EB88-B496-3C10-B7D0-08A1AF02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81" y="2415852"/>
            <a:ext cx="5157787" cy="386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C18F82FF-1E23-3C3F-243C-EA3BDD058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60" y="1153651"/>
            <a:ext cx="4017554" cy="53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6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FE702-EACB-0C7D-1B06-5143F6E2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맛집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B3DE44-30C6-4D9B-BB59-10FD3043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462689" cy="619585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11. </a:t>
            </a:r>
            <a:r>
              <a:rPr lang="ko-KR" altLang="en-US" sz="3200" dirty="0" err="1"/>
              <a:t>나베조</a:t>
            </a:r>
            <a:r>
              <a:rPr lang="ko-KR" altLang="en-US" sz="3200" dirty="0"/>
              <a:t> 신주쿠 </a:t>
            </a:r>
            <a:r>
              <a:rPr lang="ko-KR" altLang="en-US" sz="3200" dirty="0" err="1"/>
              <a:t>산초메점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EB4ED-1026-CC51-DF7C-2C368ACB8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384031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sz="2400" dirty="0"/>
              <a:t>주소</a:t>
            </a:r>
            <a:r>
              <a:rPr lang="en-US" altLang="ko-KR" sz="2400" dirty="0"/>
              <a:t>: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30-11 8F Shinjuku </a:t>
            </a:r>
            <a:r>
              <a:rPr lang="en-US" altLang="ko-KR" sz="2400" b="0" i="0" dirty="0" err="1">
                <a:solidFill>
                  <a:srgbClr val="222225"/>
                </a:solidFill>
                <a:effectLst/>
                <a:latin typeface="-apple-system"/>
              </a:rPr>
              <a:t>Shinjuku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 Takano Dai2 </a:t>
            </a:r>
            <a:r>
              <a:rPr lang="en-US" altLang="ko-KR" sz="2400" b="0" i="0" dirty="0" err="1">
                <a:solidFill>
                  <a:srgbClr val="222225"/>
                </a:solidFill>
                <a:effectLst/>
                <a:latin typeface="-apple-system"/>
              </a:rPr>
              <a:t>Bldg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, Shinjuku 3 </a:t>
            </a:r>
            <a:r>
              <a:rPr lang="en-US" altLang="ko-KR" sz="2400" b="0" i="0" dirty="0" err="1">
                <a:solidFill>
                  <a:srgbClr val="222225"/>
                </a:solidFill>
                <a:effectLst/>
                <a:latin typeface="-apple-system"/>
              </a:rPr>
              <a:t>Chome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, Shinjuku 160-0022 Tokyo Prefecture</a:t>
            </a:r>
            <a:endParaRPr lang="en-US" altLang="ko-KR" sz="3600" dirty="0"/>
          </a:p>
          <a:p>
            <a:pPr marL="0" indent="0">
              <a:buNone/>
            </a:pPr>
            <a:endParaRPr lang="en-US" altLang="ko-KR" sz="3600" dirty="0"/>
          </a:p>
          <a:p>
            <a:pPr>
              <a:buFontTx/>
              <a:buChar char="-"/>
            </a:pPr>
            <a:r>
              <a:rPr lang="ko-KR" altLang="en-US" sz="2400" dirty="0"/>
              <a:t>시간</a:t>
            </a:r>
            <a:r>
              <a:rPr lang="en-US" altLang="ko-KR" sz="2400" dirty="0"/>
              <a:t>: </a:t>
            </a:r>
            <a:r>
              <a:rPr lang="ko-KR" altLang="en-US" sz="2400" dirty="0"/>
              <a:t>매일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11:30~15:00 / </a:t>
            </a:r>
            <a:r>
              <a:rPr kumimoji="0" lang="en-US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       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17:00~22:30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rgbClr val="222225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>
              <a:buFontTx/>
              <a:buChar char="-"/>
            </a:pPr>
            <a:endParaRPr lang="en-US" altLang="ko-KR" sz="2400" dirty="0">
              <a:solidFill>
                <a:srgbClr val="222225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스키야키를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 무한리필로 즐길 수 있는 전문점</a:t>
            </a:r>
            <a:endParaRPr lang="ko-KR" altLang="en-US" sz="24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72962BF-B1EC-5D91-5963-3317314EF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59" y="1779639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CF58DEB8-0A68-06CC-1F6C-646937C70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155" y="2315931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323C3C26-6A78-5142-305A-70CABC868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95" y="1317522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FE702-EACB-0C7D-1B06-5143F6E2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맛집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B3DE44-30C6-4D9B-BB59-10FD3043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354639" cy="590089"/>
          </a:xfrm>
        </p:spPr>
        <p:txBody>
          <a:bodyPr>
            <a:normAutofit fontScale="92500"/>
          </a:bodyPr>
          <a:lstStyle/>
          <a:p>
            <a:r>
              <a:rPr lang="en-US" altLang="ko-KR" sz="3200" dirty="0"/>
              <a:t>12. </a:t>
            </a:r>
            <a:r>
              <a:rPr lang="ko-KR" altLang="en-US" sz="3200" dirty="0" err="1"/>
              <a:t>나베조</a:t>
            </a:r>
            <a:r>
              <a:rPr lang="ko-KR" altLang="en-US" sz="3200" dirty="0"/>
              <a:t> 시부야 </a:t>
            </a:r>
            <a:r>
              <a:rPr lang="ko-KR" altLang="en-US" sz="3200" dirty="0" err="1"/>
              <a:t>센터가이점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EB4ED-1026-CC51-DF7C-2C368ACB8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531515" cy="368458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- </a:t>
            </a:r>
            <a:r>
              <a:rPr lang="ko-KR" altLang="en-US" sz="2400" dirty="0"/>
              <a:t>주소</a:t>
            </a:r>
            <a:r>
              <a:rPr lang="en-US" altLang="ko-KR" sz="2400" dirty="0"/>
              <a:t>: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31-2`Udagawacho Shibuya Beam 6F, Shibuya 150-0042 Tokyo Prefecture</a:t>
            </a:r>
            <a:endParaRPr lang="en-US" altLang="ko-KR" sz="3600" dirty="0"/>
          </a:p>
          <a:p>
            <a:pPr marL="0" indent="0">
              <a:buNone/>
            </a:pPr>
            <a:endParaRPr lang="en-US" altLang="ko-KR" sz="2400" dirty="0"/>
          </a:p>
          <a:p>
            <a:pPr>
              <a:buFontTx/>
              <a:buChar char="-"/>
            </a:pPr>
            <a:r>
              <a:rPr lang="ko-KR" altLang="en-US" sz="2400" dirty="0"/>
              <a:t>시간</a:t>
            </a:r>
            <a:r>
              <a:rPr lang="en-US" altLang="ko-KR" sz="2400" dirty="0"/>
              <a:t>: </a:t>
            </a:r>
            <a:r>
              <a:rPr lang="ko-KR" altLang="en-US" sz="2500" dirty="0"/>
              <a:t>매일</a:t>
            </a:r>
            <a:r>
              <a:rPr lang="en-US" altLang="ko-KR" sz="2500" b="0" i="0" dirty="0">
                <a:solidFill>
                  <a:srgbClr val="222225"/>
                </a:solidFill>
                <a:effectLst/>
                <a:latin typeface="-apple-system"/>
              </a:rPr>
              <a:t>11:30~15:00 /   17:00~22:30</a:t>
            </a:r>
          </a:p>
          <a:p>
            <a:pPr>
              <a:buFontTx/>
              <a:buChar char="-"/>
            </a:pPr>
            <a:endParaRPr lang="en-US" altLang="ko-KR" sz="2500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무한리필로 운영되는 </a:t>
            </a:r>
            <a:r>
              <a:rPr lang="ko-KR" altLang="en-US" sz="2400" b="0" i="0" dirty="0" err="1">
                <a:solidFill>
                  <a:srgbClr val="222225"/>
                </a:solidFill>
                <a:effectLst/>
                <a:latin typeface="-apple-system"/>
              </a:rPr>
              <a:t>스키야키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 전문점</a:t>
            </a:r>
            <a:endParaRPr lang="en-US" altLang="ko-KR" sz="3600" dirty="0">
              <a:solidFill>
                <a:srgbClr val="222225"/>
              </a:solidFill>
              <a:latin typeface="-apple-system"/>
            </a:endParaRPr>
          </a:p>
          <a:p>
            <a:pPr marL="0" indent="0">
              <a:buNone/>
            </a:pPr>
            <a:endParaRPr lang="ko-KR" altLang="en-US" sz="25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911F58A-D9F0-ADD3-3B00-D3137CBA7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695" y="1179871"/>
            <a:ext cx="3740789" cy="531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D53D39EA-8D19-E3F1-11F1-6EF5B1475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33" y="1489829"/>
            <a:ext cx="4361167" cy="502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A615CB45-5518-882D-392D-4758D303A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53" y="2053431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1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E1C662-53C0-D781-508A-DADA0229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맛집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286D07-1720-176A-55E9-01C59324B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>
                <a:hlinkClick r:id="rId2"/>
              </a:rPr>
              <a:t>도쿄 현지인</a:t>
            </a:r>
            <a:r>
              <a:rPr lang="en-US" altLang="ko-KR" dirty="0">
                <a:hlinkClick r:id="rId2"/>
              </a:rPr>
              <a:t>(</a:t>
            </a:r>
            <a:r>
              <a:rPr lang="ko-KR" altLang="en-US" dirty="0">
                <a:hlinkClick r:id="rId2"/>
              </a:rPr>
              <a:t>이었던</a:t>
            </a:r>
            <a:r>
              <a:rPr lang="en-US" altLang="ko-KR" dirty="0">
                <a:hlinkClick r:id="rId2"/>
              </a:rPr>
              <a:t>) </a:t>
            </a:r>
            <a:r>
              <a:rPr lang="ko-KR" altLang="en-US" dirty="0">
                <a:hlinkClick r:id="rId2"/>
              </a:rPr>
              <a:t>강남이 아껴뒀던 도쿄 맛집 싹 다 공개합니다</a:t>
            </a:r>
            <a:r>
              <a:rPr lang="en-US" altLang="ko-KR" dirty="0">
                <a:hlinkClick r:id="rId2"/>
              </a:rPr>
              <a:t>!</a:t>
            </a:r>
            <a:r>
              <a:rPr lang="ko-KR" altLang="en-US" dirty="0">
                <a:hlinkClick r:id="rId2"/>
              </a:rPr>
              <a:t>😁 </a:t>
            </a:r>
            <a:r>
              <a:rPr lang="en-US" altLang="ko-KR" dirty="0">
                <a:hlinkClick r:id="rId2"/>
              </a:rPr>
              <a:t>(youtube.com)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7930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FEDA0E-09ED-5215-2033-BB71ECFD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8800" dirty="0"/>
              <a:t>끝</a:t>
            </a:r>
            <a:r>
              <a:rPr lang="en-US" altLang="ko-KR" sz="8800" dirty="0"/>
              <a:t>! </a:t>
            </a:r>
            <a:r>
              <a:rPr lang="ko-KR" altLang="en-US" sz="8800" dirty="0"/>
              <a:t>감사합니다</a:t>
            </a:r>
            <a:r>
              <a:rPr lang="en-US" altLang="ko-KR" sz="8800" dirty="0"/>
              <a:t>!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06799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25F5D-8F73-3AE1-4E66-E6DF807D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쇼핑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9FD061-DE36-006D-AFE6-D6C63679A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39250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3. </a:t>
            </a:r>
            <a:r>
              <a:rPr lang="ko-KR" altLang="en-US" sz="3200" dirty="0" err="1"/>
              <a:t>이세탄</a:t>
            </a:r>
            <a:r>
              <a:rPr lang="ko-KR" altLang="en-US" sz="3200" dirty="0"/>
              <a:t> 신주쿠점</a:t>
            </a:r>
            <a:r>
              <a:rPr lang="en-US" altLang="ko-KR" sz="3200" dirty="0"/>
              <a:t> 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3F3A8A8-5481-BE8E-E19A-917D7D4B42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sz="2400" dirty="0"/>
              <a:t>: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14-1, Shinjuku 3 </a:t>
            </a:r>
            <a:r>
              <a:rPr lang="en-US" altLang="ko-KR" b="0" i="0" dirty="0" err="1">
                <a:solidFill>
                  <a:srgbClr val="222225"/>
                </a:solidFill>
                <a:effectLst/>
                <a:latin typeface="-apple-system"/>
              </a:rPr>
              <a:t>Chome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, Shinjuku 160-0022 Tokyo Prefecture</a:t>
            </a:r>
          </a:p>
          <a:p>
            <a:pPr>
              <a:buFontTx/>
              <a:buChar char="-"/>
            </a:pPr>
            <a:endParaRPr lang="en-US" altLang="ko-KR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시간</a:t>
            </a:r>
            <a:r>
              <a:rPr lang="en-US" altLang="ko-KR" sz="2400" dirty="0">
                <a:solidFill>
                  <a:srgbClr val="222225"/>
                </a:solidFill>
                <a:latin typeface="-apple-system"/>
              </a:rPr>
              <a:t>: </a:t>
            </a: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매일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10:00~20:00</a:t>
            </a:r>
          </a:p>
          <a:p>
            <a:pPr>
              <a:buFontTx/>
              <a:buChar char="-"/>
            </a:pPr>
            <a:endParaRPr lang="en-US" altLang="ko-KR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600" b="0" i="0" dirty="0" err="1">
                <a:solidFill>
                  <a:srgbClr val="222225"/>
                </a:solidFill>
                <a:effectLst/>
                <a:latin typeface="-apple-system"/>
              </a:rPr>
              <a:t>식품가</a:t>
            </a:r>
            <a:r>
              <a:rPr lang="ko-KR" altLang="en-US" sz="2600" b="0" i="0" dirty="0">
                <a:solidFill>
                  <a:srgbClr val="222225"/>
                </a:solidFill>
                <a:effectLst/>
                <a:latin typeface="-apple-system"/>
              </a:rPr>
              <a:t> </a:t>
            </a:r>
            <a:r>
              <a:rPr lang="ko-KR" altLang="en-US" sz="2600" b="0" i="0" dirty="0" err="1">
                <a:solidFill>
                  <a:srgbClr val="222225"/>
                </a:solidFill>
                <a:effectLst/>
                <a:latin typeface="-apple-system"/>
              </a:rPr>
              <a:t>스위츠가</a:t>
            </a:r>
            <a:r>
              <a:rPr lang="ko-KR" altLang="en-US" sz="2600" b="0" i="0" dirty="0">
                <a:solidFill>
                  <a:srgbClr val="222225"/>
                </a:solidFill>
                <a:effectLst/>
                <a:latin typeface="-apple-system"/>
              </a:rPr>
              <a:t> 세계 최고</a:t>
            </a:r>
            <a:endParaRPr lang="en-US" altLang="ko-KR" sz="2600" b="0" i="0" dirty="0">
              <a:solidFill>
                <a:srgbClr val="222225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en-US" altLang="ko-KR" sz="2600" dirty="0">
                <a:solidFill>
                  <a:srgbClr val="222225"/>
                </a:solidFill>
                <a:latin typeface="-apple-system"/>
              </a:rPr>
              <a:t> </a:t>
            </a:r>
          </a:p>
          <a:p>
            <a:pPr>
              <a:buFontTx/>
              <a:buChar char="-"/>
            </a:pPr>
            <a:r>
              <a:rPr lang="en-US" altLang="ko-KR" sz="2600" b="0" i="0" dirty="0">
                <a:solidFill>
                  <a:srgbClr val="222225"/>
                </a:solidFill>
                <a:effectLst/>
                <a:latin typeface="-apple-system"/>
              </a:rPr>
              <a:t> </a:t>
            </a:r>
            <a:r>
              <a:rPr lang="ko-KR" altLang="en-US" sz="2600" b="0" i="0" dirty="0">
                <a:solidFill>
                  <a:srgbClr val="222225"/>
                </a:solidFill>
                <a:effectLst/>
                <a:latin typeface="-apple-system"/>
              </a:rPr>
              <a:t>기하학적인 </a:t>
            </a:r>
            <a:r>
              <a:rPr lang="ko-KR" altLang="en-US" sz="2600" b="0" i="0" dirty="0" err="1">
                <a:solidFill>
                  <a:srgbClr val="222225"/>
                </a:solidFill>
                <a:effectLst/>
                <a:latin typeface="-apple-system"/>
              </a:rPr>
              <a:t>아르데코</a:t>
            </a:r>
            <a:r>
              <a:rPr lang="ko-KR" altLang="en-US" sz="2600" b="0" i="0" dirty="0">
                <a:solidFill>
                  <a:srgbClr val="222225"/>
                </a:solidFill>
                <a:effectLst/>
                <a:latin typeface="-apple-system"/>
              </a:rPr>
              <a:t> 양식으로 </a:t>
            </a:r>
            <a:endParaRPr lang="en-US" altLang="ko-KR" sz="2600" b="0" i="0" dirty="0">
              <a:solidFill>
                <a:srgbClr val="222225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en-US" altLang="ko-KR" sz="2600" dirty="0">
                <a:solidFill>
                  <a:srgbClr val="222225"/>
                </a:solidFill>
                <a:latin typeface="-apple-system"/>
              </a:rPr>
              <a:t>    </a:t>
            </a:r>
            <a:r>
              <a:rPr lang="ko-KR" altLang="en-US" sz="2600" b="0" i="0" dirty="0">
                <a:solidFill>
                  <a:srgbClr val="222225"/>
                </a:solidFill>
                <a:effectLst/>
                <a:latin typeface="-apple-system"/>
              </a:rPr>
              <a:t>도쿄의 역사적 건축물로 선정</a:t>
            </a:r>
            <a:endParaRPr lang="ko-KR" altLang="en-US" sz="2600" dirty="0"/>
          </a:p>
        </p:txBody>
      </p:sp>
      <p:pic>
        <p:nvPicPr>
          <p:cNvPr id="16385" name="Picture 1">
            <a:extLst>
              <a:ext uri="{FF2B5EF4-FFF2-40B4-BE49-F238E27FC236}">
                <a16:creationId xmlns:a16="http://schemas.microsoft.com/office/drawing/2014/main" id="{488603D3-7444-4817-251A-3475B5327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1690688"/>
            <a:ext cx="543877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81FF291A-5AF4-49ED-B8C6-A73099CF2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49" y="1156094"/>
            <a:ext cx="3963500" cy="528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6B02F9-9F46-D2B1-0714-F53692B7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쇼핑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9774B62-5B2C-999D-F391-E2461744A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8914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4. </a:t>
            </a:r>
            <a:r>
              <a:rPr lang="ko-KR" altLang="en-US" sz="3200" dirty="0"/>
              <a:t>도쿄 </a:t>
            </a:r>
            <a:r>
              <a:rPr lang="ko-KR" altLang="en-US" sz="3200" dirty="0" err="1"/>
              <a:t>미드타운</a:t>
            </a:r>
            <a:r>
              <a:rPr lang="en-US" altLang="ko-KR" sz="3200" dirty="0"/>
              <a:t> 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8F69F2-C259-DB22-DC31-62C02A689C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sz="2400" dirty="0"/>
              <a:t>: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9-7-1, Akasaka, Minato 107-0052 Tokyo Prefecture</a:t>
            </a:r>
          </a:p>
          <a:p>
            <a:pPr>
              <a:buFontTx/>
              <a:buChar char="-"/>
            </a:pPr>
            <a:endParaRPr lang="en-US" altLang="ko-KR" sz="2400" dirty="0">
              <a:solidFill>
                <a:srgbClr val="222225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000" dirty="0"/>
              <a:t>-</a:t>
            </a:r>
            <a:r>
              <a:rPr lang="ko-KR" altLang="en-US" sz="2000" dirty="0"/>
              <a:t>시간</a:t>
            </a:r>
            <a:r>
              <a:rPr lang="en-US" altLang="ko-KR" dirty="0"/>
              <a:t>: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패션</a:t>
            </a:r>
            <a:r>
              <a:rPr lang="en-US" altLang="ko-KR" sz="2000" dirty="0">
                <a:solidFill>
                  <a:srgbClr val="222225"/>
                </a:solidFill>
                <a:latin typeface="Arial" panose="020B0604020202020204" pitchFamily="34" charset="0"/>
                <a:ea typeface="-apple-system"/>
              </a:rPr>
              <a:t>,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인테리어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,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서비스11:00～20:00</a:t>
            </a:r>
            <a:endParaRPr kumimoji="0" lang="ko-KR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         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푸드＆카페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11:00～21:00</a:t>
            </a:r>
            <a:endParaRPr kumimoji="0" lang="ko-KR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          </a:t>
            </a:r>
            <a:r>
              <a:rPr kumimoji="0" lang="ko-KR" altLang="ko-KR" sz="2000" b="0" i="0" u="none" strike="noStrike" cap="none" normalizeH="0" baseline="0" dirty="0" err="1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레스토랑＆바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11:00～23:00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rgbClr val="222225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산책과 미술관 감상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, 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쇼핑과 식사를 함께 즐길 수 있는 곳</a:t>
            </a:r>
            <a:endParaRPr lang="ko-KR" altLang="en-US" sz="2400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56BAE382-9218-635D-3892-3167433C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7" y="2172929"/>
            <a:ext cx="54387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DE72582B-5BCE-5B90-2330-ADE60E70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027" y="988694"/>
            <a:ext cx="3322533" cy="520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>
            <a:extLst>
              <a:ext uri="{FF2B5EF4-FFF2-40B4-BE49-F238E27FC236}">
                <a16:creationId xmlns:a16="http://schemas.microsoft.com/office/drawing/2014/main" id="{79299889-9A6B-519A-2E43-5929B169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9" y="2520591"/>
            <a:ext cx="543877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9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319A40-F927-2C96-4DAF-92999D661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쇼핑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D56BA2B-C525-3C79-A160-DE5F6263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8914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5. </a:t>
            </a:r>
            <a:r>
              <a:rPr lang="ko-KR" altLang="en-US" sz="3200" dirty="0" err="1"/>
              <a:t>롯폰기</a:t>
            </a:r>
            <a:r>
              <a:rPr lang="ko-KR" altLang="en-US" sz="3200" dirty="0"/>
              <a:t> </a:t>
            </a:r>
            <a:r>
              <a:rPr lang="ko-KR" altLang="en-US" sz="3200" dirty="0" err="1"/>
              <a:t>힐스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CC66E27-4E47-6B2A-1973-2496E4EF28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dirty="0"/>
              <a:t>: </a:t>
            </a:r>
            <a:r>
              <a:rPr lang="it-IT" altLang="ko-KR" b="0" i="0" dirty="0">
                <a:solidFill>
                  <a:srgbClr val="222225"/>
                </a:solidFill>
                <a:effectLst/>
                <a:latin typeface="-apple-system"/>
              </a:rPr>
              <a:t>6-10-1, Roppongi, Minato 106-6108 Tokyo Prefecture</a:t>
            </a:r>
          </a:p>
          <a:p>
            <a:pPr>
              <a:buFontTx/>
              <a:buChar char="-"/>
            </a:pPr>
            <a:endParaRPr lang="it-IT" altLang="ko-KR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시간</a:t>
            </a:r>
            <a:r>
              <a:rPr lang="en-US" altLang="ko-KR" sz="2400" dirty="0">
                <a:solidFill>
                  <a:srgbClr val="222225"/>
                </a:solidFill>
                <a:latin typeface="-apple-system"/>
              </a:rPr>
              <a:t>: </a:t>
            </a: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매일 </a:t>
            </a:r>
            <a:r>
              <a:rPr lang="en-US" altLang="ko-KR" sz="2400" b="0" i="0" dirty="0">
                <a:solidFill>
                  <a:srgbClr val="222225"/>
                </a:solidFill>
                <a:effectLst/>
                <a:latin typeface="-apple-system"/>
              </a:rPr>
              <a:t>11:00~21:00</a:t>
            </a:r>
          </a:p>
          <a:p>
            <a:pPr>
              <a:buFontTx/>
              <a:buChar char="-"/>
            </a:pPr>
            <a:endParaRPr lang="en-US" altLang="ko-KR" sz="2400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롯폰기를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 대표하는 랜드마크</a:t>
            </a:r>
            <a:r>
              <a:rPr lang="en-US" altLang="ko-KR" sz="2000" b="0" i="0" dirty="0">
                <a:solidFill>
                  <a:srgbClr val="222225"/>
                </a:solidFill>
                <a:effectLst/>
                <a:latin typeface="-apple-system"/>
              </a:rPr>
              <a:t>.</a:t>
            </a:r>
          </a:p>
          <a:p>
            <a:pPr marL="0" indent="0">
              <a:buNone/>
            </a:pPr>
            <a:endParaRPr lang="en-US" altLang="ko-KR" sz="2000" b="0" i="0" dirty="0">
              <a:solidFill>
                <a:srgbClr val="222225"/>
              </a:solidFill>
              <a:effectLst/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쇼핑과 레스토랑</a:t>
            </a:r>
            <a:r>
              <a:rPr lang="en-US" altLang="ko-KR" sz="2000" b="0" i="0" dirty="0">
                <a:solidFill>
                  <a:srgbClr val="222225"/>
                </a:solidFill>
                <a:effectLst/>
                <a:latin typeface="-apple-system"/>
              </a:rPr>
              <a:t>, 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엔터테인먼트와 문화시설로 이루어진 복합시설</a:t>
            </a:r>
            <a:endParaRPr lang="ko-KR" altLang="en-US" sz="3200" dirty="0"/>
          </a:p>
        </p:txBody>
      </p:sp>
      <p:pic>
        <p:nvPicPr>
          <p:cNvPr id="18433" name="Picture 1">
            <a:extLst>
              <a:ext uri="{FF2B5EF4-FFF2-40B4-BE49-F238E27FC236}">
                <a16:creationId xmlns:a16="http://schemas.microsoft.com/office/drawing/2014/main" id="{0157530F-14E4-E465-F6BF-92A0546D8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6506"/>
            <a:ext cx="5515897" cy="308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5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E6045C-FFCD-8759-8240-4BCC980D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쇼핑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856AA01-3454-7FBC-8194-427E21026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717908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6. </a:t>
            </a:r>
            <a:r>
              <a:rPr lang="ko-KR" altLang="en-US" sz="3200" dirty="0" err="1"/>
              <a:t>긴자</a:t>
            </a:r>
            <a:r>
              <a:rPr lang="ko-KR" altLang="en-US" sz="3200" dirty="0"/>
              <a:t> </a:t>
            </a:r>
            <a:r>
              <a:rPr lang="ko-KR" altLang="en-US" sz="3200" dirty="0" err="1"/>
              <a:t>미쓰코시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281823-D7D8-1B60-E3E1-55E379281D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dirty="0"/>
              <a:t>: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4-6-16, Ginza, Chuo 104-8212 Tokyo Prefecture</a:t>
            </a:r>
          </a:p>
          <a:p>
            <a:pPr>
              <a:buFontTx/>
              <a:buChar char="-"/>
            </a:pPr>
            <a:endParaRPr lang="en-US" altLang="ko-KR" dirty="0">
              <a:solidFill>
                <a:srgbClr val="222225"/>
              </a:solidFill>
              <a:latin typeface="-apple-system"/>
            </a:endParaRPr>
          </a:p>
          <a:p>
            <a:pPr>
              <a:buFontTx/>
              <a:buChar char="-"/>
            </a:pPr>
            <a:r>
              <a:rPr lang="ko-KR" altLang="en-US" sz="2400" dirty="0">
                <a:solidFill>
                  <a:srgbClr val="222225"/>
                </a:solidFill>
                <a:latin typeface="-apple-system"/>
              </a:rPr>
              <a:t>시간</a:t>
            </a:r>
            <a:r>
              <a:rPr lang="en-US" altLang="ko-KR" sz="2400" dirty="0">
                <a:solidFill>
                  <a:srgbClr val="222225"/>
                </a:solidFill>
                <a:latin typeface="-apple-system"/>
              </a:rPr>
              <a:t>: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10:00~20:00 </a:t>
            </a:r>
            <a:r>
              <a:rPr kumimoji="0" lang="ko-KR" altLang="ko-KR" sz="20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(레스토랑 상점마다 영업시간 다름)</a:t>
            </a:r>
            <a:endParaRPr kumimoji="0" lang="ko-KR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altLang="ko-KR" sz="2400" dirty="0"/>
          </a:p>
          <a:p>
            <a:pPr>
              <a:buFontTx/>
              <a:buChar char="-"/>
            </a:pP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 </a:t>
            </a:r>
            <a:r>
              <a:rPr lang="en-US" altLang="ko-KR" sz="2300" b="0" i="0" dirty="0">
                <a:solidFill>
                  <a:srgbClr val="222225"/>
                </a:solidFill>
                <a:effectLst/>
                <a:latin typeface="-apple-system"/>
              </a:rPr>
              <a:t>80</a:t>
            </a:r>
            <a:r>
              <a:rPr lang="ko-KR" altLang="en-US" sz="2300" b="0" i="0" dirty="0">
                <a:solidFill>
                  <a:srgbClr val="222225"/>
                </a:solidFill>
                <a:effectLst/>
                <a:latin typeface="-apple-system"/>
              </a:rPr>
              <a:t>년의 역사를 자랑하는 노포 백화점</a:t>
            </a:r>
            <a:endParaRPr lang="ko-KR" altLang="en-US" sz="2300" dirty="0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31FAFCFE-0C14-2A13-23E4-717363AE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65" y="924232"/>
            <a:ext cx="4455673" cy="54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8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AAF08E-D41C-FE34-5573-E3891565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쇼핑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DF2524D-0930-9992-858B-ACF25F74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98243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7. </a:t>
            </a:r>
            <a:r>
              <a:rPr lang="ko-KR" altLang="en-US" sz="3200" dirty="0" err="1"/>
              <a:t>긴자</a:t>
            </a:r>
            <a:r>
              <a:rPr lang="ko-KR" altLang="en-US" sz="3200" dirty="0"/>
              <a:t> 이토야 본점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33A1C7-5F22-61FF-0252-4220F5FB8B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dirty="0"/>
              <a:t>: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2-7-15, Ginza, Chuo 104-0061 Tokyo Prefecture</a:t>
            </a:r>
            <a:endParaRPr lang="en-US" altLang="ko-KR" dirty="0"/>
          </a:p>
          <a:p>
            <a:pPr>
              <a:buFontTx/>
              <a:buChar char="-"/>
            </a:pPr>
            <a:endParaRPr lang="en-US" altLang="ko-K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400" dirty="0"/>
              <a:t>시간</a:t>
            </a:r>
            <a:r>
              <a:rPr lang="en-US" altLang="ko-KR" sz="2400" dirty="0"/>
              <a:t>: </a:t>
            </a:r>
            <a:r>
              <a:rPr kumimoji="0" lang="ko-KR" altLang="ko-KR" sz="2400" b="0" i="0" u="none" strike="noStrike" cap="none" normalizeH="0" baseline="0" dirty="0" err="1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월~토요일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10:00~20:00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       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일 · 공휴일 10:00~19:00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rgbClr val="222225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       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(12층 카페는 11:30~21:00)</a:t>
            </a:r>
            <a:endParaRPr kumimoji="0" lang="ko-KR" altLang="ko-K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altLang="ko-KR" sz="2400" dirty="0"/>
          </a:p>
          <a:p>
            <a:pPr>
              <a:buFontTx/>
              <a:buChar char="-"/>
            </a:pP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크리에이티브한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 순간을 응원하는 문방구점</a:t>
            </a:r>
            <a:endParaRPr lang="ko-KR" altLang="en-US" sz="3200" dirty="0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E8321E07-5226-D68D-872D-508E11F7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88" y="1027906"/>
            <a:ext cx="4069786" cy="52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7C19C380-2410-B72C-58F0-535F43715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61" y="2500594"/>
            <a:ext cx="54387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AAF08E-D41C-FE34-5573-E3891565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쇼핑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DF2524D-0930-9992-858B-ACF25F74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39250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8. </a:t>
            </a:r>
            <a:r>
              <a:rPr lang="ko-KR" altLang="en-US" sz="3200" dirty="0"/>
              <a:t>시부야 </a:t>
            </a:r>
            <a:r>
              <a:rPr lang="ko-KR" altLang="en-US" sz="3200" dirty="0" err="1"/>
              <a:t>히카리에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33A1C7-5F22-61FF-0252-4220F5FB8B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dirty="0"/>
              <a:t>: </a:t>
            </a:r>
            <a:r>
              <a:rPr lang="es-ES" altLang="ko-KR" b="0" i="0" dirty="0">
                <a:solidFill>
                  <a:srgbClr val="222225"/>
                </a:solidFill>
                <a:effectLst/>
                <a:latin typeface="-apple-system"/>
              </a:rPr>
              <a:t>2-21-1 Shibuya, Shibuya 150-0002 Tokyo Prefecture</a:t>
            </a:r>
            <a:endParaRPr lang="en-US" altLang="ko-KR" dirty="0"/>
          </a:p>
          <a:p>
            <a:pPr>
              <a:buFontTx/>
              <a:buChar char="-"/>
            </a:pPr>
            <a:endParaRPr lang="en-US" altLang="ko-K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/>
              <a:t>- </a:t>
            </a:r>
            <a:r>
              <a:rPr lang="ko-KR" altLang="en-US" sz="2400" dirty="0"/>
              <a:t>시간</a:t>
            </a:r>
            <a:r>
              <a:rPr lang="en-US" altLang="ko-KR" sz="2400" dirty="0"/>
              <a:t>: </a:t>
            </a:r>
            <a:r>
              <a:rPr kumimoji="0" lang="ko-KR" altLang="ko-KR" sz="2400" b="1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상점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11:00 - 21:00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          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6F・7F 11:00 - 23:00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          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8F 11:30 - 20:00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            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11F 11:00 - 23:0</a:t>
            </a:r>
            <a:r>
              <a:rPr kumimoji="0" lang="en-US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2400" dirty="0">
              <a:solidFill>
                <a:srgbClr val="222225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ko-KR" altLang="en-US" sz="2400" b="0" i="0" dirty="0" err="1">
                <a:solidFill>
                  <a:srgbClr val="222225"/>
                </a:solidFill>
                <a:effectLst/>
                <a:latin typeface="-apple-system"/>
              </a:rPr>
              <a:t>시부야의</a:t>
            </a:r>
            <a:r>
              <a:rPr lang="ko-KR" altLang="en-US" sz="2400" b="0" i="0" dirty="0">
                <a:solidFill>
                  <a:srgbClr val="222225"/>
                </a:solidFill>
                <a:effectLst/>
                <a:latin typeface="-apple-system"/>
              </a:rPr>
              <a:t> 가장 새로운 건축물</a:t>
            </a:r>
            <a:endParaRPr kumimoji="0" lang="ko-KR" altLang="ko-K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ko-KR" altLang="en-US" sz="2400" dirty="0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4A17A726-E739-302F-977B-312983FD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55" y="1034999"/>
            <a:ext cx="3971490" cy="515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A2AEEB05-385F-62A1-092A-41F7315C0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80" y="1746301"/>
            <a:ext cx="54387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0F99E94F-08B9-E65B-501B-549C86EA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12" y="1027906"/>
            <a:ext cx="4077622" cy="54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AAF08E-D41C-FE34-5573-E3891565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 쇼핑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DF2524D-0930-9992-858B-ACF25F74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68747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9. </a:t>
            </a:r>
            <a:r>
              <a:rPr lang="ko-KR" altLang="en-US" sz="3200" dirty="0"/>
              <a:t>시부야 </a:t>
            </a:r>
            <a:r>
              <a:rPr lang="en-US" altLang="ko-KR" sz="3200" dirty="0"/>
              <a:t>109</a:t>
            </a:r>
            <a:endParaRPr lang="ko-KR" altLang="en-US" sz="32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33A1C7-5F22-61FF-0252-4220F5FB8B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ko-KR" altLang="en-US" sz="2400" dirty="0"/>
              <a:t>주소</a:t>
            </a:r>
            <a:r>
              <a:rPr lang="en-US" altLang="ko-KR" dirty="0"/>
              <a:t>: 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2-29-1 </a:t>
            </a:r>
            <a:r>
              <a:rPr lang="en-US" altLang="ko-KR" b="0" i="0" dirty="0" err="1">
                <a:solidFill>
                  <a:srgbClr val="222225"/>
                </a:solidFill>
                <a:effectLst/>
                <a:latin typeface="-apple-system"/>
              </a:rPr>
              <a:t>Dogenzaka</a:t>
            </a:r>
            <a:r>
              <a:rPr lang="en-US" altLang="ko-KR" b="0" i="0" dirty="0">
                <a:solidFill>
                  <a:srgbClr val="222225"/>
                </a:solidFill>
                <a:effectLst/>
                <a:latin typeface="-apple-system"/>
              </a:rPr>
              <a:t>, Shibuya 150-0043 Tokyo Prefecture</a:t>
            </a:r>
            <a:endParaRPr lang="en-US" altLang="ko-KR" dirty="0"/>
          </a:p>
          <a:p>
            <a:pPr>
              <a:buFontTx/>
              <a:buChar char="-"/>
            </a:pPr>
            <a:endParaRPr lang="en-US" altLang="ko-K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/>
              <a:t>- </a:t>
            </a:r>
            <a:r>
              <a:rPr lang="ko-KR" altLang="en-US" sz="2400" dirty="0"/>
              <a:t>시간</a:t>
            </a:r>
            <a:r>
              <a:rPr lang="en-US" altLang="ko-KR" sz="2400" dirty="0"/>
              <a:t>: </a:t>
            </a:r>
            <a:r>
              <a:rPr lang="ko-KR" altLang="en-US" sz="2400" dirty="0"/>
              <a:t>매일</a:t>
            </a:r>
            <a:r>
              <a:rPr kumimoji="0" lang="ko-KR" altLang="ko-KR" sz="2400" b="0" i="0" u="none" strike="noStrike" cap="none" normalizeH="0" baseline="0" dirty="0">
                <a:ln>
                  <a:noFill/>
                </a:ln>
                <a:solidFill>
                  <a:srgbClr val="222225"/>
                </a:solidFill>
                <a:effectLst/>
                <a:latin typeface="Arial" panose="020B0604020202020204" pitchFamily="34" charset="0"/>
                <a:ea typeface="-apple-system"/>
              </a:rPr>
              <a:t>10:00~21:00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altLang="ko-KR" sz="2400" dirty="0"/>
          </a:p>
          <a:p>
            <a:pPr>
              <a:buFontTx/>
              <a:buChar char="-"/>
            </a:pPr>
            <a:r>
              <a:rPr lang="ko-KR" altLang="en-US" sz="2000" b="0" i="0" dirty="0" err="1">
                <a:solidFill>
                  <a:srgbClr val="222225"/>
                </a:solidFill>
                <a:effectLst/>
                <a:latin typeface="-apple-system"/>
              </a:rPr>
              <a:t>갸루</a:t>
            </a:r>
            <a:r>
              <a:rPr lang="ko-KR" altLang="en-US" sz="2000" b="0" i="0" dirty="0">
                <a:solidFill>
                  <a:srgbClr val="222225"/>
                </a:solidFill>
                <a:effectLst/>
                <a:latin typeface="-apple-system"/>
              </a:rPr>
              <a:t> 중심의 쇼핑몰이라는 인식이 강하지만 젊은 직장인들에게 인기인 숍들이 많다</a:t>
            </a:r>
            <a:r>
              <a:rPr lang="en-US" altLang="ko-KR" sz="2000" b="0" i="0" dirty="0">
                <a:solidFill>
                  <a:srgbClr val="222225"/>
                </a:solidFill>
                <a:effectLst/>
                <a:latin typeface="-apple-system"/>
              </a:rPr>
              <a:t>.</a:t>
            </a:r>
            <a:endParaRPr lang="ko-KR" altLang="en-US" sz="3200" dirty="0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A429B74C-5F98-BD6D-E95B-D54C9157A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30" y="835741"/>
            <a:ext cx="4181897" cy="557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50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850</Words>
  <Application>Microsoft Office PowerPoint</Application>
  <PresentationFormat>와이드스크린</PresentationFormat>
  <Paragraphs>188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1" baseType="lpstr">
      <vt:lpstr>-apple-system</vt:lpstr>
      <vt:lpstr>맑은 고딕</vt:lpstr>
      <vt:lpstr>Arial</vt:lpstr>
      <vt:lpstr>Office 테마</vt:lpstr>
      <vt:lpstr>도쿄 쇼핑</vt:lpstr>
      <vt:lpstr>도쿄 쇼핑</vt:lpstr>
      <vt:lpstr>도쿄 쇼핑</vt:lpstr>
      <vt:lpstr>도쿄 쇼핑</vt:lpstr>
      <vt:lpstr>도쿄 쇼핑</vt:lpstr>
      <vt:lpstr>도쿄 쇼핑</vt:lpstr>
      <vt:lpstr>도쿄 쇼핑</vt:lpstr>
      <vt:lpstr>도쿄 쇼핑</vt:lpstr>
      <vt:lpstr>도쿄 쇼핑</vt:lpstr>
      <vt:lpstr>도쿄 쇼핑</vt:lpstr>
      <vt:lpstr>도쿄 쇼핑</vt:lpstr>
      <vt:lpstr>도쿄 쇼핑</vt:lpstr>
      <vt:lpstr>도쿄 쇼핑</vt:lpstr>
      <vt:lpstr>도쿄 맛집</vt:lpstr>
      <vt:lpstr>도쿄 맛집</vt:lpstr>
      <vt:lpstr>도쿄 맛집</vt:lpstr>
      <vt:lpstr>도쿄 맛집</vt:lpstr>
      <vt:lpstr>도쿄 맛집</vt:lpstr>
      <vt:lpstr>도쿄 맛집</vt:lpstr>
      <vt:lpstr>도쿄 맛집</vt:lpstr>
      <vt:lpstr>도쿄 맛집</vt:lpstr>
      <vt:lpstr>도쿄 맛집</vt:lpstr>
      <vt:lpstr>도쿄 맛집</vt:lpstr>
      <vt:lpstr>도쿄 맛집</vt:lpstr>
      <vt:lpstr>도쿄 맛집</vt:lpstr>
      <vt:lpstr>도쿄 맛집</vt:lpstr>
      <vt:lpstr>끝! 감사합니다!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미래 박</dc:creator>
  <cp:lastModifiedBy>미래 박</cp:lastModifiedBy>
  <cp:revision>1</cp:revision>
  <dcterms:created xsi:type="dcterms:W3CDTF">2024-11-20T12:46:16Z</dcterms:created>
  <dcterms:modified xsi:type="dcterms:W3CDTF">2024-11-20T12:50:52Z</dcterms:modified>
</cp:coreProperties>
</file>