
<file path=[Content_Types].xml><?xml version="1.0" encoding="utf-8"?>
<Types xmlns="http://schemas.openxmlformats.org/package/2006/content-types">
  <Default Extension="tmp" ContentType="image/png"/>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4" d="100"/>
          <a:sy n="64" d="100"/>
        </p:scale>
        <p:origin x="2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872040"/>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tmp"/><Relationship Id="rId4" Type="http://schemas.openxmlformats.org/officeDocument/2006/relationships/image" Target="../media/image3.tm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ko-KR" altLang="en-US"/>
          </a:p>
        </p:txBody>
      </p:sp>
      <p:sp>
        <p:nvSpPr>
          <p:cNvPr id="3" name="Shape 1"/>
          <p:cNvSpPr/>
          <p:nvPr/>
        </p:nvSpPr>
        <p:spPr>
          <a:xfrm>
            <a:off x="0" y="0"/>
            <a:ext cx="14630400" cy="8229600"/>
          </a:xfrm>
          <a:prstGeom prst="rect">
            <a:avLst/>
          </a:prstGeom>
          <a:solidFill>
            <a:srgbClr val="FFFFFF"/>
          </a:solidFill>
          <a:ln/>
        </p:spPr>
        <p:txBody>
          <a:bodyPr/>
          <a:lstStyle/>
          <a:p>
            <a:endParaRPr lang="ko-KR" altLang="en-US" dirty="0"/>
          </a:p>
        </p:txBody>
      </p:sp>
      <p:sp>
        <p:nvSpPr>
          <p:cNvPr id="5" name="Text 2"/>
          <p:cNvSpPr/>
          <p:nvPr/>
        </p:nvSpPr>
        <p:spPr>
          <a:xfrm>
            <a:off x="833199" y="2611041"/>
            <a:ext cx="7477601" cy="958215"/>
          </a:xfrm>
          <a:prstGeom prst="rect">
            <a:avLst/>
          </a:prstGeom>
          <a:noFill/>
          <a:ln/>
        </p:spPr>
        <p:txBody>
          <a:bodyPr wrap="none" rtlCol="0" anchor="t"/>
          <a:lstStyle/>
          <a:p>
            <a:pPr marL="0" indent="0">
              <a:lnSpc>
                <a:spcPts val="7545"/>
              </a:lnSpc>
              <a:buNone/>
            </a:pPr>
            <a:r>
              <a:rPr lang="en-US" sz="6036" b="1" kern="0" spc="-181" dirty="0">
                <a:solidFill>
                  <a:srgbClr val="000000"/>
                </a:solidFill>
                <a:latin typeface="Inter" pitchFamily="34" charset="0"/>
                <a:ea typeface="Inter" pitchFamily="34" charset="-122"/>
                <a:cs typeface="Inter" pitchFamily="34" charset="-120"/>
              </a:rPr>
              <a:t>독도의 역사</a:t>
            </a:r>
            <a:endParaRPr lang="en-US" sz="6036" dirty="0"/>
          </a:p>
        </p:txBody>
      </p:sp>
      <p:sp>
        <p:nvSpPr>
          <p:cNvPr id="6" name="Text 3"/>
          <p:cNvSpPr/>
          <p:nvPr/>
        </p:nvSpPr>
        <p:spPr>
          <a:xfrm>
            <a:off x="833199" y="3902512"/>
            <a:ext cx="7477601"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한반도 동남쪽에 자리 잡고 있는 독도는 우리나라 고유의 영토로, 그 역사가 선사시대부터 이어져왔다. 독도의 지리적 위치와 역사적 의미를 살펴보며 대한민국의 주권을 지켜나가는 것이 중요하다.</a:t>
            </a:r>
            <a:endParaRPr lang="en-US" sz="1750" dirty="0"/>
          </a:p>
        </p:txBody>
      </p:sp>
      <p:sp>
        <p:nvSpPr>
          <p:cNvPr id="7" name="Shape 4"/>
          <p:cNvSpPr/>
          <p:nvPr/>
        </p:nvSpPr>
        <p:spPr>
          <a:xfrm>
            <a:off x="833199" y="5218628"/>
            <a:ext cx="355402" cy="355402"/>
          </a:xfrm>
          <a:prstGeom prst="roundRect">
            <a:avLst>
              <a:gd name="adj" fmla="val 25726039"/>
            </a:avLst>
          </a:prstGeom>
          <a:noFill/>
          <a:ln w="7620">
            <a:solidFill>
              <a:srgbClr val="FFFFFF"/>
            </a:solidFill>
            <a:prstDash val="solid"/>
          </a:ln>
        </p:spPr>
        <p:txBody>
          <a:bodyPr/>
          <a:lstStyle/>
          <a:p>
            <a:endParaRPr lang="ko-KR" altLang="en-US"/>
          </a:p>
        </p:txBody>
      </p:sp>
      <p:sp>
        <p:nvSpPr>
          <p:cNvPr id="9" name="Text 5"/>
          <p:cNvSpPr/>
          <p:nvPr/>
        </p:nvSpPr>
        <p:spPr>
          <a:xfrm>
            <a:off x="1299686" y="5224105"/>
            <a:ext cx="1198126" cy="388858"/>
          </a:xfrm>
          <a:prstGeom prst="rect">
            <a:avLst/>
          </a:prstGeom>
          <a:noFill/>
          <a:ln/>
        </p:spPr>
        <p:txBody>
          <a:bodyPr wrap="none" rtlCol="0" anchor="t"/>
          <a:lstStyle/>
          <a:p>
            <a:pPr marL="0" indent="0" algn="l">
              <a:lnSpc>
                <a:spcPts val="3062"/>
              </a:lnSpc>
              <a:buNone/>
            </a:pPr>
            <a:endParaRPr lang="en-US" sz="2187" dirty="0"/>
          </a:p>
        </p:txBody>
      </p:sp>
      <p:pic>
        <p:nvPicPr>
          <p:cNvPr id="8" name="그림 7" descr="물, 자연, 섬, 해안 및 해양 지형이(가) 표시된 사진&#10;&#10;자동 생성된 설명">
            <a:extLst>
              <a:ext uri="{FF2B5EF4-FFF2-40B4-BE49-F238E27FC236}">
                <a16:creationId xmlns:a16="http://schemas.microsoft.com/office/drawing/2014/main" id="{B7BDD931-CD15-D55E-70C3-8F4E8C8D6405}"/>
              </a:ext>
            </a:extLst>
          </p:cNvPr>
          <p:cNvPicPr>
            <a:picLocks noChangeAspect="1"/>
          </p:cNvPicPr>
          <p:nvPr/>
        </p:nvPicPr>
        <p:blipFill>
          <a:blip r:embed="rId3"/>
          <a:stretch>
            <a:fillRect/>
          </a:stretch>
        </p:blipFill>
        <p:spPr>
          <a:xfrm>
            <a:off x="8326074" y="0"/>
            <a:ext cx="6304326" cy="82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ko-KR" altLang="en-US"/>
          </a:p>
        </p:txBody>
      </p:sp>
      <p:sp>
        <p:nvSpPr>
          <p:cNvPr id="3" name="Shape 1"/>
          <p:cNvSpPr/>
          <p:nvPr/>
        </p:nvSpPr>
        <p:spPr>
          <a:xfrm>
            <a:off x="0" y="0"/>
            <a:ext cx="14630400" cy="8229600"/>
          </a:xfrm>
          <a:prstGeom prst="rect">
            <a:avLst/>
          </a:prstGeom>
          <a:solidFill>
            <a:srgbClr val="FFFFFF"/>
          </a:solidFill>
          <a:ln/>
        </p:spPr>
        <p:txBody>
          <a:bodyPr/>
          <a:lstStyle/>
          <a:p>
            <a:endParaRPr lang="ko-KR" altLang="en-US"/>
          </a:p>
        </p:txBody>
      </p:sp>
      <p:sp>
        <p:nvSpPr>
          <p:cNvPr id="4" name="Text 2"/>
          <p:cNvSpPr/>
          <p:nvPr/>
        </p:nvSpPr>
        <p:spPr>
          <a:xfrm>
            <a:off x="2037993" y="1553051"/>
            <a:ext cx="5554980"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독도 영유권 분쟁의 현재</a:t>
            </a:r>
            <a:endParaRPr lang="en-US" sz="4374" dirty="0"/>
          </a:p>
        </p:txBody>
      </p:sp>
      <p:sp>
        <p:nvSpPr>
          <p:cNvPr id="5" name="Text 3"/>
          <p:cNvSpPr/>
          <p:nvPr/>
        </p:nvSpPr>
        <p:spPr>
          <a:xfrm>
            <a:off x="2037993" y="2802850"/>
            <a:ext cx="3295888" cy="733187"/>
          </a:xfrm>
          <a:prstGeom prst="rect">
            <a:avLst/>
          </a:prstGeom>
          <a:noFill/>
          <a:ln/>
        </p:spPr>
        <p:txBody>
          <a:bodyPr wrap="none" rtlCol="0" anchor="t"/>
          <a:lstStyle/>
          <a:p>
            <a:pPr marL="0" indent="0" algn="ctr">
              <a:lnSpc>
                <a:spcPts val="5774"/>
              </a:lnSpc>
              <a:buNone/>
            </a:pPr>
            <a:r>
              <a:rPr lang="en-US" sz="5774" b="1" kern="0" spc="-173" dirty="0">
                <a:solidFill>
                  <a:srgbClr val="272525"/>
                </a:solidFill>
                <a:latin typeface="Inter" pitchFamily="34" charset="0"/>
                <a:ea typeface="Inter" pitchFamily="34" charset="-122"/>
                <a:cs typeface="Inter" pitchFamily="34" charset="-120"/>
              </a:rPr>
              <a:t>20</a:t>
            </a:r>
            <a:endParaRPr lang="en-US" sz="5774" dirty="0"/>
          </a:p>
        </p:txBody>
      </p:sp>
      <p:sp>
        <p:nvSpPr>
          <p:cNvPr id="6" name="Text 4"/>
          <p:cNvSpPr/>
          <p:nvPr/>
        </p:nvSpPr>
        <p:spPr>
          <a:xfrm>
            <a:off x="2297192" y="3813691"/>
            <a:ext cx="2777490" cy="347186"/>
          </a:xfrm>
          <a:prstGeom prst="rect">
            <a:avLst/>
          </a:prstGeom>
          <a:noFill/>
          <a:ln/>
        </p:spPr>
        <p:txBody>
          <a:bodyPr wrap="none" rtlCol="0" anchor="t"/>
          <a:lstStyle/>
          <a:p>
            <a:pPr marL="0" indent="0" algn="ctr">
              <a:lnSpc>
                <a:spcPts val="2734"/>
              </a:lnSpc>
              <a:buNone/>
            </a:pPr>
            <a:r>
              <a:rPr lang="en-US" sz="2187" b="1" kern="0" spc="-66" dirty="0">
                <a:solidFill>
                  <a:srgbClr val="272525"/>
                </a:solidFill>
                <a:latin typeface="Inter" pitchFamily="34" charset="0"/>
                <a:ea typeface="Inter" pitchFamily="34" charset="-122"/>
                <a:cs typeface="Inter" pitchFamily="34" charset="-120"/>
              </a:rPr>
              <a:t>년</a:t>
            </a:r>
            <a:endParaRPr lang="en-US" sz="2187" dirty="0"/>
          </a:p>
        </p:txBody>
      </p:sp>
      <p:sp>
        <p:nvSpPr>
          <p:cNvPr id="7" name="Text 5"/>
          <p:cNvSpPr/>
          <p:nvPr/>
        </p:nvSpPr>
        <p:spPr>
          <a:xfrm>
            <a:off x="2037993" y="4294108"/>
            <a:ext cx="3295888" cy="710803"/>
          </a:xfrm>
          <a:prstGeom prst="rect">
            <a:avLst/>
          </a:prstGeom>
          <a:noFill/>
          <a:ln/>
        </p:spPr>
        <p:txBody>
          <a:bodyPr wrap="square" rtlCol="0" anchor="t"/>
          <a:lstStyle/>
          <a:p>
            <a:pPr marL="0" indent="0" algn="ctr">
              <a:lnSpc>
                <a:spcPts val="2799"/>
              </a:lnSpc>
              <a:buNone/>
            </a:pPr>
            <a:r>
              <a:rPr lang="en-US" sz="1750" kern="0" spc="-35" dirty="0">
                <a:solidFill>
                  <a:srgbClr val="272525"/>
                </a:solidFill>
                <a:latin typeface="Inter" pitchFamily="34" charset="0"/>
                <a:ea typeface="Inter" pitchFamily="34" charset="-122"/>
                <a:cs typeface="Inter" pitchFamily="34" charset="-120"/>
              </a:rPr>
              <a:t>1952년부터 지속되어온 독도 영유권 분쟁이 70년 이상 이어지고 있다.</a:t>
            </a:r>
            <a:endParaRPr lang="en-US" sz="1750" dirty="0"/>
          </a:p>
        </p:txBody>
      </p:sp>
      <p:sp>
        <p:nvSpPr>
          <p:cNvPr id="8" name="Text 6"/>
          <p:cNvSpPr/>
          <p:nvPr/>
        </p:nvSpPr>
        <p:spPr>
          <a:xfrm>
            <a:off x="5667137" y="2802850"/>
            <a:ext cx="3296007" cy="733187"/>
          </a:xfrm>
          <a:prstGeom prst="rect">
            <a:avLst/>
          </a:prstGeom>
          <a:noFill/>
          <a:ln/>
        </p:spPr>
        <p:txBody>
          <a:bodyPr wrap="none" rtlCol="0" anchor="t"/>
          <a:lstStyle/>
          <a:p>
            <a:pPr marL="0" indent="0" algn="ctr">
              <a:lnSpc>
                <a:spcPts val="5774"/>
              </a:lnSpc>
              <a:buNone/>
            </a:pPr>
            <a:r>
              <a:rPr lang="en-US" sz="5774" b="1" kern="0" spc="-173" dirty="0">
                <a:solidFill>
                  <a:srgbClr val="272525"/>
                </a:solidFill>
                <a:latin typeface="Inter" pitchFamily="34" charset="0"/>
                <a:ea typeface="Inter" pitchFamily="34" charset="-122"/>
                <a:cs typeface="Inter" pitchFamily="34" charset="-120"/>
              </a:rPr>
              <a:t>60M</a:t>
            </a:r>
            <a:endParaRPr lang="en-US" sz="5774" dirty="0"/>
          </a:p>
        </p:txBody>
      </p:sp>
      <p:sp>
        <p:nvSpPr>
          <p:cNvPr id="9" name="Text 7"/>
          <p:cNvSpPr/>
          <p:nvPr/>
        </p:nvSpPr>
        <p:spPr>
          <a:xfrm>
            <a:off x="5926336" y="3813691"/>
            <a:ext cx="2777490" cy="347186"/>
          </a:xfrm>
          <a:prstGeom prst="rect">
            <a:avLst/>
          </a:prstGeom>
          <a:noFill/>
          <a:ln/>
        </p:spPr>
        <p:txBody>
          <a:bodyPr wrap="none" rtlCol="0" anchor="t"/>
          <a:lstStyle/>
          <a:p>
            <a:pPr marL="0" indent="0" algn="ctr">
              <a:lnSpc>
                <a:spcPts val="2734"/>
              </a:lnSpc>
              <a:buNone/>
            </a:pPr>
            <a:r>
              <a:rPr lang="en-US" sz="2187" b="1" kern="0" spc="-66" dirty="0">
                <a:solidFill>
                  <a:srgbClr val="272525"/>
                </a:solidFill>
                <a:latin typeface="Inter" pitchFamily="34" charset="0"/>
                <a:ea typeface="Inter" pitchFamily="34" charset="-122"/>
                <a:cs typeface="Inter" pitchFamily="34" charset="-120"/>
              </a:rPr>
              <a:t>건</a:t>
            </a:r>
            <a:endParaRPr lang="en-US" sz="2187" dirty="0"/>
          </a:p>
        </p:txBody>
      </p:sp>
      <p:sp>
        <p:nvSpPr>
          <p:cNvPr id="10" name="Text 8"/>
          <p:cNvSpPr/>
          <p:nvPr/>
        </p:nvSpPr>
        <p:spPr>
          <a:xfrm>
            <a:off x="5667137" y="4294108"/>
            <a:ext cx="3296007" cy="1066205"/>
          </a:xfrm>
          <a:prstGeom prst="rect">
            <a:avLst/>
          </a:prstGeom>
          <a:noFill/>
          <a:ln/>
        </p:spPr>
        <p:txBody>
          <a:bodyPr wrap="square" rtlCol="0" anchor="t"/>
          <a:lstStyle/>
          <a:p>
            <a:pPr marL="0" indent="0" algn="ctr">
              <a:lnSpc>
                <a:spcPts val="2799"/>
              </a:lnSpc>
              <a:buNone/>
            </a:pPr>
            <a:r>
              <a:rPr lang="en-US" sz="1750" kern="0" spc="-35" dirty="0">
                <a:solidFill>
                  <a:srgbClr val="272525"/>
                </a:solidFill>
                <a:latin typeface="Inter" pitchFamily="34" charset="0"/>
                <a:ea typeface="Inter" pitchFamily="34" charset="-122"/>
                <a:cs typeface="Inter" pitchFamily="34" charset="-120"/>
              </a:rPr>
              <a:t>지난 수십년간 양국 간 외교적 충돌과 국제 중재 요청이 60만 건 이상 있었다.</a:t>
            </a:r>
            <a:endParaRPr lang="en-US" sz="1750" dirty="0"/>
          </a:p>
        </p:txBody>
      </p:sp>
      <p:sp>
        <p:nvSpPr>
          <p:cNvPr id="11" name="Text 9"/>
          <p:cNvSpPr/>
          <p:nvPr/>
        </p:nvSpPr>
        <p:spPr>
          <a:xfrm>
            <a:off x="9296400" y="2802850"/>
            <a:ext cx="3296007" cy="733187"/>
          </a:xfrm>
          <a:prstGeom prst="rect">
            <a:avLst/>
          </a:prstGeom>
          <a:noFill/>
          <a:ln/>
        </p:spPr>
        <p:txBody>
          <a:bodyPr wrap="none" rtlCol="0" anchor="t"/>
          <a:lstStyle/>
          <a:p>
            <a:pPr marL="0" indent="0" algn="ctr">
              <a:lnSpc>
                <a:spcPts val="5774"/>
              </a:lnSpc>
              <a:buNone/>
            </a:pPr>
            <a:r>
              <a:rPr lang="en-US" sz="5774" b="1" kern="0" spc="-173" dirty="0">
                <a:solidFill>
                  <a:srgbClr val="272525"/>
                </a:solidFill>
                <a:latin typeface="Inter" pitchFamily="34" charset="0"/>
                <a:ea typeface="Inter" pitchFamily="34" charset="-122"/>
                <a:cs typeface="Inter" pitchFamily="34" charset="-120"/>
              </a:rPr>
              <a:t>2</a:t>
            </a:r>
            <a:endParaRPr lang="en-US" sz="5774" dirty="0"/>
          </a:p>
        </p:txBody>
      </p:sp>
      <p:sp>
        <p:nvSpPr>
          <p:cNvPr id="12" name="Text 10"/>
          <p:cNvSpPr/>
          <p:nvPr/>
        </p:nvSpPr>
        <p:spPr>
          <a:xfrm>
            <a:off x="9555599" y="3813691"/>
            <a:ext cx="2777490" cy="347186"/>
          </a:xfrm>
          <a:prstGeom prst="rect">
            <a:avLst/>
          </a:prstGeom>
          <a:noFill/>
          <a:ln/>
        </p:spPr>
        <p:txBody>
          <a:bodyPr wrap="none" rtlCol="0" anchor="t"/>
          <a:lstStyle/>
          <a:p>
            <a:pPr marL="0" indent="0" algn="ctr">
              <a:lnSpc>
                <a:spcPts val="2734"/>
              </a:lnSpc>
              <a:buNone/>
            </a:pPr>
            <a:r>
              <a:rPr lang="en-US" sz="2187" b="1" kern="0" spc="-66" dirty="0">
                <a:solidFill>
                  <a:srgbClr val="272525"/>
                </a:solidFill>
                <a:latin typeface="Inter" pitchFamily="34" charset="0"/>
                <a:ea typeface="Inter" pitchFamily="34" charset="-122"/>
                <a:cs typeface="Inter" pitchFamily="34" charset="-120"/>
              </a:rPr>
              <a:t>국가</a:t>
            </a:r>
            <a:endParaRPr lang="en-US" sz="2187" dirty="0"/>
          </a:p>
        </p:txBody>
      </p:sp>
      <p:sp>
        <p:nvSpPr>
          <p:cNvPr id="13" name="Text 11"/>
          <p:cNvSpPr/>
          <p:nvPr/>
        </p:nvSpPr>
        <p:spPr>
          <a:xfrm>
            <a:off x="9296400" y="4294108"/>
            <a:ext cx="3296007" cy="710803"/>
          </a:xfrm>
          <a:prstGeom prst="rect">
            <a:avLst/>
          </a:prstGeom>
          <a:noFill/>
          <a:ln/>
        </p:spPr>
        <p:txBody>
          <a:bodyPr wrap="square" rtlCol="0" anchor="t"/>
          <a:lstStyle/>
          <a:p>
            <a:pPr marL="0" indent="0" algn="ctr">
              <a:lnSpc>
                <a:spcPts val="2799"/>
              </a:lnSpc>
              <a:buNone/>
            </a:pPr>
            <a:r>
              <a:rPr lang="en-US" sz="1750" kern="0" spc="-35" dirty="0">
                <a:solidFill>
                  <a:srgbClr val="272525"/>
                </a:solidFill>
                <a:latin typeface="Inter" pitchFamily="34" charset="0"/>
                <a:ea typeface="Inter" pitchFamily="34" charset="-122"/>
                <a:cs typeface="Inter" pitchFamily="34" charset="-120"/>
              </a:rPr>
              <a:t>독도 영유권을 둘러싸고 한국과 일본이 대립하고 있다.</a:t>
            </a:r>
            <a:endParaRPr lang="en-US" sz="1750" dirty="0"/>
          </a:p>
        </p:txBody>
      </p:sp>
      <p:sp>
        <p:nvSpPr>
          <p:cNvPr id="14" name="Text 12"/>
          <p:cNvSpPr/>
          <p:nvPr/>
        </p:nvSpPr>
        <p:spPr>
          <a:xfrm>
            <a:off x="2037993" y="5610225"/>
            <a:ext cx="10554414"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독도 영유권 분쟁은 한일 양국 간의 오랜 역사적 갈등이다. 일본은 지속적으로 독도에 대한 영유권을 주장하며 외교적 압박을 가하고 있지만, 대한민국 정부는 역사적 증거와 국제법에 근거하여 독도가 대한민국의 고유 영토임을 확고히 하고 있다. 이 분쟁은 지난 70년간 양국 간 긴장 관계를 초래해왔다.</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ko-KR" altLang="en-US"/>
          </a:p>
        </p:txBody>
      </p:sp>
      <p:sp>
        <p:nvSpPr>
          <p:cNvPr id="3" name="Shape 1"/>
          <p:cNvSpPr/>
          <p:nvPr/>
        </p:nvSpPr>
        <p:spPr>
          <a:xfrm>
            <a:off x="0" y="0"/>
            <a:ext cx="14630400" cy="8229600"/>
          </a:xfrm>
          <a:prstGeom prst="rect">
            <a:avLst/>
          </a:prstGeom>
          <a:solidFill>
            <a:srgbClr val="FFFFFF"/>
          </a:solidFill>
          <a:ln/>
        </p:spPr>
        <p:txBody>
          <a:bodyPr/>
          <a:lstStyle/>
          <a:p>
            <a:endParaRPr lang="ko-KR" altLang="en-US"/>
          </a:p>
        </p:txBody>
      </p:sp>
      <p:sp>
        <p:nvSpPr>
          <p:cNvPr id="4" name="Text 2"/>
          <p:cNvSpPr/>
          <p:nvPr/>
        </p:nvSpPr>
        <p:spPr>
          <a:xfrm>
            <a:off x="2037993" y="1437084"/>
            <a:ext cx="5554980"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독도의 지리적 특성</a:t>
            </a:r>
            <a:endParaRPr lang="en-US" sz="4374" dirty="0"/>
          </a:p>
        </p:txBody>
      </p:sp>
      <p:sp>
        <p:nvSpPr>
          <p:cNvPr id="6" name="Text 3"/>
          <p:cNvSpPr/>
          <p:nvPr/>
        </p:nvSpPr>
        <p:spPr>
          <a:xfrm>
            <a:off x="2037993" y="4890373"/>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화산섬 지형</a:t>
            </a:r>
            <a:endParaRPr lang="en-US" sz="2187" dirty="0"/>
          </a:p>
        </p:txBody>
      </p:sp>
      <p:sp>
        <p:nvSpPr>
          <p:cNvPr id="7" name="Text 4"/>
          <p:cNvSpPr/>
          <p:nvPr/>
        </p:nvSpPr>
        <p:spPr>
          <a:xfrm>
            <a:off x="2037993" y="5370790"/>
            <a:ext cx="3295888" cy="1421606"/>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Inter" pitchFamily="34" charset="0"/>
                <a:ea typeface="Inter" pitchFamily="34" charset="-122"/>
                <a:cs typeface="Inter" pitchFamily="34" charset="-120"/>
              </a:rPr>
              <a:t>독도는 동해에 솟아오른 화산섬으로, 가파른 절벽과 험준한 지형이 특징이다. 바다와 육지의 경계가 뚜렷한 독특한 지형을 가지고 있다.</a:t>
            </a:r>
            <a:endParaRPr lang="en-US" sz="1750" dirty="0"/>
          </a:p>
        </p:txBody>
      </p:sp>
      <p:sp>
        <p:nvSpPr>
          <p:cNvPr id="9" name="Text 5"/>
          <p:cNvSpPr/>
          <p:nvPr/>
        </p:nvSpPr>
        <p:spPr>
          <a:xfrm>
            <a:off x="5667137" y="4890492"/>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동해 최동단 위치</a:t>
            </a:r>
            <a:endParaRPr lang="en-US" sz="2187" dirty="0"/>
          </a:p>
        </p:txBody>
      </p:sp>
      <p:sp>
        <p:nvSpPr>
          <p:cNvPr id="10" name="Text 6"/>
          <p:cNvSpPr/>
          <p:nvPr/>
        </p:nvSpPr>
        <p:spPr>
          <a:xfrm>
            <a:off x="5667137" y="5370909"/>
            <a:ext cx="3296007" cy="1421606"/>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Inter" pitchFamily="34" charset="0"/>
                <a:ea typeface="Inter" pitchFamily="34" charset="-122"/>
                <a:cs typeface="Inter" pitchFamily="34" charset="-120"/>
              </a:rPr>
              <a:t>독도는 한반도 동남쪽 끝에 위치하여 동해에서 가장 동쪽에 자리 잡고 있다. 이는 독도의 전략적 중요성을 보여준다.</a:t>
            </a:r>
            <a:endParaRPr lang="en-US" sz="1750" dirty="0"/>
          </a:p>
        </p:txBody>
      </p:sp>
      <p:sp>
        <p:nvSpPr>
          <p:cNvPr id="12" name="Text 7"/>
          <p:cNvSpPr/>
          <p:nvPr/>
        </p:nvSpPr>
        <p:spPr>
          <a:xfrm>
            <a:off x="9296400" y="4890492"/>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주변 해역 환경</a:t>
            </a:r>
            <a:endParaRPr lang="en-US" sz="2187" dirty="0"/>
          </a:p>
        </p:txBody>
      </p:sp>
      <p:sp>
        <p:nvSpPr>
          <p:cNvPr id="13" name="Text 8"/>
          <p:cNvSpPr/>
          <p:nvPr/>
        </p:nvSpPr>
        <p:spPr>
          <a:xfrm>
            <a:off x="9296400" y="5370909"/>
            <a:ext cx="3296007" cy="1421606"/>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Inter" pitchFamily="34" charset="0"/>
                <a:ea typeface="Inter" pitchFamily="34" charset="-122"/>
                <a:cs typeface="Inter" pitchFamily="34" charset="-120"/>
              </a:rPr>
              <a:t>독도 주변은 깊은 수심과 강한 해류로 인해 어선들이 접근하기 어려운 험난한 해역이다. 이는 독도의 고립된 지리적 특성을 나타낸다.</a:t>
            </a:r>
            <a:endParaRPr lang="en-US" sz="1750" dirty="0"/>
          </a:p>
        </p:txBody>
      </p:sp>
      <p:pic>
        <p:nvPicPr>
          <p:cNvPr id="8" name="그림 7" descr="아동 미술, 예술이(가) 표시된 사진&#10;&#10;자동 생성된 설명">
            <a:extLst>
              <a:ext uri="{FF2B5EF4-FFF2-40B4-BE49-F238E27FC236}">
                <a16:creationId xmlns:a16="http://schemas.microsoft.com/office/drawing/2014/main" id="{24EAAF7D-9CA0-02E2-8303-A5FCE0B94E11}"/>
              </a:ext>
            </a:extLst>
          </p:cNvPr>
          <p:cNvPicPr>
            <a:picLocks noChangeAspect="1"/>
          </p:cNvPicPr>
          <p:nvPr/>
        </p:nvPicPr>
        <p:blipFill>
          <a:blip r:embed="rId3"/>
          <a:stretch>
            <a:fillRect/>
          </a:stretch>
        </p:blipFill>
        <p:spPr>
          <a:xfrm>
            <a:off x="1769433" y="2763558"/>
            <a:ext cx="3564448" cy="1975131"/>
          </a:xfrm>
          <a:prstGeom prst="rect">
            <a:avLst/>
          </a:prstGeom>
        </p:spPr>
      </p:pic>
      <p:pic>
        <p:nvPicPr>
          <p:cNvPr id="15" name="그림 14" descr="물, 자연, 야외, 해안 및 해양 지형이(가) 표시된 사진&#10;&#10;자동 생성된 설명">
            <a:extLst>
              <a:ext uri="{FF2B5EF4-FFF2-40B4-BE49-F238E27FC236}">
                <a16:creationId xmlns:a16="http://schemas.microsoft.com/office/drawing/2014/main" id="{270375B9-1BD5-BEC6-B232-D443DFAD0AF5}"/>
              </a:ext>
            </a:extLst>
          </p:cNvPr>
          <p:cNvPicPr>
            <a:picLocks noChangeAspect="1"/>
          </p:cNvPicPr>
          <p:nvPr/>
        </p:nvPicPr>
        <p:blipFill>
          <a:blip r:embed="rId4"/>
          <a:stretch>
            <a:fillRect/>
          </a:stretch>
        </p:blipFill>
        <p:spPr>
          <a:xfrm>
            <a:off x="5656385" y="2763558"/>
            <a:ext cx="3471018" cy="1975131"/>
          </a:xfrm>
          <a:prstGeom prst="rect">
            <a:avLst/>
          </a:prstGeom>
        </p:spPr>
      </p:pic>
      <p:pic>
        <p:nvPicPr>
          <p:cNvPr id="17" name="그림 16" descr="물, 지도, 텍스트이(가) 표시된 사진&#10;&#10;자동 생성된 설명">
            <a:extLst>
              <a:ext uri="{FF2B5EF4-FFF2-40B4-BE49-F238E27FC236}">
                <a16:creationId xmlns:a16="http://schemas.microsoft.com/office/drawing/2014/main" id="{5551CE3C-D9AE-35E3-BEEA-8F40549A3453}"/>
              </a:ext>
            </a:extLst>
          </p:cNvPr>
          <p:cNvPicPr>
            <a:picLocks noChangeAspect="1"/>
          </p:cNvPicPr>
          <p:nvPr/>
        </p:nvPicPr>
        <p:blipFill>
          <a:blip r:embed="rId5"/>
          <a:stretch>
            <a:fillRect/>
          </a:stretch>
        </p:blipFill>
        <p:spPr>
          <a:xfrm>
            <a:off x="9327054" y="2735110"/>
            <a:ext cx="4023709" cy="19751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4" name="Text 2"/>
          <p:cNvSpPr/>
          <p:nvPr/>
        </p:nvSpPr>
        <p:spPr>
          <a:xfrm>
            <a:off x="4278392" y="2211824"/>
            <a:ext cx="5554980"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선사시대 독도의 기록</a:t>
            </a:r>
            <a:endParaRPr lang="en-US" sz="4374" dirty="0"/>
          </a:p>
        </p:txBody>
      </p:sp>
      <p:sp>
        <p:nvSpPr>
          <p:cNvPr id="6" name="Text 3"/>
          <p:cNvSpPr/>
          <p:nvPr/>
        </p:nvSpPr>
        <p:spPr>
          <a:xfrm>
            <a:off x="2037993" y="3669506"/>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선사인의 거주</a:t>
            </a:r>
            <a:endParaRPr lang="en-US" sz="2187" dirty="0"/>
          </a:p>
        </p:txBody>
      </p:sp>
      <p:sp>
        <p:nvSpPr>
          <p:cNvPr id="7" name="Text 4"/>
          <p:cNvSpPr/>
          <p:nvPr/>
        </p:nvSpPr>
        <p:spPr>
          <a:xfrm>
            <a:off x="1778794" y="4257199"/>
            <a:ext cx="3295888" cy="1066205"/>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Inter" pitchFamily="34" charset="0"/>
                <a:ea typeface="Inter" pitchFamily="34" charset="-122"/>
                <a:cs typeface="Inter" pitchFamily="34" charset="-120"/>
              </a:rPr>
              <a:t>독도는 선사시대부터 인간이 거주했던 흔적이 발견되고 있다. 동굴 유적과 유물들이 이를 증명한다.</a:t>
            </a:r>
            <a:endParaRPr lang="en-US" sz="1750" dirty="0"/>
          </a:p>
        </p:txBody>
      </p:sp>
      <p:sp>
        <p:nvSpPr>
          <p:cNvPr id="9" name="Text 5"/>
          <p:cNvSpPr/>
          <p:nvPr/>
        </p:nvSpPr>
        <p:spPr>
          <a:xfrm>
            <a:off x="5667137" y="3669506"/>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일상생활 자취</a:t>
            </a:r>
            <a:endParaRPr lang="en-US" sz="2187" dirty="0"/>
          </a:p>
        </p:txBody>
      </p:sp>
      <p:sp>
        <p:nvSpPr>
          <p:cNvPr id="10" name="Text 6"/>
          <p:cNvSpPr/>
          <p:nvPr/>
        </p:nvSpPr>
        <p:spPr>
          <a:xfrm>
            <a:off x="5537537" y="4257199"/>
            <a:ext cx="3296007" cy="1066205"/>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Inter" pitchFamily="34" charset="0"/>
                <a:ea typeface="Inter" pitchFamily="34" charset="-122"/>
                <a:cs typeface="Inter" pitchFamily="34" charset="-120"/>
              </a:rPr>
              <a:t>독도에서 발견된 뼈와 돌칼 등의 유물은 선사인들이 어로활동과 채집 생활을 했음을 보여준다.</a:t>
            </a:r>
            <a:endParaRPr lang="en-US" sz="1750" dirty="0"/>
          </a:p>
        </p:txBody>
      </p:sp>
      <p:sp>
        <p:nvSpPr>
          <p:cNvPr id="12" name="Text 7"/>
          <p:cNvSpPr/>
          <p:nvPr/>
        </p:nvSpPr>
        <p:spPr>
          <a:xfrm>
            <a:off x="9296400" y="3669506"/>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토기 유물</a:t>
            </a:r>
            <a:endParaRPr lang="en-US" sz="2187" dirty="0"/>
          </a:p>
        </p:txBody>
      </p:sp>
      <p:sp>
        <p:nvSpPr>
          <p:cNvPr id="13" name="Text 8"/>
          <p:cNvSpPr/>
          <p:nvPr/>
        </p:nvSpPr>
        <p:spPr>
          <a:xfrm>
            <a:off x="9296399" y="4274106"/>
            <a:ext cx="3296007" cy="1066205"/>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Inter" pitchFamily="34" charset="0"/>
                <a:ea typeface="Inter" pitchFamily="34" charset="-122"/>
                <a:cs typeface="Inter" pitchFamily="34" charset="-120"/>
              </a:rPr>
              <a:t>독도에서 발견된 토기 조각은 선사인들의 토기 제작 기술을 증명한다. 이는 정착 생활의 흔적이다.</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5" name="Text 2"/>
          <p:cNvSpPr/>
          <p:nvPr/>
        </p:nvSpPr>
        <p:spPr>
          <a:xfrm>
            <a:off x="4792282" y="1717833"/>
            <a:ext cx="5554980"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고려시대 독도의 기록</a:t>
            </a:r>
            <a:endParaRPr lang="en-US" sz="4374" dirty="0"/>
          </a:p>
        </p:txBody>
      </p:sp>
      <p:sp>
        <p:nvSpPr>
          <p:cNvPr id="6" name="Shape 3"/>
          <p:cNvSpPr/>
          <p:nvPr/>
        </p:nvSpPr>
        <p:spPr>
          <a:xfrm>
            <a:off x="4468667" y="2703004"/>
            <a:ext cx="4542115" cy="2006203"/>
          </a:xfrm>
          <a:prstGeom prst="roundRect">
            <a:avLst>
              <a:gd name="adj" fmla="val 4984"/>
            </a:avLst>
          </a:prstGeom>
          <a:solidFill>
            <a:srgbClr val="DADBF1"/>
          </a:solidFill>
          <a:ln w="7620">
            <a:solidFill>
              <a:srgbClr val="C0C1D7"/>
            </a:solidFill>
            <a:prstDash val="solid"/>
          </a:ln>
        </p:spPr>
        <p:txBody>
          <a:bodyPr/>
          <a:lstStyle/>
          <a:p>
            <a:endParaRPr lang="ko-KR" altLang="en-US"/>
          </a:p>
        </p:txBody>
      </p:sp>
      <p:sp>
        <p:nvSpPr>
          <p:cNvPr id="7" name="Text 4"/>
          <p:cNvSpPr/>
          <p:nvPr/>
        </p:nvSpPr>
        <p:spPr>
          <a:xfrm>
            <a:off x="4720590" y="2918817"/>
            <a:ext cx="2777490"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삼국유사 기록</a:t>
            </a:r>
            <a:endParaRPr lang="en-US" sz="2187" dirty="0"/>
          </a:p>
        </p:txBody>
      </p:sp>
      <p:sp>
        <p:nvSpPr>
          <p:cNvPr id="8" name="Text 5"/>
          <p:cNvSpPr/>
          <p:nvPr/>
        </p:nvSpPr>
        <p:spPr>
          <a:xfrm>
            <a:off x="4720589" y="3243560"/>
            <a:ext cx="4082534"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독도는 신라 시대부터 '우산국'으로 불렸으며, 삼국유사에 그 기록이 남아있다. 이는 독도가 고대부터 우리 영토였음을 보여준다.</a:t>
            </a:r>
            <a:endParaRPr lang="en-US" sz="1750" dirty="0"/>
          </a:p>
        </p:txBody>
      </p:sp>
      <p:sp>
        <p:nvSpPr>
          <p:cNvPr id="9" name="Shape 6"/>
          <p:cNvSpPr/>
          <p:nvPr/>
        </p:nvSpPr>
        <p:spPr>
          <a:xfrm>
            <a:off x="9255085" y="2689027"/>
            <a:ext cx="4542115" cy="2006203"/>
          </a:xfrm>
          <a:prstGeom prst="roundRect">
            <a:avLst>
              <a:gd name="adj" fmla="val 4984"/>
            </a:avLst>
          </a:prstGeom>
          <a:solidFill>
            <a:srgbClr val="DADBF1"/>
          </a:solidFill>
          <a:ln w="7620">
            <a:solidFill>
              <a:srgbClr val="C0C1D7"/>
            </a:solidFill>
            <a:prstDash val="solid"/>
          </a:ln>
        </p:spPr>
        <p:txBody>
          <a:bodyPr/>
          <a:lstStyle/>
          <a:p>
            <a:endParaRPr lang="ko-KR" altLang="en-US"/>
          </a:p>
        </p:txBody>
      </p:sp>
      <p:sp>
        <p:nvSpPr>
          <p:cNvPr id="10" name="Text 7"/>
          <p:cNvSpPr/>
          <p:nvPr/>
        </p:nvSpPr>
        <p:spPr>
          <a:xfrm>
            <a:off x="9484876" y="2918817"/>
            <a:ext cx="2777490"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고려 수군의 주목</a:t>
            </a:r>
            <a:endParaRPr lang="en-US" sz="2187" dirty="0"/>
          </a:p>
        </p:txBody>
      </p:sp>
      <p:sp>
        <p:nvSpPr>
          <p:cNvPr id="11" name="Text 8"/>
          <p:cNvSpPr/>
          <p:nvPr/>
        </p:nvSpPr>
        <p:spPr>
          <a:xfrm>
            <a:off x="9441179" y="3266003"/>
            <a:ext cx="4082534"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고려 때 수군이 독도를 정기적으로 순찰했다는 기록이 있다. 이는 독도의 전략적 중요성이 당시부터 인식되었음을 나타낸다.</a:t>
            </a:r>
            <a:endParaRPr lang="en-US" sz="1750" dirty="0"/>
          </a:p>
        </p:txBody>
      </p:sp>
      <p:sp>
        <p:nvSpPr>
          <p:cNvPr id="12" name="Shape 9"/>
          <p:cNvSpPr/>
          <p:nvPr/>
        </p:nvSpPr>
        <p:spPr>
          <a:xfrm>
            <a:off x="4490799" y="4917400"/>
            <a:ext cx="9306401" cy="1650802"/>
          </a:xfrm>
          <a:prstGeom prst="roundRect">
            <a:avLst>
              <a:gd name="adj" fmla="val 6057"/>
            </a:avLst>
          </a:prstGeom>
          <a:solidFill>
            <a:srgbClr val="DADBF1"/>
          </a:solidFill>
          <a:ln w="7620">
            <a:solidFill>
              <a:srgbClr val="C0C1D7"/>
            </a:solidFill>
            <a:prstDash val="solid"/>
          </a:ln>
        </p:spPr>
        <p:txBody>
          <a:bodyPr/>
          <a:lstStyle/>
          <a:p>
            <a:endParaRPr lang="ko-KR" altLang="en-US"/>
          </a:p>
        </p:txBody>
      </p:sp>
      <p:sp>
        <p:nvSpPr>
          <p:cNvPr id="13" name="Text 10"/>
          <p:cNvSpPr/>
          <p:nvPr/>
        </p:nvSpPr>
        <p:spPr>
          <a:xfrm>
            <a:off x="4720590" y="5147191"/>
            <a:ext cx="2777490"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조공 및 세금 납부 기록</a:t>
            </a:r>
            <a:endParaRPr lang="en-US" sz="2187" dirty="0"/>
          </a:p>
        </p:txBody>
      </p:sp>
      <p:sp>
        <p:nvSpPr>
          <p:cNvPr id="14" name="Text 11"/>
          <p:cNvSpPr/>
          <p:nvPr/>
        </p:nvSpPr>
        <p:spPr>
          <a:xfrm>
            <a:off x="4720590" y="5627608"/>
            <a:ext cx="8846820"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독도 주민들이 고려에 정기적으로 조공을 바치고 세금을 납부했다는 사실이 기록으로 남아있다. 이는 독도가 고려의 영토였음을 보여준다.</a:t>
            </a:r>
            <a:endParaRPr lang="en-US" sz="1750" dirty="0"/>
          </a:p>
        </p:txBody>
      </p:sp>
      <p:pic>
        <p:nvPicPr>
          <p:cNvPr id="15" name="그림 14" descr="지도, 텍스트, 아틀라스이(가) 표시된 사진&#10;&#10;자동 생성된 설명">
            <a:extLst>
              <a:ext uri="{FF2B5EF4-FFF2-40B4-BE49-F238E27FC236}">
                <a16:creationId xmlns:a16="http://schemas.microsoft.com/office/drawing/2014/main" id="{AA10F0CC-8AEF-1831-85CF-AF7CD62F1E52}"/>
              </a:ext>
            </a:extLst>
          </p:cNvPr>
          <p:cNvPicPr>
            <a:picLocks noChangeAspect="1"/>
          </p:cNvPicPr>
          <p:nvPr/>
        </p:nvPicPr>
        <p:blipFill>
          <a:blip r:embed="rId3"/>
          <a:stretch>
            <a:fillRect/>
          </a:stretch>
        </p:blipFill>
        <p:spPr>
          <a:xfrm>
            <a:off x="0" y="-1"/>
            <a:ext cx="4283140" cy="82000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ko-KR" altLang="en-US"/>
          </a:p>
        </p:txBody>
      </p:sp>
      <p:sp>
        <p:nvSpPr>
          <p:cNvPr id="3" name="Shape 1"/>
          <p:cNvSpPr/>
          <p:nvPr/>
        </p:nvSpPr>
        <p:spPr>
          <a:xfrm>
            <a:off x="0" y="0"/>
            <a:ext cx="14630400" cy="8229600"/>
          </a:xfrm>
          <a:prstGeom prst="rect">
            <a:avLst/>
          </a:prstGeom>
          <a:solidFill>
            <a:srgbClr val="FFFFFF"/>
          </a:solidFill>
          <a:ln/>
        </p:spPr>
        <p:txBody>
          <a:bodyPr/>
          <a:lstStyle/>
          <a:p>
            <a:endParaRPr lang="ko-KR" altLang="en-US"/>
          </a:p>
        </p:txBody>
      </p:sp>
      <p:sp>
        <p:nvSpPr>
          <p:cNvPr id="5" name="Text 2"/>
          <p:cNvSpPr/>
          <p:nvPr/>
        </p:nvSpPr>
        <p:spPr>
          <a:xfrm>
            <a:off x="4490799" y="2048708"/>
            <a:ext cx="5554980"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조선시대 독도의 기록</a:t>
            </a:r>
            <a:endParaRPr lang="en-US" sz="4374" dirty="0"/>
          </a:p>
        </p:txBody>
      </p:sp>
      <p:sp>
        <p:nvSpPr>
          <p:cNvPr id="6" name="Shape 3"/>
          <p:cNvSpPr/>
          <p:nvPr/>
        </p:nvSpPr>
        <p:spPr>
          <a:xfrm>
            <a:off x="4490799" y="3249930"/>
            <a:ext cx="499943" cy="499943"/>
          </a:xfrm>
          <a:prstGeom prst="roundRect">
            <a:avLst>
              <a:gd name="adj" fmla="val 20000"/>
            </a:avLst>
          </a:prstGeom>
          <a:solidFill>
            <a:srgbClr val="DADBF1"/>
          </a:solidFill>
          <a:ln w="7620">
            <a:solidFill>
              <a:srgbClr val="C0C1D7"/>
            </a:solidFill>
            <a:prstDash val="solid"/>
          </a:ln>
        </p:spPr>
        <p:txBody>
          <a:bodyPr/>
          <a:lstStyle/>
          <a:p>
            <a:endParaRPr lang="ko-KR" altLang="en-US"/>
          </a:p>
        </p:txBody>
      </p:sp>
      <p:sp>
        <p:nvSpPr>
          <p:cNvPr id="7" name="Text 4"/>
          <p:cNvSpPr/>
          <p:nvPr/>
        </p:nvSpPr>
        <p:spPr>
          <a:xfrm>
            <a:off x="4664154" y="3291602"/>
            <a:ext cx="153114" cy="416481"/>
          </a:xfrm>
          <a:prstGeom prst="rect">
            <a:avLst/>
          </a:prstGeom>
          <a:noFill/>
          <a:ln/>
        </p:spPr>
        <p:txBody>
          <a:bodyPr wrap="none" rtlCol="0" anchor="t"/>
          <a:lstStyle/>
          <a:p>
            <a:pPr marL="0" indent="0" algn="ctr">
              <a:lnSpc>
                <a:spcPts val="3281"/>
              </a:lnSpc>
              <a:buNone/>
            </a:pPr>
            <a:r>
              <a:rPr lang="en-US" sz="2624" b="1" kern="0" spc="-79" dirty="0">
                <a:solidFill>
                  <a:srgbClr val="272525"/>
                </a:solidFill>
                <a:latin typeface="Inter" pitchFamily="34" charset="0"/>
                <a:ea typeface="Inter" pitchFamily="34" charset="-122"/>
                <a:cs typeface="Inter" pitchFamily="34" charset="-120"/>
              </a:rPr>
              <a:t>1</a:t>
            </a:r>
            <a:endParaRPr lang="en-US" sz="2624" dirty="0"/>
          </a:p>
        </p:txBody>
      </p:sp>
      <p:sp>
        <p:nvSpPr>
          <p:cNvPr id="8" name="Text 5"/>
          <p:cNvSpPr/>
          <p:nvPr/>
        </p:nvSpPr>
        <p:spPr>
          <a:xfrm>
            <a:off x="5212913" y="3326249"/>
            <a:ext cx="2777490"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1636년 경상도 지도</a:t>
            </a:r>
            <a:endParaRPr lang="en-US" sz="2187" dirty="0"/>
          </a:p>
        </p:txBody>
      </p:sp>
      <p:sp>
        <p:nvSpPr>
          <p:cNvPr id="9" name="Text 6"/>
          <p:cNvSpPr/>
          <p:nvPr/>
        </p:nvSpPr>
        <p:spPr>
          <a:xfrm>
            <a:off x="5212913" y="3806666"/>
            <a:ext cx="3820001"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조선시대에 제작된 경상도 지도에 독도가 명확히 표기되어 있다. 이는 당시 독도가 조선의 영토로 인식되었음을 보여준다.</a:t>
            </a:r>
            <a:endParaRPr lang="en-US" sz="1750" dirty="0"/>
          </a:p>
        </p:txBody>
      </p:sp>
      <p:sp>
        <p:nvSpPr>
          <p:cNvPr id="10" name="Shape 7"/>
          <p:cNvSpPr/>
          <p:nvPr/>
        </p:nvSpPr>
        <p:spPr>
          <a:xfrm>
            <a:off x="9255085" y="3249930"/>
            <a:ext cx="499943" cy="499943"/>
          </a:xfrm>
          <a:prstGeom prst="roundRect">
            <a:avLst>
              <a:gd name="adj" fmla="val 20000"/>
            </a:avLst>
          </a:prstGeom>
          <a:solidFill>
            <a:srgbClr val="DADBF1"/>
          </a:solidFill>
          <a:ln w="7620">
            <a:solidFill>
              <a:srgbClr val="C0C1D7"/>
            </a:solidFill>
            <a:prstDash val="solid"/>
          </a:ln>
        </p:spPr>
        <p:txBody>
          <a:bodyPr/>
          <a:lstStyle/>
          <a:p>
            <a:endParaRPr lang="ko-KR" altLang="en-US"/>
          </a:p>
        </p:txBody>
      </p:sp>
      <p:sp>
        <p:nvSpPr>
          <p:cNvPr id="11" name="Text 8"/>
          <p:cNvSpPr/>
          <p:nvPr/>
        </p:nvSpPr>
        <p:spPr>
          <a:xfrm>
            <a:off x="9404985" y="3291602"/>
            <a:ext cx="200025" cy="416481"/>
          </a:xfrm>
          <a:prstGeom prst="rect">
            <a:avLst/>
          </a:prstGeom>
          <a:noFill/>
          <a:ln/>
        </p:spPr>
        <p:txBody>
          <a:bodyPr wrap="none" rtlCol="0" anchor="t"/>
          <a:lstStyle/>
          <a:p>
            <a:pPr marL="0" indent="0" algn="ctr">
              <a:lnSpc>
                <a:spcPts val="3281"/>
              </a:lnSpc>
              <a:buNone/>
            </a:pPr>
            <a:r>
              <a:rPr lang="en-US" sz="2624" b="1" kern="0" spc="-79" dirty="0">
                <a:solidFill>
                  <a:srgbClr val="272525"/>
                </a:solidFill>
                <a:latin typeface="Inter" pitchFamily="34" charset="0"/>
                <a:ea typeface="Inter" pitchFamily="34" charset="-122"/>
                <a:cs typeface="Inter" pitchFamily="34" charset="-120"/>
              </a:rPr>
              <a:t>2</a:t>
            </a:r>
            <a:endParaRPr lang="en-US" sz="2624" dirty="0"/>
          </a:p>
        </p:txBody>
      </p:sp>
      <p:sp>
        <p:nvSpPr>
          <p:cNvPr id="12" name="Text 9"/>
          <p:cNvSpPr/>
          <p:nvPr/>
        </p:nvSpPr>
        <p:spPr>
          <a:xfrm>
            <a:off x="9977199" y="3326249"/>
            <a:ext cx="2777490"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울릉도 방어 체계</a:t>
            </a:r>
            <a:endParaRPr lang="en-US" sz="2187" dirty="0"/>
          </a:p>
        </p:txBody>
      </p:sp>
      <p:sp>
        <p:nvSpPr>
          <p:cNvPr id="13" name="Text 10"/>
          <p:cNvSpPr/>
          <p:nvPr/>
        </p:nvSpPr>
        <p:spPr>
          <a:xfrm>
            <a:off x="9977199" y="3806666"/>
            <a:ext cx="3820001"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조선 정부는 독도를 울릉도 방어 체계의 일부로 간주했으며, 독도에 경비병을 배치하여 관리했다.</a:t>
            </a:r>
            <a:endParaRPr lang="en-US" sz="1750" dirty="0"/>
          </a:p>
        </p:txBody>
      </p:sp>
      <p:sp>
        <p:nvSpPr>
          <p:cNvPr id="14" name="Shape 11"/>
          <p:cNvSpPr/>
          <p:nvPr/>
        </p:nvSpPr>
        <p:spPr>
          <a:xfrm>
            <a:off x="4490799" y="5268635"/>
            <a:ext cx="499943" cy="499943"/>
          </a:xfrm>
          <a:prstGeom prst="roundRect">
            <a:avLst>
              <a:gd name="adj" fmla="val 20000"/>
            </a:avLst>
          </a:prstGeom>
          <a:solidFill>
            <a:srgbClr val="DADBF1"/>
          </a:solidFill>
          <a:ln w="7620">
            <a:solidFill>
              <a:srgbClr val="C0C1D7"/>
            </a:solidFill>
            <a:prstDash val="solid"/>
          </a:ln>
        </p:spPr>
        <p:txBody>
          <a:bodyPr/>
          <a:lstStyle/>
          <a:p>
            <a:endParaRPr lang="ko-KR" altLang="en-US"/>
          </a:p>
        </p:txBody>
      </p:sp>
      <p:sp>
        <p:nvSpPr>
          <p:cNvPr id="15" name="Text 12"/>
          <p:cNvSpPr/>
          <p:nvPr/>
        </p:nvSpPr>
        <p:spPr>
          <a:xfrm>
            <a:off x="4635818" y="5310307"/>
            <a:ext cx="209788" cy="416481"/>
          </a:xfrm>
          <a:prstGeom prst="rect">
            <a:avLst/>
          </a:prstGeom>
          <a:noFill/>
          <a:ln/>
        </p:spPr>
        <p:txBody>
          <a:bodyPr wrap="none" rtlCol="0" anchor="t"/>
          <a:lstStyle/>
          <a:p>
            <a:pPr marL="0" indent="0" algn="ctr">
              <a:lnSpc>
                <a:spcPts val="3281"/>
              </a:lnSpc>
              <a:buNone/>
            </a:pPr>
            <a:r>
              <a:rPr lang="en-US" sz="2624" b="1" kern="0" spc="-79" dirty="0">
                <a:solidFill>
                  <a:srgbClr val="272525"/>
                </a:solidFill>
                <a:latin typeface="Inter" pitchFamily="34" charset="0"/>
                <a:ea typeface="Inter" pitchFamily="34" charset="-122"/>
                <a:cs typeface="Inter" pitchFamily="34" charset="-120"/>
              </a:rPr>
              <a:t>3</a:t>
            </a:r>
            <a:endParaRPr lang="en-US" sz="2624" dirty="0"/>
          </a:p>
        </p:txBody>
      </p:sp>
      <p:sp>
        <p:nvSpPr>
          <p:cNvPr id="16" name="Text 13"/>
          <p:cNvSpPr/>
          <p:nvPr/>
        </p:nvSpPr>
        <p:spPr>
          <a:xfrm>
            <a:off x="5212913" y="5344954"/>
            <a:ext cx="2777490"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독도 영역 문서</a:t>
            </a:r>
            <a:endParaRPr lang="en-US" sz="2187" dirty="0"/>
          </a:p>
        </p:txBody>
      </p:sp>
      <p:sp>
        <p:nvSpPr>
          <p:cNvPr id="17" name="Text 14"/>
          <p:cNvSpPr/>
          <p:nvPr/>
        </p:nvSpPr>
        <p:spPr>
          <a:xfrm>
            <a:off x="5212913" y="5825371"/>
            <a:ext cx="8584287" cy="355402"/>
          </a:xfrm>
          <a:prstGeom prst="rect">
            <a:avLst/>
          </a:prstGeom>
          <a:noFill/>
          <a:ln/>
        </p:spPr>
        <p:txBody>
          <a:bodyPr wrap="non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조선 후기 영토 기록들에 독도가 명시되어 있어, 독도가 조선의 고유 영토였음을 확인할 수 있다.</a:t>
            </a:r>
            <a:endParaRPr lang="en-US" sz="1750" dirty="0"/>
          </a:p>
        </p:txBody>
      </p:sp>
      <p:pic>
        <p:nvPicPr>
          <p:cNvPr id="18" name="그림 17" descr="지도, 텍스트이(가) 표시된 사진&#10;&#10;자동 생성된 설명">
            <a:extLst>
              <a:ext uri="{FF2B5EF4-FFF2-40B4-BE49-F238E27FC236}">
                <a16:creationId xmlns:a16="http://schemas.microsoft.com/office/drawing/2014/main" id="{75C21618-D93A-CDA3-86A2-F7C32D64EC72}"/>
              </a:ext>
            </a:extLst>
          </p:cNvPr>
          <p:cNvPicPr>
            <a:picLocks noChangeAspect="1"/>
          </p:cNvPicPr>
          <p:nvPr/>
        </p:nvPicPr>
        <p:blipFill>
          <a:blip r:embed="rId3"/>
          <a:stretch>
            <a:fillRect/>
          </a:stretch>
        </p:blipFill>
        <p:spPr>
          <a:xfrm>
            <a:off x="-1" y="0"/>
            <a:ext cx="4268629" cy="8229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ko-KR" altLang="en-US"/>
          </a:p>
        </p:txBody>
      </p:sp>
      <p:sp>
        <p:nvSpPr>
          <p:cNvPr id="3" name="Shape 1"/>
          <p:cNvSpPr/>
          <p:nvPr/>
        </p:nvSpPr>
        <p:spPr>
          <a:xfrm>
            <a:off x="0" y="0"/>
            <a:ext cx="14630400" cy="8229600"/>
          </a:xfrm>
          <a:prstGeom prst="rect">
            <a:avLst/>
          </a:prstGeom>
          <a:solidFill>
            <a:srgbClr val="FFFFFF"/>
          </a:solidFill>
          <a:ln/>
        </p:spPr>
        <p:txBody>
          <a:bodyPr/>
          <a:lstStyle/>
          <a:p>
            <a:endParaRPr lang="ko-KR" altLang="en-US"/>
          </a:p>
        </p:txBody>
      </p:sp>
      <p:sp>
        <p:nvSpPr>
          <p:cNvPr id="4" name="Text 2"/>
          <p:cNvSpPr/>
          <p:nvPr/>
        </p:nvSpPr>
        <p:spPr>
          <a:xfrm>
            <a:off x="2037993" y="1861304"/>
            <a:ext cx="5554980"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일본의 독도 영유권 주장</a:t>
            </a:r>
            <a:endParaRPr lang="en-US" sz="4374" dirty="0"/>
          </a:p>
        </p:txBody>
      </p:sp>
      <p:sp>
        <p:nvSpPr>
          <p:cNvPr id="5" name="Text 3"/>
          <p:cNvSpPr/>
          <p:nvPr/>
        </p:nvSpPr>
        <p:spPr>
          <a:xfrm>
            <a:off x="2037993" y="3111103"/>
            <a:ext cx="2232065" cy="694373"/>
          </a:xfrm>
          <a:prstGeom prst="rect">
            <a:avLst/>
          </a:prstGeom>
          <a:noFill/>
          <a:ln/>
        </p:spPr>
        <p:txBody>
          <a:bodyPr wrap="square" rtlCol="0" anchor="t"/>
          <a:lstStyle/>
          <a:p>
            <a:pPr marL="0" indent="0">
              <a:lnSpc>
                <a:spcPts val="2734"/>
              </a:lnSpc>
              <a:buNone/>
            </a:pPr>
            <a:r>
              <a:rPr lang="en-US" sz="2187" b="1" kern="0" spc="-66" dirty="0">
                <a:solidFill>
                  <a:srgbClr val="000000"/>
                </a:solidFill>
                <a:latin typeface="Inter" pitchFamily="34" charset="0"/>
                <a:ea typeface="Inter" pitchFamily="34" charset="-122"/>
                <a:cs typeface="Inter" pitchFamily="34" charset="-120"/>
              </a:rPr>
              <a:t>1905년 일본의 독도 편입 시도</a:t>
            </a:r>
            <a:endParaRPr lang="en-US" sz="2187" dirty="0"/>
          </a:p>
        </p:txBody>
      </p:sp>
      <p:sp>
        <p:nvSpPr>
          <p:cNvPr id="6" name="Text 4"/>
          <p:cNvSpPr/>
          <p:nvPr/>
        </p:nvSpPr>
        <p:spPr>
          <a:xfrm>
            <a:off x="2037993" y="4027646"/>
            <a:ext cx="2232065" cy="2132409"/>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일본은 1905년 독도를 '다케시마'로 명명하고, 자국의 영토로 편입하려 시도했다. 이는 국제법을 위반한 불법적인 행동이었다.</a:t>
            </a:r>
            <a:endParaRPr lang="en-US" sz="1750" dirty="0"/>
          </a:p>
        </p:txBody>
      </p:sp>
      <p:sp>
        <p:nvSpPr>
          <p:cNvPr id="7" name="Text 5"/>
          <p:cNvSpPr/>
          <p:nvPr/>
        </p:nvSpPr>
        <p:spPr>
          <a:xfrm>
            <a:off x="4819650" y="3111103"/>
            <a:ext cx="2232065" cy="347186"/>
          </a:xfrm>
          <a:prstGeom prst="rect">
            <a:avLst/>
          </a:prstGeom>
          <a:noFill/>
          <a:ln/>
        </p:spPr>
        <p:txBody>
          <a:bodyPr wrap="none" rtlCol="0" anchor="t"/>
          <a:lstStyle/>
          <a:p>
            <a:pPr marL="0" indent="0">
              <a:lnSpc>
                <a:spcPts val="2734"/>
              </a:lnSpc>
              <a:buNone/>
            </a:pPr>
            <a:r>
              <a:rPr lang="en-US" sz="2187" b="1" kern="0" spc="-66" dirty="0">
                <a:solidFill>
                  <a:srgbClr val="000000"/>
                </a:solidFill>
                <a:latin typeface="Inter" pitchFamily="34" charset="0"/>
                <a:ea typeface="Inter" pitchFamily="34" charset="-122"/>
                <a:cs typeface="Inter" pitchFamily="34" charset="-120"/>
              </a:rPr>
              <a:t>역사적 왜곡과 주장</a:t>
            </a:r>
            <a:endParaRPr lang="en-US" sz="2187" dirty="0"/>
          </a:p>
        </p:txBody>
      </p:sp>
      <p:sp>
        <p:nvSpPr>
          <p:cNvPr id="8" name="Text 6"/>
          <p:cNvSpPr/>
          <p:nvPr/>
        </p:nvSpPr>
        <p:spPr>
          <a:xfrm>
            <a:off x="4819650" y="3680460"/>
            <a:ext cx="2232065"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일본은 독도에 대한 영유권을 주장하며, 역사적 사실을 왜곡하고 있다. 이는 국제법과 역사적 증거에 반하는 행동이다.</a:t>
            </a:r>
            <a:endParaRPr lang="en-US" sz="1750" dirty="0"/>
          </a:p>
        </p:txBody>
      </p:sp>
      <p:sp>
        <p:nvSpPr>
          <p:cNvPr id="9" name="Text 7"/>
          <p:cNvSpPr/>
          <p:nvPr/>
        </p:nvSpPr>
        <p:spPr>
          <a:xfrm>
            <a:off x="7601307" y="3111103"/>
            <a:ext cx="2232065" cy="347186"/>
          </a:xfrm>
          <a:prstGeom prst="rect">
            <a:avLst/>
          </a:prstGeom>
          <a:noFill/>
          <a:ln/>
        </p:spPr>
        <p:txBody>
          <a:bodyPr wrap="none" rtlCol="0" anchor="t"/>
          <a:lstStyle/>
          <a:p>
            <a:pPr marL="0" indent="0">
              <a:lnSpc>
                <a:spcPts val="2734"/>
              </a:lnSpc>
              <a:buNone/>
            </a:pPr>
            <a:r>
              <a:rPr lang="en-US" sz="2187" b="1" kern="0" spc="-66" dirty="0">
                <a:solidFill>
                  <a:srgbClr val="000000"/>
                </a:solidFill>
                <a:latin typeface="Inter" pitchFamily="34" charset="0"/>
                <a:ea typeface="Inter" pitchFamily="34" charset="-122"/>
                <a:cs typeface="Inter" pitchFamily="34" charset="-120"/>
              </a:rPr>
              <a:t>영토 분쟁의 지속</a:t>
            </a:r>
            <a:endParaRPr lang="en-US" sz="2187" dirty="0"/>
          </a:p>
        </p:txBody>
      </p:sp>
      <p:sp>
        <p:nvSpPr>
          <p:cNvPr id="10" name="Text 8"/>
          <p:cNvSpPr/>
          <p:nvPr/>
        </p:nvSpPr>
        <p:spPr>
          <a:xfrm>
            <a:off x="7601307" y="3680460"/>
            <a:ext cx="2232065" cy="2132409"/>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현재까지 독도 영유권 분쟁은 지속되고 있으며, 양국 간의 긴장 관계를 유발하고 있다. 이는 동북아시아 지역의 안정을 위협하는 요인이 되고 있다.</a:t>
            </a:r>
            <a:endParaRPr lang="en-US" sz="1750" dirty="0"/>
          </a:p>
        </p:txBody>
      </p:sp>
      <p:sp>
        <p:nvSpPr>
          <p:cNvPr id="11" name="Text 9"/>
          <p:cNvSpPr/>
          <p:nvPr/>
        </p:nvSpPr>
        <p:spPr>
          <a:xfrm>
            <a:off x="10382964" y="3111103"/>
            <a:ext cx="2232065" cy="347186"/>
          </a:xfrm>
          <a:prstGeom prst="rect">
            <a:avLst/>
          </a:prstGeom>
          <a:noFill/>
          <a:ln/>
        </p:spPr>
        <p:txBody>
          <a:bodyPr wrap="none" rtlCol="0" anchor="t"/>
          <a:lstStyle/>
          <a:p>
            <a:pPr marL="0" indent="0">
              <a:lnSpc>
                <a:spcPts val="2734"/>
              </a:lnSpc>
              <a:buNone/>
            </a:pPr>
            <a:r>
              <a:rPr lang="en-US" sz="2187" b="1" kern="0" spc="-66" dirty="0">
                <a:solidFill>
                  <a:srgbClr val="000000"/>
                </a:solidFill>
                <a:latin typeface="Inter" pitchFamily="34" charset="0"/>
                <a:ea typeface="Inter" pitchFamily="34" charset="-122"/>
                <a:cs typeface="Inter" pitchFamily="34" charset="-120"/>
              </a:rPr>
              <a:t>국제사회의 지지</a:t>
            </a:r>
            <a:endParaRPr lang="en-US" sz="2187" dirty="0"/>
          </a:p>
        </p:txBody>
      </p:sp>
      <p:sp>
        <p:nvSpPr>
          <p:cNvPr id="12" name="Text 10"/>
          <p:cNvSpPr/>
          <p:nvPr/>
        </p:nvSpPr>
        <p:spPr>
          <a:xfrm>
            <a:off x="10382964" y="3680460"/>
            <a:ext cx="2232065" cy="2487811"/>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국제사회는 대체로 독도가 대한민국의 고유 영토라는 입장을 지지하고 있다. 이는 일본의 주장이 국제법과 역사적 사실에 부합하지 않음을 보여준다.</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ko-KR" altLang="en-US"/>
          </a:p>
        </p:txBody>
      </p:sp>
      <p:sp>
        <p:nvSpPr>
          <p:cNvPr id="3" name="Shape 1"/>
          <p:cNvSpPr/>
          <p:nvPr/>
        </p:nvSpPr>
        <p:spPr>
          <a:xfrm>
            <a:off x="0" y="0"/>
            <a:ext cx="14630400" cy="8229600"/>
          </a:xfrm>
          <a:prstGeom prst="rect">
            <a:avLst/>
          </a:prstGeom>
          <a:solidFill>
            <a:srgbClr val="FFFFFF"/>
          </a:solidFill>
          <a:ln/>
        </p:spPr>
        <p:txBody>
          <a:bodyPr/>
          <a:lstStyle/>
          <a:p>
            <a:endParaRPr lang="ko-KR" altLang="en-US"/>
          </a:p>
        </p:txBody>
      </p:sp>
      <p:sp>
        <p:nvSpPr>
          <p:cNvPr id="5" name="Text 2"/>
          <p:cNvSpPr/>
          <p:nvPr/>
        </p:nvSpPr>
        <p:spPr>
          <a:xfrm>
            <a:off x="2037993" y="3913703"/>
            <a:ext cx="5554980"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대한제국 시기 독도 관리</a:t>
            </a:r>
            <a:endParaRPr lang="en-US" sz="4374" dirty="0"/>
          </a:p>
        </p:txBody>
      </p:sp>
      <p:sp>
        <p:nvSpPr>
          <p:cNvPr id="6" name="Shape 3"/>
          <p:cNvSpPr/>
          <p:nvPr/>
        </p:nvSpPr>
        <p:spPr>
          <a:xfrm>
            <a:off x="2037993" y="5114925"/>
            <a:ext cx="499943" cy="499943"/>
          </a:xfrm>
          <a:prstGeom prst="roundRect">
            <a:avLst>
              <a:gd name="adj" fmla="val 20000"/>
            </a:avLst>
          </a:prstGeom>
          <a:solidFill>
            <a:srgbClr val="DADBF1"/>
          </a:solidFill>
          <a:ln w="7620">
            <a:solidFill>
              <a:srgbClr val="C0C1D7"/>
            </a:solidFill>
            <a:prstDash val="solid"/>
          </a:ln>
        </p:spPr>
        <p:txBody>
          <a:bodyPr/>
          <a:lstStyle/>
          <a:p>
            <a:endParaRPr lang="ko-KR" altLang="en-US"/>
          </a:p>
        </p:txBody>
      </p:sp>
      <p:sp>
        <p:nvSpPr>
          <p:cNvPr id="7" name="Text 4"/>
          <p:cNvSpPr/>
          <p:nvPr/>
        </p:nvSpPr>
        <p:spPr>
          <a:xfrm>
            <a:off x="2211348" y="5156597"/>
            <a:ext cx="153114" cy="416481"/>
          </a:xfrm>
          <a:prstGeom prst="rect">
            <a:avLst/>
          </a:prstGeom>
          <a:noFill/>
          <a:ln/>
        </p:spPr>
        <p:txBody>
          <a:bodyPr wrap="none" rtlCol="0" anchor="t"/>
          <a:lstStyle/>
          <a:p>
            <a:pPr marL="0" indent="0" algn="ctr">
              <a:lnSpc>
                <a:spcPts val="3281"/>
              </a:lnSpc>
              <a:buNone/>
            </a:pPr>
            <a:r>
              <a:rPr lang="en-US" sz="2624" b="1" kern="0" spc="-79" dirty="0">
                <a:solidFill>
                  <a:srgbClr val="272525"/>
                </a:solidFill>
                <a:latin typeface="Inter" pitchFamily="34" charset="0"/>
                <a:ea typeface="Inter" pitchFamily="34" charset="-122"/>
                <a:cs typeface="Inter" pitchFamily="34" charset="-120"/>
              </a:rPr>
              <a:t>1</a:t>
            </a:r>
            <a:endParaRPr lang="en-US" sz="2624" dirty="0"/>
          </a:p>
        </p:txBody>
      </p:sp>
      <p:sp>
        <p:nvSpPr>
          <p:cNvPr id="8" name="Text 5"/>
          <p:cNvSpPr/>
          <p:nvPr/>
        </p:nvSpPr>
        <p:spPr>
          <a:xfrm>
            <a:off x="2760107" y="5191244"/>
            <a:ext cx="2647950"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독도 수호 의지 표명</a:t>
            </a:r>
            <a:endParaRPr lang="en-US" sz="2187" dirty="0"/>
          </a:p>
        </p:txBody>
      </p:sp>
      <p:sp>
        <p:nvSpPr>
          <p:cNvPr id="9" name="Text 6"/>
          <p:cNvSpPr/>
          <p:nvPr/>
        </p:nvSpPr>
        <p:spPr>
          <a:xfrm>
            <a:off x="2760107" y="5671661"/>
            <a:ext cx="2647950"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대한제국 정부는 독도가 대한제국의 영토임을 명확히 하고, 이를 보호하려는 의지를 드러냈다.</a:t>
            </a:r>
            <a:endParaRPr lang="en-US" sz="1750" dirty="0"/>
          </a:p>
        </p:txBody>
      </p:sp>
      <p:sp>
        <p:nvSpPr>
          <p:cNvPr id="10" name="Shape 7"/>
          <p:cNvSpPr/>
          <p:nvPr/>
        </p:nvSpPr>
        <p:spPr>
          <a:xfrm>
            <a:off x="5630228" y="5114925"/>
            <a:ext cx="499943" cy="499943"/>
          </a:xfrm>
          <a:prstGeom prst="roundRect">
            <a:avLst>
              <a:gd name="adj" fmla="val 20000"/>
            </a:avLst>
          </a:prstGeom>
          <a:solidFill>
            <a:srgbClr val="DADBF1"/>
          </a:solidFill>
          <a:ln w="7620">
            <a:solidFill>
              <a:srgbClr val="C0C1D7"/>
            </a:solidFill>
            <a:prstDash val="solid"/>
          </a:ln>
        </p:spPr>
        <p:txBody>
          <a:bodyPr/>
          <a:lstStyle/>
          <a:p>
            <a:endParaRPr lang="ko-KR" altLang="en-US"/>
          </a:p>
        </p:txBody>
      </p:sp>
      <p:sp>
        <p:nvSpPr>
          <p:cNvPr id="11" name="Text 8"/>
          <p:cNvSpPr/>
          <p:nvPr/>
        </p:nvSpPr>
        <p:spPr>
          <a:xfrm>
            <a:off x="5780127" y="5156597"/>
            <a:ext cx="200025" cy="416481"/>
          </a:xfrm>
          <a:prstGeom prst="rect">
            <a:avLst/>
          </a:prstGeom>
          <a:noFill/>
          <a:ln/>
        </p:spPr>
        <p:txBody>
          <a:bodyPr wrap="none" rtlCol="0" anchor="t"/>
          <a:lstStyle/>
          <a:p>
            <a:pPr marL="0" indent="0" algn="ctr">
              <a:lnSpc>
                <a:spcPts val="3281"/>
              </a:lnSpc>
              <a:buNone/>
            </a:pPr>
            <a:r>
              <a:rPr lang="en-US" sz="2624" b="1" kern="0" spc="-79" dirty="0">
                <a:solidFill>
                  <a:srgbClr val="272525"/>
                </a:solidFill>
                <a:latin typeface="Inter" pitchFamily="34" charset="0"/>
                <a:ea typeface="Inter" pitchFamily="34" charset="-122"/>
                <a:cs typeface="Inter" pitchFamily="34" charset="-120"/>
              </a:rPr>
              <a:t>2</a:t>
            </a:r>
            <a:endParaRPr lang="en-US" sz="2624" dirty="0"/>
          </a:p>
        </p:txBody>
      </p:sp>
      <p:sp>
        <p:nvSpPr>
          <p:cNvPr id="12" name="Text 9"/>
          <p:cNvSpPr/>
          <p:nvPr/>
        </p:nvSpPr>
        <p:spPr>
          <a:xfrm>
            <a:off x="6352342" y="5191244"/>
            <a:ext cx="2647950"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행정구역 편입</a:t>
            </a:r>
            <a:endParaRPr lang="en-US" sz="2187" dirty="0"/>
          </a:p>
        </p:txBody>
      </p:sp>
      <p:sp>
        <p:nvSpPr>
          <p:cNvPr id="13" name="Text 10"/>
          <p:cNvSpPr/>
          <p:nvPr/>
        </p:nvSpPr>
        <p:spPr>
          <a:xfrm>
            <a:off x="6352342" y="5671661"/>
            <a:ext cx="2647950"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1900년대 초, 독도를 울릉도 관할에 포함시켜 직접 관리하기 시작했다.</a:t>
            </a:r>
            <a:endParaRPr lang="en-US" sz="1750" dirty="0"/>
          </a:p>
        </p:txBody>
      </p:sp>
      <p:sp>
        <p:nvSpPr>
          <p:cNvPr id="14" name="Shape 11"/>
          <p:cNvSpPr/>
          <p:nvPr/>
        </p:nvSpPr>
        <p:spPr>
          <a:xfrm>
            <a:off x="9222462" y="5114925"/>
            <a:ext cx="499943" cy="499943"/>
          </a:xfrm>
          <a:prstGeom prst="roundRect">
            <a:avLst>
              <a:gd name="adj" fmla="val 20000"/>
            </a:avLst>
          </a:prstGeom>
          <a:solidFill>
            <a:srgbClr val="DADBF1"/>
          </a:solidFill>
          <a:ln w="7620">
            <a:solidFill>
              <a:srgbClr val="C0C1D7"/>
            </a:solidFill>
            <a:prstDash val="solid"/>
          </a:ln>
        </p:spPr>
        <p:txBody>
          <a:bodyPr/>
          <a:lstStyle/>
          <a:p>
            <a:endParaRPr lang="ko-KR" altLang="en-US"/>
          </a:p>
        </p:txBody>
      </p:sp>
      <p:sp>
        <p:nvSpPr>
          <p:cNvPr id="15" name="Text 12"/>
          <p:cNvSpPr/>
          <p:nvPr/>
        </p:nvSpPr>
        <p:spPr>
          <a:xfrm>
            <a:off x="9367480" y="5156597"/>
            <a:ext cx="209788" cy="416481"/>
          </a:xfrm>
          <a:prstGeom prst="rect">
            <a:avLst/>
          </a:prstGeom>
          <a:noFill/>
          <a:ln/>
        </p:spPr>
        <p:txBody>
          <a:bodyPr wrap="none" rtlCol="0" anchor="t"/>
          <a:lstStyle/>
          <a:p>
            <a:pPr marL="0" indent="0" algn="ctr">
              <a:lnSpc>
                <a:spcPts val="3281"/>
              </a:lnSpc>
              <a:buNone/>
            </a:pPr>
            <a:r>
              <a:rPr lang="en-US" sz="2624" b="1" kern="0" spc="-79" dirty="0">
                <a:solidFill>
                  <a:srgbClr val="272525"/>
                </a:solidFill>
                <a:latin typeface="Inter" pitchFamily="34" charset="0"/>
                <a:ea typeface="Inter" pitchFamily="34" charset="-122"/>
                <a:cs typeface="Inter" pitchFamily="34" charset="-120"/>
              </a:rPr>
              <a:t>3</a:t>
            </a:r>
            <a:endParaRPr lang="en-US" sz="2624" dirty="0"/>
          </a:p>
        </p:txBody>
      </p:sp>
      <p:sp>
        <p:nvSpPr>
          <p:cNvPr id="16" name="Text 13"/>
          <p:cNvSpPr/>
          <p:nvPr/>
        </p:nvSpPr>
        <p:spPr>
          <a:xfrm>
            <a:off x="9944576" y="5191244"/>
            <a:ext cx="2647950"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독도 순찰 강화</a:t>
            </a:r>
            <a:endParaRPr lang="en-US" sz="2187" dirty="0"/>
          </a:p>
        </p:txBody>
      </p:sp>
      <p:sp>
        <p:nvSpPr>
          <p:cNvPr id="17" name="Text 14"/>
          <p:cNvSpPr/>
          <p:nvPr/>
        </p:nvSpPr>
        <p:spPr>
          <a:xfrm>
            <a:off x="9944576" y="5671661"/>
            <a:ext cx="2647950"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대한제국 해군은 정기적으로 독도를 순찰하며 영토 수호에 힘썼다.</a:t>
            </a:r>
            <a:endParaRPr lang="en-US" sz="1750" dirty="0"/>
          </a:p>
        </p:txBody>
      </p:sp>
      <p:pic>
        <p:nvPicPr>
          <p:cNvPr id="18" name="그림 17" descr="하늘, 야외, 자연, 구름이(가) 표시된 사진&#10;&#10;자동 생성된 설명">
            <a:extLst>
              <a:ext uri="{FF2B5EF4-FFF2-40B4-BE49-F238E27FC236}">
                <a16:creationId xmlns:a16="http://schemas.microsoft.com/office/drawing/2014/main" id="{F7D83F6D-86ED-05A2-B3F2-F69A1F7D20C5}"/>
              </a:ext>
            </a:extLst>
          </p:cNvPr>
          <p:cNvPicPr>
            <a:picLocks noChangeAspect="1"/>
          </p:cNvPicPr>
          <p:nvPr/>
        </p:nvPicPr>
        <p:blipFill>
          <a:blip r:embed="rId3"/>
          <a:stretch>
            <a:fillRect/>
          </a:stretch>
        </p:blipFill>
        <p:spPr>
          <a:xfrm>
            <a:off x="0" y="-19051"/>
            <a:ext cx="14630399" cy="379952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ko-KR" altLang="en-US"/>
          </a:p>
        </p:txBody>
      </p:sp>
      <p:sp>
        <p:nvSpPr>
          <p:cNvPr id="3" name="Shape 1"/>
          <p:cNvSpPr/>
          <p:nvPr/>
        </p:nvSpPr>
        <p:spPr>
          <a:xfrm>
            <a:off x="0" y="0"/>
            <a:ext cx="14630400" cy="8232219"/>
          </a:xfrm>
          <a:prstGeom prst="rect">
            <a:avLst/>
          </a:prstGeom>
          <a:solidFill>
            <a:srgbClr val="FFFFFF"/>
          </a:solidFill>
          <a:ln/>
        </p:spPr>
        <p:txBody>
          <a:bodyPr/>
          <a:lstStyle/>
          <a:p>
            <a:endParaRPr lang="ko-KR" altLang="en-US"/>
          </a:p>
        </p:txBody>
      </p:sp>
      <p:sp>
        <p:nvSpPr>
          <p:cNvPr id="4" name="Text 2"/>
          <p:cNvSpPr/>
          <p:nvPr/>
        </p:nvSpPr>
        <p:spPr>
          <a:xfrm>
            <a:off x="2105501" y="603171"/>
            <a:ext cx="5483781" cy="685443"/>
          </a:xfrm>
          <a:prstGeom prst="rect">
            <a:avLst/>
          </a:prstGeom>
          <a:noFill/>
          <a:ln/>
        </p:spPr>
        <p:txBody>
          <a:bodyPr wrap="none" rtlCol="0" anchor="t"/>
          <a:lstStyle/>
          <a:p>
            <a:pPr marL="0" indent="0">
              <a:lnSpc>
                <a:spcPts val="5398"/>
              </a:lnSpc>
              <a:buNone/>
            </a:pPr>
            <a:r>
              <a:rPr lang="en-US" sz="4318" b="1" kern="0" spc="-130" dirty="0">
                <a:solidFill>
                  <a:srgbClr val="000000"/>
                </a:solidFill>
                <a:latin typeface="Inter" pitchFamily="34" charset="0"/>
                <a:ea typeface="Inter" pitchFamily="34" charset="-122"/>
                <a:cs typeface="Inter" pitchFamily="34" charset="-120"/>
              </a:rPr>
              <a:t>일본의 독도 편입 시도</a:t>
            </a:r>
            <a:endParaRPr lang="en-US" sz="4318" dirty="0"/>
          </a:p>
        </p:txBody>
      </p:sp>
      <p:pic>
        <p:nvPicPr>
          <p:cNvPr id="5" name="Image 0" descr="preencoded.png"/>
          <p:cNvPicPr>
            <a:picLocks noChangeAspect="1"/>
          </p:cNvPicPr>
          <p:nvPr/>
        </p:nvPicPr>
        <p:blipFill>
          <a:blip r:embed="rId3"/>
          <a:stretch>
            <a:fillRect/>
          </a:stretch>
        </p:blipFill>
        <p:spPr>
          <a:xfrm>
            <a:off x="3850719" y="1727240"/>
            <a:ext cx="1719143" cy="1614607"/>
          </a:xfrm>
          <a:prstGeom prst="rect">
            <a:avLst/>
          </a:prstGeom>
        </p:spPr>
      </p:pic>
      <p:sp>
        <p:nvSpPr>
          <p:cNvPr id="6" name="Text 3"/>
          <p:cNvSpPr/>
          <p:nvPr/>
        </p:nvSpPr>
        <p:spPr>
          <a:xfrm>
            <a:off x="4647248" y="2496979"/>
            <a:ext cx="125968" cy="493514"/>
          </a:xfrm>
          <a:prstGeom prst="rect">
            <a:avLst/>
          </a:prstGeom>
          <a:noFill/>
          <a:ln/>
        </p:spPr>
        <p:txBody>
          <a:bodyPr wrap="none" rtlCol="0" anchor="t"/>
          <a:lstStyle/>
          <a:p>
            <a:pPr marL="0" indent="0" algn="ctr">
              <a:lnSpc>
                <a:spcPts val="3886"/>
              </a:lnSpc>
              <a:buNone/>
            </a:pPr>
            <a:r>
              <a:rPr lang="en-US" sz="2159" b="1" kern="0" spc="-65" dirty="0">
                <a:solidFill>
                  <a:srgbClr val="272525"/>
                </a:solidFill>
                <a:latin typeface="Inter" pitchFamily="34" charset="0"/>
                <a:ea typeface="Inter" pitchFamily="34" charset="-122"/>
                <a:cs typeface="Inter" pitchFamily="34" charset="-120"/>
              </a:rPr>
              <a:t>1</a:t>
            </a:r>
            <a:endParaRPr lang="en-US" sz="2159" dirty="0"/>
          </a:p>
        </p:txBody>
      </p:sp>
      <p:sp>
        <p:nvSpPr>
          <p:cNvPr id="7" name="Text 4"/>
          <p:cNvSpPr/>
          <p:nvPr/>
        </p:nvSpPr>
        <p:spPr>
          <a:xfrm>
            <a:off x="5789176" y="1946553"/>
            <a:ext cx="2741890" cy="342662"/>
          </a:xfrm>
          <a:prstGeom prst="rect">
            <a:avLst/>
          </a:prstGeom>
          <a:noFill/>
          <a:ln/>
        </p:spPr>
        <p:txBody>
          <a:bodyPr wrap="none" rtlCol="0" anchor="t"/>
          <a:lstStyle/>
          <a:p>
            <a:pPr marL="0" indent="0" algn="l">
              <a:lnSpc>
                <a:spcPts val="2699"/>
              </a:lnSpc>
              <a:buNone/>
            </a:pPr>
            <a:r>
              <a:rPr lang="en-US" sz="2159" b="1" kern="0" spc="-65" dirty="0">
                <a:solidFill>
                  <a:srgbClr val="272525"/>
                </a:solidFill>
                <a:latin typeface="Inter" pitchFamily="34" charset="0"/>
                <a:ea typeface="Inter" pitchFamily="34" charset="-122"/>
                <a:cs typeface="Inter" pitchFamily="34" charset="-120"/>
              </a:rPr>
              <a:t>국제법 위반</a:t>
            </a:r>
            <a:endParaRPr lang="en-US" sz="2159" dirty="0"/>
          </a:p>
        </p:txBody>
      </p:sp>
      <p:sp>
        <p:nvSpPr>
          <p:cNvPr id="8" name="Text 5"/>
          <p:cNvSpPr/>
          <p:nvPr/>
        </p:nvSpPr>
        <p:spPr>
          <a:xfrm>
            <a:off x="5789176" y="2420779"/>
            <a:ext cx="6516291" cy="701754"/>
          </a:xfrm>
          <a:prstGeom prst="rect">
            <a:avLst/>
          </a:prstGeom>
          <a:noFill/>
          <a:ln/>
        </p:spPr>
        <p:txBody>
          <a:bodyPr wrap="square" rtlCol="0" anchor="t"/>
          <a:lstStyle/>
          <a:p>
            <a:pPr marL="0" indent="0" algn="l">
              <a:lnSpc>
                <a:spcPts val="2764"/>
              </a:lnSpc>
              <a:buNone/>
            </a:pPr>
            <a:r>
              <a:rPr lang="en-US" sz="1727" kern="0" spc="-35" dirty="0">
                <a:solidFill>
                  <a:srgbClr val="272525"/>
                </a:solidFill>
                <a:latin typeface="Inter" pitchFamily="34" charset="0"/>
                <a:ea typeface="Inter" pitchFamily="34" charset="-122"/>
                <a:cs typeface="Inter" pitchFamily="34" charset="-120"/>
              </a:rPr>
              <a:t>1905년 일본이 독도를 자국 영토로 편입한 행위는 국제법을 정면으로 위반한 것이었다.</a:t>
            </a:r>
            <a:endParaRPr lang="en-US" sz="1727" dirty="0"/>
          </a:p>
        </p:txBody>
      </p:sp>
      <p:sp>
        <p:nvSpPr>
          <p:cNvPr id="9" name="Shape 6"/>
          <p:cNvSpPr/>
          <p:nvPr/>
        </p:nvSpPr>
        <p:spPr>
          <a:xfrm>
            <a:off x="5624632" y="3343989"/>
            <a:ext cx="6845379" cy="21908"/>
          </a:xfrm>
          <a:prstGeom prst="roundRect">
            <a:avLst>
              <a:gd name="adj" fmla="val 450568"/>
            </a:avLst>
          </a:prstGeom>
          <a:solidFill>
            <a:srgbClr val="C0C1D7"/>
          </a:solidFill>
          <a:ln/>
        </p:spPr>
        <p:txBody>
          <a:bodyPr/>
          <a:lstStyle/>
          <a:p>
            <a:endParaRPr lang="ko-KR" altLang="en-US"/>
          </a:p>
        </p:txBody>
      </p:sp>
      <p:pic>
        <p:nvPicPr>
          <p:cNvPr id="10" name="Image 1" descr="preencoded.png"/>
          <p:cNvPicPr>
            <a:picLocks noChangeAspect="1"/>
          </p:cNvPicPr>
          <p:nvPr/>
        </p:nvPicPr>
        <p:blipFill>
          <a:blip r:embed="rId4"/>
          <a:stretch>
            <a:fillRect/>
          </a:stretch>
        </p:blipFill>
        <p:spPr>
          <a:xfrm>
            <a:off x="2991088" y="3396615"/>
            <a:ext cx="3438287" cy="1614607"/>
          </a:xfrm>
          <a:prstGeom prst="rect">
            <a:avLst/>
          </a:prstGeom>
        </p:spPr>
      </p:pic>
      <p:sp>
        <p:nvSpPr>
          <p:cNvPr id="11" name="Text 7"/>
          <p:cNvSpPr/>
          <p:nvPr/>
        </p:nvSpPr>
        <p:spPr>
          <a:xfrm>
            <a:off x="4627840" y="3957161"/>
            <a:ext cx="164544" cy="493514"/>
          </a:xfrm>
          <a:prstGeom prst="rect">
            <a:avLst/>
          </a:prstGeom>
          <a:noFill/>
          <a:ln/>
        </p:spPr>
        <p:txBody>
          <a:bodyPr wrap="none" rtlCol="0" anchor="t"/>
          <a:lstStyle/>
          <a:p>
            <a:pPr marL="0" indent="0" algn="ctr">
              <a:lnSpc>
                <a:spcPts val="3886"/>
              </a:lnSpc>
              <a:buNone/>
            </a:pPr>
            <a:r>
              <a:rPr lang="en-US" sz="2159" b="1" kern="0" spc="-65" dirty="0">
                <a:solidFill>
                  <a:srgbClr val="272525"/>
                </a:solidFill>
                <a:latin typeface="Inter" pitchFamily="34" charset="0"/>
                <a:ea typeface="Inter" pitchFamily="34" charset="-122"/>
                <a:cs typeface="Inter" pitchFamily="34" charset="-120"/>
              </a:rPr>
              <a:t>2</a:t>
            </a:r>
            <a:endParaRPr lang="en-US" sz="2159" dirty="0"/>
          </a:p>
        </p:txBody>
      </p:sp>
      <p:sp>
        <p:nvSpPr>
          <p:cNvPr id="12" name="Text 8"/>
          <p:cNvSpPr/>
          <p:nvPr/>
        </p:nvSpPr>
        <p:spPr>
          <a:xfrm>
            <a:off x="6648688" y="3615928"/>
            <a:ext cx="2741890" cy="342662"/>
          </a:xfrm>
          <a:prstGeom prst="rect">
            <a:avLst/>
          </a:prstGeom>
          <a:noFill/>
          <a:ln/>
        </p:spPr>
        <p:txBody>
          <a:bodyPr wrap="none" rtlCol="0" anchor="t"/>
          <a:lstStyle/>
          <a:p>
            <a:pPr marL="0" indent="0" algn="l">
              <a:lnSpc>
                <a:spcPts val="2699"/>
              </a:lnSpc>
              <a:buNone/>
            </a:pPr>
            <a:r>
              <a:rPr lang="en-US" sz="2159" b="1" kern="0" spc="-65" dirty="0">
                <a:solidFill>
                  <a:srgbClr val="272525"/>
                </a:solidFill>
                <a:latin typeface="Inter" pitchFamily="34" charset="0"/>
                <a:ea typeface="Inter" pitchFamily="34" charset="-122"/>
                <a:cs typeface="Inter" pitchFamily="34" charset="-120"/>
              </a:rPr>
              <a:t>역사적 사실 왜곡</a:t>
            </a:r>
            <a:endParaRPr lang="en-US" sz="2159" dirty="0"/>
          </a:p>
        </p:txBody>
      </p:sp>
      <p:sp>
        <p:nvSpPr>
          <p:cNvPr id="13" name="Text 9"/>
          <p:cNvSpPr/>
          <p:nvPr/>
        </p:nvSpPr>
        <p:spPr>
          <a:xfrm>
            <a:off x="6648688" y="4090154"/>
            <a:ext cx="5656778" cy="701754"/>
          </a:xfrm>
          <a:prstGeom prst="rect">
            <a:avLst/>
          </a:prstGeom>
          <a:noFill/>
          <a:ln/>
        </p:spPr>
        <p:txBody>
          <a:bodyPr wrap="square" rtlCol="0" anchor="t"/>
          <a:lstStyle/>
          <a:p>
            <a:pPr marL="0" indent="0" algn="l">
              <a:lnSpc>
                <a:spcPts val="2764"/>
              </a:lnSpc>
              <a:buNone/>
            </a:pPr>
            <a:r>
              <a:rPr lang="en-US" sz="1727" kern="0" spc="-35" dirty="0">
                <a:solidFill>
                  <a:srgbClr val="272525"/>
                </a:solidFill>
                <a:latin typeface="Inter" pitchFamily="34" charset="0"/>
                <a:ea typeface="Inter" pitchFamily="34" charset="-122"/>
                <a:cs typeface="Inter" pitchFamily="34" charset="-120"/>
              </a:rPr>
              <a:t>일본은 독도에 대한 영유권 주장을 위해 역사적 사실을 조작하고 있다.</a:t>
            </a:r>
            <a:endParaRPr lang="en-US" sz="1727" dirty="0"/>
          </a:p>
        </p:txBody>
      </p:sp>
      <p:sp>
        <p:nvSpPr>
          <p:cNvPr id="14" name="Shape 10"/>
          <p:cNvSpPr/>
          <p:nvPr/>
        </p:nvSpPr>
        <p:spPr>
          <a:xfrm>
            <a:off x="6484144" y="5013365"/>
            <a:ext cx="5985867" cy="21908"/>
          </a:xfrm>
          <a:prstGeom prst="roundRect">
            <a:avLst>
              <a:gd name="adj" fmla="val 450568"/>
            </a:avLst>
          </a:prstGeom>
          <a:solidFill>
            <a:srgbClr val="C0C1D7"/>
          </a:solidFill>
          <a:ln/>
        </p:spPr>
        <p:txBody>
          <a:bodyPr/>
          <a:lstStyle/>
          <a:p>
            <a:endParaRPr lang="ko-KR" altLang="en-US"/>
          </a:p>
        </p:txBody>
      </p:sp>
      <p:pic>
        <p:nvPicPr>
          <p:cNvPr id="15" name="Image 2" descr="preencoded.png"/>
          <p:cNvPicPr>
            <a:picLocks noChangeAspect="1"/>
          </p:cNvPicPr>
          <p:nvPr/>
        </p:nvPicPr>
        <p:blipFill>
          <a:blip r:embed="rId5"/>
          <a:stretch>
            <a:fillRect/>
          </a:stretch>
        </p:blipFill>
        <p:spPr>
          <a:xfrm>
            <a:off x="2131457" y="5065990"/>
            <a:ext cx="5157430" cy="1614607"/>
          </a:xfrm>
          <a:prstGeom prst="rect">
            <a:avLst/>
          </a:prstGeom>
        </p:spPr>
      </p:pic>
      <p:sp>
        <p:nvSpPr>
          <p:cNvPr id="16" name="Text 11"/>
          <p:cNvSpPr/>
          <p:nvPr/>
        </p:nvSpPr>
        <p:spPr>
          <a:xfrm>
            <a:off x="4623911" y="5626537"/>
            <a:ext cx="172522" cy="493514"/>
          </a:xfrm>
          <a:prstGeom prst="rect">
            <a:avLst/>
          </a:prstGeom>
          <a:noFill/>
          <a:ln/>
        </p:spPr>
        <p:txBody>
          <a:bodyPr wrap="none" rtlCol="0" anchor="t"/>
          <a:lstStyle/>
          <a:p>
            <a:pPr marL="0" indent="0" algn="ctr">
              <a:lnSpc>
                <a:spcPts val="3886"/>
              </a:lnSpc>
              <a:buNone/>
            </a:pPr>
            <a:r>
              <a:rPr lang="en-US" sz="2159" b="1" kern="0" spc="-65" dirty="0">
                <a:solidFill>
                  <a:srgbClr val="272525"/>
                </a:solidFill>
                <a:latin typeface="Inter" pitchFamily="34" charset="0"/>
                <a:ea typeface="Inter" pitchFamily="34" charset="-122"/>
                <a:cs typeface="Inter" pitchFamily="34" charset="-120"/>
              </a:rPr>
              <a:t>3</a:t>
            </a:r>
            <a:endParaRPr lang="en-US" sz="2159" dirty="0"/>
          </a:p>
        </p:txBody>
      </p:sp>
      <p:sp>
        <p:nvSpPr>
          <p:cNvPr id="17" name="Text 12"/>
          <p:cNvSpPr/>
          <p:nvPr/>
        </p:nvSpPr>
        <p:spPr>
          <a:xfrm>
            <a:off x="7508200" y="5285303"/>
            <a:ext cx="2741890" cy="342662"/>
          </a:xfrm>
          <a:prstGeom prst="rect">
            <a:avLst/>
          </a:prstGeom>
          <a:noFill/>
          <a:ln/>
        </p:spPr>
        <p:txBody>
          <a:bodyPr wrap="none" rtlCol="0" anchor="t"/>
          <a:lstStyle/>
          <a:p>
            <a:pPr marL="0" indent="0" algn="l">
              <a:lnSpc>
                <a:spcPts val="2699"/>
              </a:lnSpc>
              <a:buNone/>
            </a:pPr>
            <a:r>
              <a:rPr lang="en-US" sz="2159" b="1" kern="0" spc="-65" dirty="0">
                <a:solidFill>
                  <a:srgbClr val="272525"/>
                </a:solidFill>
                <a:latin typeface="Inter" pitchFamily="34" charset="0"/>
                <a:ea typeface="Inter" pitchFamily="34" charset="-122"/>
                <a:cs typeface="Inter" pitchFamily="34" charset="-120"/>
              </a:rPr>
              <a:t>동북아 긴장 고조</a:t>
            </a:r>
            <a:endParaRPr lang="en-US" sz="2159" dirty="0"/>
          </a:p>
        </p:txBody>
      </p:sp>
      <p:sp>
        <p:nvSpPr>
          <p:cNvPr id="18" name="Text 13"/>
          <p:cNvSpPr/>
          <p:nvPr/>
        </p:nvSpPr>
        <p:spPr>
          <a:xfrm>
            <a:off x="7508200" y="5759529"/>
            <a:ext cx="4797266" cy="701754"/>
          </a:xfrm>
          <a:prstGeom prst="rect">
            <a:avLst/>
          </a:prstGeom>
          <a:noFill/>
          <a:ln/>
        </p:spPr>
        <p:txBody>
          <a:bodyPr wrap="square" rtlCol="0" anchor="t"/>
          <a:lstStyle/>
          <a:p>
            <a:pPr marL="0" indent="0" algn="l">
              <a:lnSpc>
                <a:spcPts val="2764"/>
              </a:lnSpc>
              <a:buNone/>
            </a:pPr>
            <a:r>
              <a:rPr lang="en-US" sz="1727" kern="0" spc="-35" dirty="0">
                <a:solidFill>
                  <a:srgbClr val="272525"/>
                </a:solidFill>
                <a:latin typeface="Inter" pitchFamily="34" charset="0"/>
                <a:ea typeface="Inter" pitchFamily="34" charset="-122"/>
                <a:cs typeface="Inter" pitchFamily="34" charset="-120"/>
              </a:rPr>
              <a:t>독도 영유권 분쟁은 한일 양국 간 갈등을 불러일으키며 동북아 지역 안정을 해치고 있다.</a:t>
            </a:r>
            <a:endParaRPr lang="en-US" sz="1727" dirty="0"/>
          </a:p>
        </p:txBody>
      </p:sp>
      <p:sp>
        <p:nvSpPr>
          <p:cNvPr id="19" name="Text 14"/>
          <p:cNvSpPr/>
          <p:nvPr/>
        </p:nvSpPr>
        <p:spPr>
          <a:xfrm>
            <a:off x="2105501" y="6927294"/>
            <a:ext cx="10419278" cy="701754"/>
          </a:xfrm>
          <a:prstGeom prst="rect">
            <a:avLst/>
          </a:prstGeom>
          <a:noFill/>
          <a:ln/>
        </p:spPr>
        <p:txBody>
          <a:bodyPr wrap="square" rtlCol="0" anchor="t"/>
          <a:lstStyle/>
          <a:p>
            <a:pPr marL="0" indent="0">
              <a:lnSpc>
                <a:spcPts val="2764"/>
              </a:lnSpc>
              <a:buNone/>
            </a:pPr>
            <a:r>
              <a:rPr lang="en-US" sz="1727" kern="0" spc="-35" dirty="0">
                <a:solidFill>
                  <a:srgbClr val="272525"/>
                </a:solidFill>
                <a:latin typeface="Inter" pitchFamily="34" charset="0"/>
                <a:ea typeface="Inter" pitchFamily="34" charset="-122"/>
                <a:cs typeface="Inter" pitchFamily="34" charset="-120"/>
              </a:rPr>
              <a:t>일본은 1905년 독도를 자국의 영토인 '다케시마'로 편입하려 했다. 이는 명백한 국제법 위반 행동이었으며, 역사적 사실을 왜곡하여 독도 영유권을 주장하는 일본의 행태는 한일 간 긴장 관계를 초래하고 있다.</a:t>
            </a:r>
            <a:endParaRPr lang="en-US" sz="1727"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4" name="Text 2"/>
          <p:cNvSpPr/>
          <p:nvPr/>
        </p:nvSpPr>
        <p:spPr>
          <a:xfrm>
            <a:off x="3292861" y="1688901"/>
            <a:ext cx="5774055"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대한민국 정부의 독도 관리</a:t>
            </a:r>
            <a:endParaRPr lang="en-US" sz="4374" dirty="0"/>
          </a:p>
        </p:txBody>
      </p:sp>
      <p:sp>
        <p:nvSpPr>
          <p:cNvPr id="6" name="Text 3"/>
          <p:cNvSpPr/>
          <p:nvPr/>
        </p:nvSpPr>
        <p:spPr>
          <a:xfrm>
            <a:off x="2037993" y="4299585"/>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주권 수호</a:t>
            </a:r>
            <a:endParaRPr lang="en-US" sz="2187" dirty="0"/>
          </a:p>
        </p:txBody>
      </p:sp>
      <p:sp>
        <p:nvSpPr>
          <p:cNvPr id="7" name="Text 4"/>
          <p:cNvSpPr/>
          <p:nvPr/>
        </p:nvSpPr>
        <p:spPr>
          <a:xfrm>
            <a:off x="2037993" y="4780002"/>
            <a:ext cx="3295888" cy="1066205"/>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Inter" pitchFamily="34" charset="0"/>
                <a:ea typeface="Inter" pitchFamily="34" charset="-122"/>
                <a:cs typeface="Inter" pitchFamily="34" charset="-120"/>
              </a:rPr>
              <a:t>대한민국 정부는 역사적 증거와 국제법에 근거하여 독도의 주권을 수호하고 있다.</a:t>
            </a:r>
            <a:endParaRPr lang="en-US" sz="1750" dirty="0"/>
          </a:p>
        </p:txBody>
      </p:sp>
      <p:sp>
        <p:nvSpPr>
          <p:cNvPr id="9" name="Text 5"/>
          <p:cNvSpPr/>
          <p:nvPr/>
        </p:nvSpPr>
        <p:spPr>
          <a:xfrm>
            <a:off x="5667137" y="4299585"/>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행정 관리</a:t>
            </a:r>
            <a:endParaRPr lang="en-US" sz="2187" dirty="0"/>
          </a:p>
        </p:txBody>
      </p:sp>
      <p:sp>
        <p:nvSpPr>
          <p:cNvPr id="10" name="Text 6"/>
          <p:cNvSpPr/>
          <p:nvPr/>
        </p:nvSpPr>
        <p:spPr>
          <a:xfrm>
            <a:off x="5667137" y="4780002"/>
            <a:ext cx="3296007" cy="1066205"/>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Inter" pitchFamily="34" charset="0"/>
                <a:ea typeface="Inter" pitchFamily="34" charset="-122"/>
                <a:cs typeface="Inter" pitchFamily="34" charset="-120"/>
              </a:rPr>
              <a:t>독도는 대한민국 경상북도 울릉군에 속해 있으며, 정부는 지속적으로 독도를 관리하고 있다.</a:t>
            </a:r>
            <a:endParaRPr lang="en-US" sz="1750" dirty="0"/>
          </a:p>
        </p:txBody>
      </p:sp>
      <p:sp>
        <p:nvSpPr>
          <p:cNvPr id="12" name="Text 7"/>
          <p:cNvSpPr/>
          <p:nvPr/>
        </p:nvSpPr>
        <p:spPr>
          <a:xfrm>
            <a:off x="9296400" y="4299585"/>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군사 방어</a:t>
            </a:r>
            <a:endParaRPr lang="en-US" sz="2187" dirty="0"/>
          </a:p>
        </p:txBody>
      </p:sp>
      <p:sp>
        <p:nvSpPr>
          <p:cNvPr id="13" name="Text 8"/>
          <p:cNvSpPr/>
          <p:nvPr/>
        </p:nvSpPr>
        <p:spPr>
          <a:xfrm>
            <a:off x="9296400" y="4780002"/>
            <a:ext cx="3296007" cy="1066205"/>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Inter" pitchFamily="34" charset="0"/>
                <a:ea typeface="Inter" pitchFamily="34" charset="-122"/>
                <a:cs typeface="Inter" pitchFamily="34" charset="-120"/>
              </a:rPr>
              <a:t>대한민국 해군은 독도 주변을 정기적으로 순찰하며 영토 수호를 위한 군사적 대응을 하고 있다.</a:t>
            </a:r>
            <a:endParaRPr lang="en-US" sz="1750" dirty="0"/>
          </a:p>
        </p:txBody>
      </p:sp>
      <p:pic>
        <p:nvPicPr>
          <p:cNvPr id="16" name="그래픽 15" descr="군인 남성 윤곽선">
            <a:extLst>
              <a:ext uri="{FF2B5EF4-FFF2-40B4-BE49-F238E27FC236}">
                <a16:creationId xmlns:a16="http://schemas.microsoft.com/office/drawing/2014/main" id="{3487B98D-74B1-8ADF-A7B7-759211640D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96400" y="3251954"/>
            <a:ext cx="914400" cy="914400"/>
          </a:xfrm>
          <a:prstGeom prst="rect">
            <a:avLst/>
          </a:prstGeom>
        </p:spPr>
      </p:pic>
      <p:pic>
        <p:nvPicPr>
          <p:cNvPr id="20" name="그래픽 19" descr="클립보드 윤곽선">
            <a:extLst>
              <a:ext uri="{FF2B5EF4-FFF2-40B4-BE49-F238E27FC236}">
                <a16:creationId xmlns:a16="http://schemas.microsoft.com/office/drawing/2014/main" id="{DED7246D-8E9E-8BDD-6705-6AB215364D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44766" y="3251954"/>
            <a:ext cx="914400" cy="914400"/>
          </a:xfrm>
          <a:prstGeom prst="rect">
            <a:avLst/>
          </a:prstGeom>
        </p:spPr>
      </p:pic>
      <p:pic>
        <p:nvPicPr>
          <p:cNvPr id="22" name="그래픽 21" descr="의사봉 윤곽선">
            <a:extLst>
              <a:ext uri="{FF2B5EF4-FFF2-40B4-BE49-F238E27FC236}">
                <a16:creationId xmlns:a16="http://schemas.microsoft.com/office/drawing/2014/main" id="{55FDD9E2-CA33-20CB-301C-0E0E494B05D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93132" y="3200400"/>
            <a:ext cx="914400" cy="9144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맑은 고딕"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TotalTime>
  <Words>667</Words>
  <Application>Microsoft Office PowerPoint</Application>
  <PresentationFormat>사용자 지정</PresentationFormat>
  <Paragraphs>91</Paragraphs>
  <Slides>10</Slides>
  <Notes>10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10</vt:i4>
      </vt:variant>
    </vt:vector>
  </HeadingPairs>
  <TitlesOfParts>
    <vt:vector size="15" baseType="lpstr">
      <vt:lpstr>Inter</vt:lpstr>
      <vt:lpstr>맑은 고딕</vt:lpstr>
      <vt:lpstr>Arial</vt:lpstr>
      <vt:lpstr>Calibri</vt:lpstr>
      <vt:lpstr>Office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gram</cp:lastModifiedBy>
  <cp:revision>5</cp:revision>
  <dcterms:created xsi:type="dcterms:W3CDTF">2024-05-29T06:07:02Z</dcterms:created>
  <dcterms:modified xsi:type="dcterms:W3CDTF">2024-05-30T04:34:29Z</dcterms:modified>
</cp:coreProperties>
</file>