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25" r:id="rId1"/>
  </p:sldMasterIdLst>
  <p:sldIdLst>
    <p:sldId id="256" r:id="rId2"/>
    <p:sldId id="257" r:id="rId3"/>
    <p:sldId id="263" r:id="rId4"/>
    <p:sldId id="259" r:id="rId5"/>
    <p:sldId id="264" r:id="rId6"/>
    <p:sldId id="25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en-US" altLang="ko-KR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1966889" y="3531373"/>
            <a:ext cx="9631127" cy="1323277"/>
          </a:xfrm>
        </p:spPr>
        <p:txBody>
          <a:bodyPr/>
          <a:p>
            <a:pPr lvl="0" algn="r">
              <a:defRPr/>
            </a:pPr>
            <a:r>
              <a:rPr lang="en-US" altLang="ko-KR"/>
              <a:t>5</a:t>
            </a:r>
            <a:r>
              <a:rPr lang="ko-KR" altLang="en-US"/>
              <a:t>조</a:t>
            </a:r>
            <a:endParaRPr lang="ko-KR" altLang="en-US"/>
          </a:p>
          <a:p>
            <a:pPr lvl="0" algn="r">
              <a:defRPr/>
            </a:pPr>
            <a:r>
              <a:rPr lang="en-US" altLang="ko-KR"/>
              <a:t>22201860</a:t>
            </a:r>
            <a:r>
              <a:rPr lang="ko-KR" altLang="en-US"/>
              <a:t> 장현호</a:t>
            </a:r>
            <a:r>
              <a:rPr lang="en-US" altLang="ko-KR"/>
              <a:t>(</a:t>
            </a:r>
            <a:r>
              <a:rPr lang="ko-KR" altLang="en-US"/>
              <a:t>일본어일본학과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8" name="가로 글상자 7"/>
          <p:cNvSpPr txBox="1"/>
          <p:nvPr/>
        </p:nvSpPr>
        <p:spPr>
          <a:xfrm>
            <a:off x="1057455" y="1987935"/>
            <a:ext cx="10753505" cy="172979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조리법에 따라 달라지는</a:t>
            </a:r>
            <a:b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</a:b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간토</a:t>
            </a:r>
            <a:r>
              <a:rPr lang="en-US" altLang="ko-KR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(</a:t>
            </a:r>
            <a:r>
              <a:rPr lang="zh-CN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関東</a:t>
            </a:r>
            <a:r>
              <a:rPr lang="en-US" altLang="ko-KR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)</a:t>
            </a: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와 긴키</a:t>
            </a:r>
            <a:r>
              <a:rPr lang="en-US" altLang="ko-KR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(</a:t>
            </a:r>
            <a:r>
              <a:rPr lang="zh-CN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近畿</a:t>
            </a:r>
            <a:r>
              <a:rPr lang="en-US" altLang="ko-KR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)</a:t>
            </a:r>
            <a:r>
              <a:rPr lang="ko-KR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의 음식 문화</a:t>
            </a:r>
            <a:endParaRPr lang="ko-KR" sz="5400">
              <a:ln w="12700" cap="flat" cmpd="sng" algn="ctr">
                <a:gradFill flip="xy" rotWithShape="1"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5400000" scaled="0"/>
                  <a:tileRect/>
                </a:gradFill>
                <a:prstDash val="solid"/>
                <a:round/>
                <a:headEnd w="med" len="med"/>
                <a:tailEnd w="med" len="med"/>
              </a:ln>
              <a:solidFill>
                <a:schemeClr val="bg1"/>
              </a:solidFill>
              <a:effectLst>
                <a:outerShdw blurRad="63500" dist="31750" dir="16200000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403949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2683566"/>
            <a:ext cx="3379427" cy="385465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054951" y="3031617"/>
            <a:ext cx="3137049" cy="3826382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75295" y="1816156"/>
            <a:ext cx="6902175" cy="57321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600"/>
              <a:t>도쿄도</a:t>
            </a:r>
            <a:r>
              <a:rPr lang="en-US" altLang="ko-KR" sz="1600"/>
              <a:t>(</a:t>
            </a:r>
            <a:r>
              <a:rPr lang="zh-CN" altLang="en-US" sz="1600"/>
              <a:t>東京都</a:t>
            </a:r>
            <a:r>
              <a:rPr lang="en-US" altLang="ko-KR" sz="1600"/>
              <a:t>),</a:t>
            </a:r>
            <a:r>
              <a:rPr lang="ko-KR" altLang="en-US" sz="1600"/>
              <a:t> 가나가와현</a:t>
            </a:r>
            <a:r>
              <a:rPr lang="en-US" altLang="ko-KR" sz="1600"/>
              <a:t>(</a:t>
            </a:r>
            <a:r>
              <a:rPr lang="zh-CN" altLang="en-US" sz="1600"/>
              <a:t>神奈川県</a:t>
            </a:r>
            <a:r>
              <a:rPr lang="en-US" altLang="ko-KR" sz="1600"/>
              <a:t>),</a:t>
            </a:r>
            <a:r>
              <a:rPr lang="ko-KR" altLang="en-US" sz="1600"/>
              <a:t> 사이타마현</a:t>
            </a:r>
            <a:r>
              <a:rPr lang="en-US" altLang="ko-KR" sz="1600"/>
              <a:t>(</a:t>
            </a:r>
            <a:r>
              <a:rPr lang="zh-CN" altLang="en-US" sz="1600"/>
              <a:t>埼玉県</a:t>
            </a:r>
            <a:r>
              <a:rPr lang="en-US" altLang="ko-KR" sz="1600"/>
              <a:t>),</a:t>
            </a:r>
            <a:r>
              <a:rPr lang="ko-KR" altLang="en-US" sz="1600"/>
              <a:t> 지바현</a:t>
            </a:r>
            <a:r>
              <a:rPr lang="en-US" altLang="ko-KR" sz="1600"/>
              <a:t>(</a:t>
            </a:r>
            <a:r>
              <a:rPr lang="zh-CN" altLang="en-US" sz="1600"/>
              <a:t>千葉県</a:t>
            </a:r>
            <a:r>
              <a:rPr lang="en-US" altLang="ko-KR" sz="1600"/>
              <a:t>),</a:t>
            </a:r>
            <a:r>
              <a:rPr lang="ko-KR" altLang="en-US" sz="1600"/>
              <a:t> 도치기현</a:t>
            </a:r>
            <a:r>
              <a:rPr lang="en-US" altLang="ko-KR" sz="1600"/>
              <a:t>(</a:t>
            </a:r>
            <a:r>
              <a:rPr lang="zh-CN" altLang="en-US" sz="1600"/>
              <a:t>栃木県</a:t>
            </a:r>
            <a:r>
              <a:rPr lang="en-US" altLang="ko-KR" sz="1600"/>
              <a:t>),</a:t>
            </a:r>
            <a:r>
              <a:rPr lang="ko-KR" altLang="en-US" sz="1600"/>
              <a:t> 이바라키현</a:t>
            </a:r>
            <a:r>
              <a:rPr lang="en-US" altLang="ko-KR" sz="1600"/>
              <a:t>(</a:t>
            </a:r>
            <a:r>
              <a:rPr lang="zh-CN" altLang="en-US" sz="1600"/>
              <a:t>茨城県</a:t>
            </a:r>
            <a:r>
              <a:rPr lang="en-US" altLang="ko-KR" sz="1600"/>
              <a:t>),</a:t>
            </a:r>
            <a:r>
              <a:rPr lang="ko-KR" altLang="en-US" sz="1600"/>
              <a:t> 군마현</a:t>
            </a:r>
            <a:r>
              <a:rPr lang="en-US" altLang="ko-KR" sz="1600"/>
              <a:t>(</a:t>
            </a:r>
            <a:r>
              <a:rPr lang="zh-CN" altLang="en-US" sz="1600"/>
              <a:t>群馬県</a:t>
            </a:r>
            <a:r>
              <a:rPr lang="en-US" altLang="ko-KR" sz="1600"/>
              <a:t>)</a:t>
            </a:r>
            <a:endParaRPr lang="en-US" altLang="ko-KR" sz="1600"/>
          </a:p>
        </p:txBody>
      </p:sp>
      <p:sp>
        <p:nvSpPr>
          <p:cNvPr id="15" name="가로 글상자 14"/>
          <p:cNvSpPr txBox="1"/>
          <p:nvPr/>
        </p:nvSpPr>
        <p:spPr>
          <a:xfrm>
            <a:off x="5737780" y="2743175"/>
            <a:ext cx="6454220" cy="57688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600"/>
              <a:t>오사카부</a:t>
            </a:r>
            <a:r>
              <a:rPr lang="en-US" altLang="ko-KR" sz="1600"/>
              <a:t>(</a:t>
            </a:r>
            <a:r>
              <a:rPr lang="zh-CN" altLang="en-US" sz="1600"/>
              <a:t>大阪府</a:t>
            </a:r>
            <a:r>
              <a:rPr lang="en-US" altLang="ko-KR" sz="1600"/>
              <a:t>),</a:t>
            </a:r>
            <a:r>
              <a:rPr lang="ko-KR" altLang="en-US" sz="1600"/>
              <a:t> 교토부</a:t>
            </a:r>
            <a:r>
              <a:rPr lang="en-US" altLang="ko-KR" sz="1600"/>
              <a:t>(</a:t>
            </a:r>
            <a:r>
              <a:rPr lang="zh-CN" altLang="en-US" sz="1600"/>
              <a:t>京都府</a:t>
            </a:r>
            <a:r>
              <a:rPr lang="en-US" altLang="ko-KR" sz="1600"/>
              <a:t>),</a:t>
            </a:r>
            <a:r>
              <a:rPr lang="ko-KR" altLang="en-US" sz="1600"/>
              <a:t> 효고현</a:t>
            </a:r>
            <a:r>
              <a:rPr lang="en-US" altLang="ko-KR" sz="1600"/>
              <a:t>(</a:t>
            </a:r>
            <a:r>
              <a:rPr lang="zh-CN" altLang="en-US" sz="1600"/>
              <a:t>兵庫県</a:t>
            </a:r>
            <a:r>
              <a:rPr lang="en-US" altLang="ko-KR" sz="1600"/>
              <a:t>),</a:t>
            </a:r>
            <a:r>
              <a:rPr lang="ko-KR" altLang="en-US" sz="1600"/>
              <a:t> 와카야마현</a:t>
            </a:r>
            <a:r>
              <a:rPr lang="en-US" altLang="ko-KR" sz="1600"/>
              <a:t>(</a:t>
            </a:r>
            <a:r>
              <a:rPr lang="zh-CN" altLang="en-US" sz="1600"/>
              <a:t>和歌山県</a:t>
            </a:r>
            <a:r>
              <a:rPr lang="en-US" altLang="ko-KR" sz="1600"/>
              <a:t>),</a:t>
            </a:r>
            <a:endParaRPr lang="en-US" altLang="ko-KR" sz="1600"/>
          </a:p>
          <a:p>
            <a:pPr lvl="0">
              <a:defRPr/>
            </a:pPr>
            <a:r>
              <a:rPr lang="ko-KR" altLang="en-US" sz="1600"/>
              <a:t>나라현</a:t>
            </a:r>
            <a:r>
              <a:rPr lang="en-US" altLang="ko-KR" sz="1600"/>
              <a:t>(</a:t>
            </a:r>
            <a:r>
              <a:rPr lang="zh-CN" altLang="en-US" sz="1600"/>
              <a:t>奈良県</a:t>
            </a:r>
            <a:r>
              <a:rPr lang="en-US" altLang="ko-KR" sz="1600"/>
              <a:t>),</a:t>
            </a:r>
            <a:r>
              <a:rPr lang="ko-KR" altLang="en-US" sz="1600"/>
              <a:t> 미에현</a:t>
            </a:r>
            <a:r>
              <a:rPr lang="en-US" altLang="ko-KR" sz="1600"/>
              <a:t>(</a:t>
            </a:r>
            <a:r>
              <a:rPr lang="zh-CN" altLang="en-US" sz="1600"/>
              <a:t>三重県</a:t>
            </a:r>
            <a:r>
              <a:rPr lang="en-US" altLang="ko-KR" sz="1600"/>
              <a:t>),</a:t>
            </a:r>
            <a:r>
              <a:rPr lang="ko-KR" altLang="en-US" sz="1600"/>
              <a:t> 시가현</a:t>
            </a:r>
            <a:r>
              <a:rPr lang="en-US" altLang="ko-KR" sz="1600"/>
              <a:t>(</a:t>
            </a:r>
            <a:r>
              <a:rPr lang="zh-CN" altLang="en-US" sz="1600"/>
              <a:t>滋賀県</a:t>
            </a:r>
            <a:r>
              <a:rPr lang="en-US" altLang="ko-KR" sz="1600"/>
              <a:t>)</a:t>
            </a:r>
            <a:endParaRPr lang="en-US" altLang="ko-KR" sz="1600"/>
          </a:p>
        </p:txBody>
      </p:sp>
      <p:sp>
        <p:nvSpPr>
          <p:cNvPr id="20" name="가로 글상자 19"/>
          <p:cNvSpPr txBox="1"/>
          <p:nvPr/>
        </p:nvSpPr>
        <p:spPr>
          <a:xfrm>
            <a:off x="7733660" y="2124955"/>
            <a:ext cx="4458340" cy="528828"/>
          </a:xfrm>
          <a:prstGeom prst="rect">
            <a:avLst/>
          </a:prstGeom>
        </p:spPr>
        <p:txBody>
          <a:bodyPr wrap="square">
            <a:spAutoFit/>
          </a:bodyPr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baseline="0" mc:Ignorable="hp" hp:hslEmbossed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※</a:t>
            </a:r>
            <a:r>
              <a:rPr xmlns:mc="http://schemas.openxmlformats.org/markup-compatibility/2006" xmlns:hp="http://schemas.haansoft.com/office/presentation/8.0" lang="ko-KR" altLang="en-US" b="0" i="0" u="none" strike="noStrike" baseline="0" mc:Ignorable="hp" hp:hslEmbossed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긴키</a:t>
            </a:r>
            <a:r>
              <a:rPr xmlns:mc="http://schemas.openxmlformats.org/markup-compatibility/2006" xmlns:hp="http://schemas.haansoft.com/office/presentation/8.0" lang="en-US" altLang="ko-KR" b="0" i="0" u="none" strike="noStrike" baseline="0" mc:Ignorable="hp" hp:hslEmbossed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(</a:t>
            </a:r>
            <a:r>
              <a:rPr xmlns:mc="http://schemas.openxmlformats.org/markup-compatibility/2006" xmlns:hp="http://schemas.haansoft.com/office/presentation/8.0" lang="zh-CN" altLang="en-US" b="0" i="0" u="none" strike="noStrike" baseline="0" mc:Ignorable="hp" hp:hslEmbossed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近畿</a:t>
            </a:r>
            <a:r>
              <a:rPr xmlns:mc="http://schemas.openxmlformats.org/markup-compatibility/2006" xmlns:hp="http://schemas.haansoft.com/office/presentation/8.0" lang="en-US" altLang="ko-KR" b="0" i="0" u="none" strike="noStrike" baseline="0" mc:Ignorable="hp" hp:hslEmbossed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)</a:t>
            </a:r>
            <a:r>
              <a:rPr xmlns:mc="http://schemas.openxmlformats.org/markup-compatibility/2006" xmlns:hp="http://schemas.haansoft.com/office/presentation/8.0" lang="ko-KR" altLang="en-US" b="0" i="0" u="none" strike="noStrike" baseline="0" mc:Ignorable="hp" hp:hslEmbossed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는 간사이</a:t>
            </a:r>
            <a:r>
              <a:rPr xmlns:mc="http://schemas.openxmlformats.org/markup-compatibility/2006" xmlns:hp="http://schemas.haansoft.com/office/presentation/8.0" lang="en-US" altLang="ko-KR" b="0" i="0" u="none" strike="noStrike" baseline="0" mc:Ignorable="hp" hp:hslEmbossed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(</a:t>
            </a:r>
            <a:r>
              <a:rPr xmlns:mc="http://schemas.openxmlformats.org/markup-compatibility/2006" xmlns:hp="http://schemas.haansoft.com/office/presentation/8.0" lang="zh-CN" altLang="en-US" b="0" i="0" u="none" strike="noStrike" baseline="0" mc:Ignorable="hp" hp:hslEmbossed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関西</a:t>
            </a:r>
            <a:r>
              <a:rPr xmlns:mc="http://schemas.openxmlformats.org/markup-compatibility/2006" xmlns:hp="http://schemas.haansoft.com/office/presentation/8.0" lang="en-US" altLang="ko-KR" b="0" i="0" u="none" strike="noStrike" baseline="0" mc:Ignorable="hp" hp:hslEmbossed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)</a:t>
            </a:r>
            <a:r>
              <a:rPr xmlns:mc="http://schemas.openxmlformats.org/markup-compatibility/2006" xmlns:hp="http://schemas.haansoft.com/office/presentation/8.0" lang="ko-KR" altLang="en-US" b="0" i="0" u="none" strike="noStrike" baseline="0" mc:Ignorable="hp" hp:hslEmbossed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라고도 합니다</a:t>
            </a:r>
            <a:r>
              <a:rPr xmlns:mc="http://schemas.openxmlformats.org/markup-compatibility/2006" xmlns:hp="http://schemas.haansoft.com/office/presentation/8.0" lang="en-US" altLang="ko-KR" b="0" i="0" u="none" strike="noStrike" baseline="0" mc:Ignorable="hp" hp:hslEmbossed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.</a:t>
            </a:r>
            <a:endParaRPr xmlns:mc="http://schemas.openxmlformats.org/markup-compatibility/2006" xmlns:hp="http://schemas.haansoft.com/office/presentation/8.0" lang="en-US" altLang="ko-KR" b="0" i="0" u="none" strike="noStrike" baseline="0" mc:Ignorable="hp" hp:hslEmbossed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21" name="가로 글상자 20"/>
          <p:cNvSpPr txBox="1"/>
          <p:nvPr/>
        </p:nvSpPr>
        <p:spPr>
          <a:xfrm>
            <a:off x="5316065" y="4443359"/>
            <a:ext cx="1244653" cy="100303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6000" b="1">
                <a:solidFill>
                  <a:srgbClr val="ff0000"/>
                </a:solidFill>
              </a:rPr>
              <a:t>VS</a:t>
            </a:r>
            <a:endParaRPr lang="en-US" altLang="ko-KR" sz="6000" b="1">
              <a:solidFill>
                <a:srgbClr val="ff0000"/>
              </a:solidFill>
            </a:endParaRPr>
          </a:p>
        </p:txBody>
      </p:sp>
      <p:sp>
        <p:nvSpPr>
          <p:cNvPr id="23" name="세로 글상자 22"/>
          <p:cNvSpPr txBox="1"/>
          <p:nvPr/>
        </p:nvSpPr>
        <p:spPr>
          <a:xfrm>
            <a:off x="7004685" y="3575462"/>
            <a:ext cx="1166599" cy="2738692"/>
          </a:xfrm>
          <a:prstGeom prst="rect">
            <a:avLst/>
          </a:prstGeom>
        </p:spPr>
        <p:txBody>
          <a:bodyPr vert="eaVert" wrap="square">
            <a:spAutoFit/>
          </a:bodyPr>
          <a:p>
            <a:pPr lvl="0">
              <a:defRPr/>
            </a:pPr>
            <a:r>
              <a:rPr lang="ko-KR" altLang="en-US" sz="3200" b="1"/>
              <a:t>오코노미야키</a:t>
            </a:r>
            <a:r>
              <a:rPr lang="en-US" altLang="ko-KR" sz="3200" b="1"/>
              <a:t>(お好み焼き)</a:t>
            </a:r>
            <a:endParaRPr lang="ko-KR" altLang="en-US" sz="3200" b="1"/>
          </a:p>
        </p:txBody>
      </p:sp>
      <p:sp>
        <p:nvSpPr>
          <p:cNvPr id="24" name="세로 글상자 23"/>
          <p:cNvSpPr txBox="1"/>
          <p:nvPr/>
        </p:nvSpPr>
        <p:spPr>
          <a:xfrm>
            <a:off x="3823335" y="3504377"/>
            <a:ext cx="1167134" cy="2703220"/>
          </a:xfrm>
          <a:prstGeom prst="rect">
            <a:avLst/>
          </a:prstGeom>
        </p:spPr>
        <p:txBody>
          <a:bodyPr vert="eaVert" wrap="square">
            <a:spAutoFit/>
          </a:bodyPr>
          <a:p>
            <a:pPr lvl="0">
              <a:defRPr/>
            </a:pPr>
            <a:r>
              <a:rPr lang="ko-KR" altLang="en-US" sz="3200" b="1"/>
              <a:t>몬자야키</a:t>
            </a:r>
            <a:endParaRPr lang="en-US" altLang="ko-KR" sz="3200" b="1"/>
          </a:p>
          <a:p>
            <a:pPr lvl="0">
              <a:defRPr/>
            </a:pPr>
            <a:r>
              <a:rPr lang="en-US" altLang="ko-KR" sz="3200" b="1"/>
              <a:t>(もんじゃ焼き)</a:t>
            </a:r>
            <a:endParaRPr lang="ko-KR" altLang="en-US" sz="3200" b="1"/>
          </a:p>
        </p:txBody>
      </p:sp>
      <p:sp>
        <p:nvSpPr>
          <p:cNvPr id="25" name="직사각형 24"/>
          <p:cNvSpPr>
            <a:spLocks noGrp="1"/>
          </p:cNvSpPr>
          <p:nvPr>
            <p:ph type="title" idx="0"/>
          </p:nvPr>
        </p:nvSpPr>
        <p:spPr>
          <a:xfrm>
            <a:off x="444500" y="137606"/>
            <a:ext cx="11302999" cy="939784"/>
          </a:xfrm>
        </p:spPr>
        <p:txBody>
          <a:bodyPr/>
          <a:p>
            <a:pPr lvl="0" algn="ctr">
              <a:defRPr/>
            </a:pPr>
            <a:r>
              <a:rPr lang="ko-KR" altLang="en-US" b="1"/>
              <a:t>간토</a:t>
            </a:r>
            <a:r>
              <a:rPr lang="en-US" altLang="ko-KR" b="1"/>
              <a:t>(</a:t>
            </a:r>
            <a:r>
              <a:rPr lang="zh-CN" altLang="en-US" b="1"/>
              <a:t>関東</a:t>
            </a:r>
            <a:r>
              <a:rPr lang="en-US" altLang="ko-KR" b="1"/>
              <a:t>)</a:t>
            </a:r>
            <a:r>
              <a:rPr lang="ko-KR" altLang="en-US"/>
              <a:t>와 </a:t>
            </a:r>
            <a:r>
              <a:rPr lang="ko-KR" altLang="en-US" b="1"/>
              <a:t>긴키</a:t>
            </a:r>
            <a:r>
              <a:rPr lang="en-US" altLang="ko-KR" b="1"/>
              <a:t>(</a:t>
            </a:r>
            <a:r>
              <a:rPr lang="zh-CN" altLang="en-US" b="1"/>
              <a:t>近畿</a:t>
            </a:r>
            <a:r>
              <a:rPr lang="en-US" altLang="ko-KR" b="1"/>
              <a:t>)</a:t>
            </a:r>
            <a:endParaRPr lang="en-US" altLang="ko-KR" b="1"/>
          </a:p>
        </p:txBody>
      </p:sp>
      <p:sp>
        <p:nvSpPr>
          <p:cNvPr id="26" name="가로 글상자 25"/>
          <p:cNvSpPr txBox="1"/>
          <p:nvPr/>
        </p:nvSpPr>
        <p:spPr>
          <a:xfrm>
            <a:off x="560456" y="1077390"/>
            <a:ext cx="1552989" cy="35898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27" name="가로 글상자 26"/>
          <p:cNvSpPr txBox="1"/>
          <p:nvPr/>
        </p:nvSpPr>
        <p:spPr>
          <a:xfrm>
            <a:off x="75295" y="1287184"/>
            <a:ext cx="2885109" cy="53971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3000" b="1">
                <a:solidFill>
                  <a:srgbClr val="000000"/>
                </a:solidFill>
              </a:rPr>
              <a:t>간토</a:t>
            </a:r>
            <a:r>
              <a:rPr lang="en-US" altLang="ko-KR" sz="3000" b="1">
                <a:solidFill>
                  <a:srgbClr val="000000"/>
                </a:solidFill>
              </a:rPr>
              <a:t>(</a:t>
            </a:r>
            <a:r>
              <a:rPr lang="zh-CN" altLang="en-US" sz="3000" b="1">
                <a:solidFill>
                  <a:srgbClr val="000000"/>
                </a:solidFill>
              </a:rPr>
              <a:t>関東</a:t>
            </a:r>
            <a:r>
              <a:rPr lang="en-US" altLang="ko-KR" sz="3000" b="1">
                <a:solidFill>
                  <a:srgbClr val="000000"/>
                </a:solidFill>
              </a:rPr>
              <a:t>)</a:t>
            </a:r>
            <a:endParaRPr lang="ko-KR" altLang="en-US" sz="3000" b="1">
              <a:solidFill>
                <a:srgbClr val="000000"/>
              </a:solidFill>
            </a:endParaRPr>
          </a:p>
        </p:txBody>
      </p:sp>
      <p:sp>
        <p:nvSpPr>
          <p:cNvPr id="28" name="가로 글상자 27"/>
          <p:cNvSpPr txBox="1"/>
          <p:nvPr/>
        </p:nvSpPr>
        <p:spPr>
          <a:xfrm>
            <a:off x="10223332" y="1583180"/>
            <a:ext cx="1853089" cy="54851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3000" b="1">
                <a:solidFill>
                  <a:srgbClr val="000000"/>
                </a:solidFill>
              </a:rPr>
              <a:t>긴키</a:t>
            </a:r>
            <a:r>
              <a:rPr lang="en-US" altLang="ko-KR" sz="3000" b="1">
                <a:solidFill>
                  <a:srgbClr val="000000"/>
                </a:solidFill>
              </a:rPr>
              <a:t>(</a:t>
            </a:r>
            <a:r>
              <a:rPr lang="zh-CN" altLang="en-US" sz="3000" b="1">
                <a:solidFill>
                  <a:srgbClr val="000000"/>
                </a:solidFill>
              </a:rPr>
              <a:t>近畿</a:t>
            </a:r>
            <a:r>
              <a:rPr lang="en-US" altLang="ko-KR" sz="3000" b="1">
                <a:solidFill>
                  <a:srgbClr val="000000"/>
                </a:solidFill>
              </a:rPr>
              <a:t>)</a:t>
            </a:r>
            <a:endParaRPr lang="en-US" altLang="ko-KR" sz="3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25257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 algn="ctr">
              <a:defRPr/>
            </a:pPr>
            <a:r>
              <a:rPr lang="ko-KR" altLang="en-US" b="1"/>
              <a:t>오코노미야키</a:t>
            </a:r>
            <a:r>
              <a:rPr lang="en-US" altLang="ko-KR" b="1"/>
              <a:t>(お好み焼き)</a:t>
            </a:r>
            <a:endParaRPr lang="ko-KR" altLang="en-US" b="1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090484" y="1743959"/>
            <a:ext cx="3189006" cy="318900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5215" y="3429000"/>
            <a:ext cx="3189006" cy="3189006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6820402" y="1743959"/>
            <a:ext cx="4958616" cy="55918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3100">
                <a:latin typeface="Arial"/>
                <a:cs typeface="Arial"/>
              </a:rPr>
              <a:t>● </a:t>
            </a:r>
            <a:r>
              <a:rPr lang="ko-KR" altLang="en-US" sz="3100" b="1">
                <a:latin typeface="Arial"/>
                <a:cs typeface="Arial"/>
              </a:rPr>
              <a:t>오코노미야키</a:t>
            </a:r>
            <a:r>
              <a:rPr lang="en-US" altLang="ko-KR" sz="3100" b="1">
                <a:latin typeface="Arial"/>
                <a:cs typeface="Arial"/>
              </a:rPr>
              <a:t>(</a:t>
            </a:r>
            <a:r>
              <a:rPr lang="en-US" altLang="ko-KR" sz="3100" b="1"/>
              <a:t>お好み焼き</a:t>
            </a:r>
            <a:r>
              <a:rPr lang="en-US" altLang="ko-KR" sz="3100" b="1">
                <a:latin typeface="Arial"/>
                <a:cs typeface="Arial"/>
              </a:rPr>
              <a:t>)</a:t>
            </a:r>
            <a:endParaRPr lang="en-US" altLang="ko-KR" sz="3100" b="1">
              <a:latin typeface="Arial"/>
              <a:cs typeface="Arial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6820402" y="2771158"/>
            <a:ext cx="5044596" cy="191323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3000">
                <a:latin typeface="한컴 윤고딕 230"/>
              </a:rPr>
              <a:t>○ 밀가루를 가쓰오부시를 우린 물에 풀어 잘게 썬 양배추를 섞은 후 취향에 따라 각종 재료를 넣고 지져 먹는 일본 요리</a:t>
            </a:r>
            <a:endParaRPr lang="ko-KR" altLang="en-US" sz="3000">
              <a:latin typeface="한컴 윤고딕 230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3593460" y="5203800"/>
            <a:ext cx="3226942" cy="9093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>
                <a:latin typeface="Arial"/>
                <a:cs typeface="Arial"/>
              </a:rPr>
              <a:t> </a:t>
            </a:r>
            <a:r>
              <a:rPr lang="ko-KR" altLang="en-US" b="1">
                <a:latin typeface="Arial"/>
                <a:cs typeface="Arial"/>
              </a:rPr>
              <a:t>▲ </a:t>
            </a:r>
            <a:endParaRPr lang="ko-KR" altLang="en-US" b="1">
              <a:latin typeface="Arial"/>
              <a:cs typeface="Arial"/>
            </a:endParaRPr>
          </a:p>
          <a:p>
            <a:pPr lvl="0">
              <a:defRPr/>
            </a:pPr>
            <a:r>
              <a:rPr lang="ko-KR" altLang="en-US" b="1">
                <a:latin typeface="Arial"/>
                <a:cs typeface="Arial"/>
              </a:rPr>
              <a:t> 오코노미야키</a:t>
            </a:r>
            <a:r>
              <a:rPr lang="en-US" altLang="ko-KR" b="1">
                <a:latin typeface="Arial"/>
                <a:cs typeface="Arial"/>
              </a:rPr>
              <a:t>(</a:t>
            </a:r>
            <a:r>
              <a:rPr lang="en-US" altLang="ko-KR" b="1"/>
              <a:t>お好み焼き</a:t>
            </a:r>
            <a:r>
              <a:rPr lang="en-US" altLang="ko-KR" b="1">
                <a:latin typeface="Arial"/>
                <a:cs typeface="Arial"/>
              </a:rPr>
              <a:t>)</a:t>
            </a:r>
            <a:endParaRPr lang="en-US" altLang="ko-KR" b="1">
              <a:latin typeface="Arial"/>
              <a:cs typeface="Arial"/>
            </a:endParaRPr>
          </a:p>
          <a:p>
            <a:pPr lvl="0">
              <a:defRPr/>
            </a:pPr>
            <a:r>
              <a:rPr lang="ko-KR" altLang="en-US" b="1">
                <a:latin typeface="Arial"/>
                <a:cs typeface="Arial"/>
              </a:rPr>
              <a:t>◀</a:t>
            </a:r>
            <a:endParaRPr lang="ko-KR" altLang="en-US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262146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 algn="ctr">
              <a:defRPr/>
            </a:pPr>
            <a:r>
              <a:rPr lang="ko-KR" altLang="en-US" b="1"/>
              <a:t>오코노미야키</a:t>
            </a:r>
            <a:r>
              <a:rPr lang="en-US" altLang="ko-KR" b="1"/>
              <a:t>(お好み焼き)</a:t>
            </a:r>
            <a:endParaRPr lang="ko-KR" altLang="en-US" b="1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760154" y="1410887"/>
            <a:ext cx="4830741" cy="4830741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997722" y="1410887"/>
            <a:ext cx="4467843" cy="465582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3000">
                <a:latin typeface="한컴 윤고딕 230"/>
              </a:rPr>
              <a:t>○ 이름 자체가 </a:t>
            </a:r>
            <a:r>
              <a:rPr lang="en-US" altLang="ko-KR" sz="3000" b="1">
                <a:latin typeface="한컴 윤고딕 230"/>
              </a:rPr>
              <a:t>‘</a:t>
            </a:r>
            <a:r>
              <a:rPr lang="ko-KR" altLang="en-US" sz="3000" b="1">
                <a:latin typeface="한컴 윤고딕 230"/>
              </a:rPr>
              <a:t>좋아하는 것(오코노미</a:t>
            </a:r>
            <a:r>
              <a:rPr lang="en-US" altLang="ko-KR" sz="3000" b="1">
                <a:latin typeface="한컴 윤고딕 230"/>
              </a:rPr>
              <a:t>/</a:t>
            </a:r>
            <a:r>
              <a:rPr lang="en-US" altLang="ko-KR" sz="3000" b="1"/>
              <a:t>お好み</a:t>
            </a:r>
            <a:r>
              <a:rPr lang="ko-KR" altLang="en-US" sz="3000" b="1">
                <a:latin typeface="한컴 윤고딕 230"/>
              </a:rPr>
              <a:t>)</a:t>
            </a:r>
            <a:r>
              <a:rPr lang="en-US" altLang="ko-KR" sz="3000" b="1">
                <a:latin typeface="한컴 윤고딕 230"/>
              </a:rPr>
              <a:t>’</a:t>
            </a:r>
            <a:r>
              <a:rPr lang="ko-KR" altLang="en-US" sz="3000" b="1">
                <a:latin typeface="한컴 윤고딕 230"/>
              </a:rPr>
              <a:t>+</a:t>
            </a:r>
            <a:r>
              <a:rPr lang="en-US" altLang="ko-KR" sz="3000" b="1">
                <a:latin typeface="한컴 윤고딕 230"/>
              </a:rPr>
              <a:t>‘</a:t>
            </a:r>
            <a:r>
              <a:rPr lang="ko-KR" altLang="en-US" sz="3000" b="1">
                <a:latin typeface="한컴 윤고딕 230"/>
              </a:rPr>
              <a:t>구이(야키</a:t>
            </a:r>
            <a:r>
              <a:rPr lang="en-US" altLang="ko-KR" sz="3000" b="1">
                <a:latin typeface="한컴 윤고딕 230"/>
              </a:rPr>
              <a:t>/</a:t>
            </a:r>
            <a:r>
              <a:rPr lang="en-US" altLang="ko-KR" sz="3000" b="1"/>
              <a:t>焼き</a:t>
            </a:r>
            <a:r>
              <a:rPr lang="ko-KR" altLang="en-US" sz="3000" b="1">
                <a:latin typeface="한컴 윤고딕 230"/>
              </a:rPr>
              <a:t>)</a:t>
            </a:r>
            <a:r>
              <a:rPr lang="en-US" altLang="ko-KR" sz="3000" b="1">
                <a:latin typeface="한컴 윤고딕 230"/>
              </a:rPr>
              <a:t>’</a:t>
            </a:r>
            <a:r>
              <a:rPr lang="ko-KR" altLang="en-US" sz="3000">
                <a:latin typeface="한컴 윤고딕 230"/>
              </a:rPr>
              <a:t>라서 밀가루, 양배추, 소스, 가쓰오부시, 계란 정도만 기본으로 준비하고</a:t>
            </a:r>
            <a:r>
              <a:rPr lang="en-US" altLang="ko-KR" sz="3000">
                <a:latin typeface="한컴 윤고딕 230"/>
              </a:rPr>
              <a:t>,</a:t>
            </a:r>
            <a:r>
              <a:rPr lang="ko-KR" altLang="en-US" sz="3000">
                <a:latin typeface="한컴 윤고딕 230"/>
              </a:rPr>
              <a:t> 나머지 재료는 각자 좋아하는 것을 넣으면 된다</a:t>
            </a:r>
            <a:r>
              <a:rPr lang="en-US" altLang="ko-KR" sz="3000">
                <a:latin typeface="한컴 윤고딕 230"/>
              </a:rPr>
              <a:t>.</a:t>
            </a:r>
            <a:endParaRPr lang="en-US" altLang="ko-KR" sz="3000">
              <a:latin typeface="한컴 윤고딕 230"/>
            </a:endParaRPr>
          </a:p>
          <a:p>
            <a:pPr lvl="0">
              <a:defRPr/>
            </a:pPr>
            <a:r>
              <a:rPr lang="en-US" altLang="ko-KR" sz="3000">
                <a:latin typeface="한컴 윤고딕 230"/>
              </a:rPr>
              <a:t>(</a:t>
            </a:r>
            <a:r>
              <a:rPr lang="ko-KR" altLang="en-US" sz="3000">
                <a:latin typeface="한컴 윤고딕 230"/>
              </a:rPr>
              <a:t>주로 숙주나물, 고기, 볶음면 같은 재료들을 추가해서 넣는다</a:t>
            </a:r>
            <a:r>
              <a:rPr lang="en-US" altLang="ko-KR" sz="3000">
                <a:latin typeface="한컴 윤고딕 230"/>
              </a:rPr>
              <a:t>.)</a:t>
            </a:r>
            <a:endParaRPr lang="ko-KR" altLang="en-US" sz="3000"/>
          </a:p>
        </p:txBody>
      </p:sp>
      <p:sp>
        <p:nvSpPr>
          <p:cNvPr id="9" name="가로 글상자 8"/>
          <p:cNvSpPr txBox="1"/>
          <p:nvPr/>
        </p:nvSpPr>
        <p:spPr>
          <a:xfrm>
            <a:off x="7890820" y="6327613"/>
            <a:ext cx="3097338" cy="3665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b="1">
                <a:latin typeface="Arial"/>
                <a:cs typeface="Arial"/>
              </a:rPr>
              <a:t>▲ 오코노미야키</a:t>
            </a:r>
            <a:r>
              <a:rPr lang="en-US" altLang="ko-KR" b="1">
                <a:latin typeface="Arial"/>
                <a:cs typeface="Arial"/>
              </a:rPr>
              <a:t>(</a:t>
            </a:r>
            <a:r>
              <a:rPr lang="en-US" altLang="ko-KR" b="1"/>
              <a:t>お好み焼き</a:t>
            </a:r>
            <a:r>
              <a:rPr lang="en-US" altLang="ko-KR" b="1">
                <a:latin typeface="Arial"/>
                <a:cs typeface="Arial"/>
              </a:rPr>
              <a:t>)</a:t>
            </a:r>
            <a:endParaRPr lang="en-US" altLang="ko-KR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351539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 algn="ctr">
              <a:defRPr/>
            </a:pPr>
            <a:r>
              <a:rPr lang="ko-KR" altLang="en-US" b="1"/>
              <a:t>몬자야키</a:t>
            </a:r>
            <a:r>
              <a:rPr lang="en-US" altLang="ko-KR" b="1"/>
              <a:t>(もんじゃ焼き)</a:t>
            </a:r>
            <a:endParaRPr lang="ko-KR" altLang="en-US" b="1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8553448" y="1140117"/>
            <a:ext cx="3181350" cy="33782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02592" y="2829217"/>
            <a:ext cx="3371850" cy="3378200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370960" y="1632511"/>
            <a:ext cx="4533263" cy="565859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defRPr/>
            </a:pPr>
            <a:r>
              <a:rPr lang="ko-KR" altLang="en-US" sz="3100">
                <a:latin typeface="Arial"/>
                <a:cs typeface="Arial"/>
              </a:rPr>
              <a:t>● </a:t>
            </a:r>
            <a:r>
              <a:rPr lang="ko-KR" altLang="en-US" sz="3100" b="1"/>
              <a:t>몬자야키</a:t>
            </a:r>
            <a:r>
              <a:rPr lang="en-US" altLang="ko-KR" sz="3100" b="1"/>
              <a:t>(もんじゃ焼き)</a:t>
            </a:r>
            <a:endParaRPr lang="ko-KR" altLang="en-US" sz="3100" b="1">
              <a:latin typeface="Arial"/>
              <a:cs typeface="Arial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431799" y="2479686"/>
            <a:ext cx="4349079" cy="85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/>
              <a:t>○ </a:t>
            </a:r>
            <a:r>
              <a:rPr lang="ko-KR" altLang="en-US" sz="2500" b="1"/>
              <a:t>간사이</a:t>
            </a:r>
            <a:r>
              <a:rPr lang="ko-KR" altLang="en-US" sz="2500"/>
              <a:t>에 </a:t>
            </a:r>
            <a:r>
              <a:rPr lang="ko-KR" altLang="en-US" sz="2500" b="1"/>
              <a:t>오코노미야키</a:t>
            </a:r>
            <a:r>
              <a:rPr lang="ko-KR" altLang="en-US" sz="2500"/>
              <a:t>가 있다면 </a:t>
            </a:r>
            <a:r>
              <a:rPr lang="ko-KR" altLang="en-US" sz="2500" b="1"/>
              <a:t>간토</a:t>
            </a:r>
            <a:r>
              <a:rPr lang="ko-KR" altLang="en-US" sz="2500"/>
              <a:t>에는 </a:t>
            </a:r>
            <a:r>
              <a:rPr lang="ko-KR" altLang="en-US" sz="2500" b="1"/>
              <a:t>몬자야키</a:t>
            </a:r>
            <a:r>
              <a:rPr lang="ko-KR" altLang="en-US" sz="2500"/>
              <a:t>가 있다</a:t>
            </a:r>
            <a:r>
              <a:rPr lang="en-US" altLang="ko-KR" sz="2500"/>
              <a:t>!</a:t>
            </a:r>
            <a:endParaRPr lang="en-US" altLang="ko-KR" sz="2500"/>
          </a:p>
        </p:txBody>
      </p:sp>
      <p:sp>
        <p:nvSpPr>
          <p:cNvPr id="8" name="가로 글상자 7"/>
          <p:cNvSpPr txBox="1"/>
          <p:nvPr/>
        </p:nvSpPr>
        <p:spPr>
          <a:xfrm>
            <a:off x="8770376" y="4622238"/>
            <a:ext cx="3176402" cy="9098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b="1">
                <a:latin typeface="Arial"/>
                <a:cs typeface="Arial"/>
              </a:rPr>
              <a:t>▲</a:t>
            </a:r>
            <a:endParaRPr lang="ko-KR" altLang="en-US" b="1"/>
          </a:p>
          <a:p>
            <a:pPr lvl="0">
              <a:defRPr/>
            </a:pPr>
            <a:r>
              <a:rPr lang="ko-KR" altLang="en-US" b="1"/>
              <a:t>몬자야키</a:t>
            </a:r>
            <a:r>
              <a:rPr lang="en-US" altLang="ko-KR" b="1"/>
              <a:t>(もんじゃ焼き</a:t>
            </a:r>
            <a:r>
              <a:rPr lang="en-US" altLang="ko-KR" b="1">
                <a:latin typeface="Arial"/>
                <a:cs typeface="Arial"/>
              </a:rPr>
              <a:t>)</a:t>
            </a:r>
            <a:endParaRPr lang="en-US" altLang="ko-KR" b="1">
              <a:latin typeface="Arial"/>
              <a:cs typeface="Arial"/>
            </a:endParaRPr>
          </a:p>
          <a:p>
            <a:pPr lvl="0">
              <a:defRPr/>
            </a:pPr>
            <a:r>
              <a:rPr lang="ko-KR" altLang="en-US" b="1">
                <a:latin typeface="Arial"/>
                <a:cs typeface="Arial"/>
              </a:rPr>
              <a:t>◀</a:t>
            </a:r>
            <a:endParaRPr lang="ko-KR" altLang="en-US" b="1">
              <a:latin typeface="Arial"/>
              <a:cs typeface="Arial"/>
            </a:endParaRPr>
          </a:p>
        </p:txBody>
      </p:sp>
      <p:sp>
        <p:nvSpPr>
          <p:cNvPr id="9" name="가로 글상자 8"/>
          <p:cNvSpPr txBox="1"/>
          <p:nvPr/>
        </p:nvSpPr>
        <p:spPr>
          <a:xfrm>
            <a:off x="149710" y="3573050"/>
            <a:ext cx="4913255" cy="209837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200">
                <a:latin typeface="한컴 윤고딕 230"/>
              </a:rPr>
              <a:t>○ </a:t>
            </a:r>
            <a:r>
              <a:rPr lang="ja-JP" altLang="en-US" sz="2200">
                <a:latin typeface="한컴 윤고딕 230"/>
                <a:ea typeface="한컴 윤고딕 230"/>
              </a:rPr>
              <a:t>물에 </a:t>
            </a:r>
            <a:r>
              <a:rPr lang="ko-KR" altLang="en-US" sz="2200">
                <a:latin typeface="한컴 윤고딕 230"/>
                <a:ea typeface="한컴 윤고딕 230"/>
              </a:rPr>
              <a:t>밀가루를 </a:t>
            </a:r>
            <a:r>
              <a:rPr lang="ja-JP" altLang="en-US" sz="2200">
                <a:latin typeface="한컴 윤고딕 230"/>
                <a:ea typeface="한컴 윤고딕 230"/>
              </a:rPr>
              <a:t>녹</a:t>
            </a:r>
            <a:r>
              <a:rPr lang="ko-KR" altLang="en-US" sz="2200">
                <a:latin typeface="한컴 윤고딕 230"/>
                <a:ea typeface="한컴 윤고딕 230"/>
              </a:rPr>
              <a:t>인</a:t>
            </a:r>
            <a:r>
              <a:rPr lang="ja-JP" altLang="en-US" sz="2200">
                <a:latin typeface="한컴 윤고딕 230"/>
                <a:ea typeface="한컴 윤고딕 230"/>
              </a:rPr>
              <a:t> 반죽으로 철판에 문자를 쓰</a:t>
            </a:r>
            <a:r>
              <a:rPr lang="ko-KR" altLang="en-US" sz="2200">
                <a:latin typeface="한컴 윤고딕 230"/>
                <a:ea typeface="한컴 윤고딕 230"/>
              </a:rPr>
              <a:t>고</a:t>
            </a:r>
            <a:r>
              <a:rPr lang="ja-JP" altLang="en-US" sz="2200">
                <a:latin typeface="한컴 윤고딕 230"/>
                <a:ea typeface="한컴 윤고딕 230"/>
              </a:rPr>
              <a:t> 가르치</a:t>
            </a:r>
            <a:r>
              <a:rPr lang="ko-KR" altLang="en-US" sz="2200">
                <a:latin typeface="한컴 윤고딕 230"/>
                <a:ea typeface="한컴 윤고딕 230"/>
              </a:rPr>
              <a:t>며</a:t>
            </a:r>
            <a:r>
              <a:rPr lang="ja-JP" altLang="en-US" sz="2200">
                <a:latin typeface="한컴 윤고딕 230"/>
                <a:ea typeface="한컴 윤고딕 230"/>
              </a:rPr>
              <a:t> </a:t>
            </a:r>
            <a:r>
              <a:rPr lang="ko-KR" altLang="en-US" sz="2200">
                <a:latin typeface="한컴 윤고딕 230"/>
                <a:ea typeface="한컴 윤고딕 230"/>
              </a:rPr>
              <a:t>논 것에서</a:t>
            </a:r>
            <a:r>
              <a:rPr lang="ja-JP" altLang="en-US" sz="2200">
                <a:latin typeface="한컴 윤고딕 230"/>
                <a:ea typeface="한컴 윤고딕 230"/>
              </a:rPr>
              <a:t> </a:t>
            </a:r>
            <a:r>
              <a:rPr lang="en-US" altLang="ko-KR" sz="2200" b="1">
                <a:latin typeface="한컴 윤고딕 230"/>
                <a:ea typeface="한컴 윤고딕 230"/>
              </a:rPr>
              <a:t>‘</a:t>
            </a:r>
            <a:r>
              <a:rPr lang="ja-JP" altLang="en-US" sz="2200" b="1">
                <a:latin typeface="한컴 윤고딕 230"/>
                <a:ea typeface="한컴 윤고딕 230"/>
              </a:rPr>
              <a:t>문자구이</a:t>
            </a:r>
            <a:r>
              <a:rPr lang="en-US" altLang="ko-KR" sz="2200" b="1">
                <a:latin typeface="한컴 윤고딕 230"/>
                <a:ea typeface="한컴 윤고딕 230"/>
              </a:rPr>
              <a:t>(</a:t>
            </a:r>
            <a:r>
              <a:rPr lang="ko-KR" altLang="en-US" sz="2200" b="1">
                <a:latin typeface="한컴 윤고딕 230"/>
              </a:rPr>
              <a:t>文字焼き</a:t>
            </a:r>
            <a:r>
              <a:rPr lang="en-US" altLang="ko-KR" sz="2200" b="1">
                <a:latin typeface="한컴 윤고딕 230"/>
              </a:rPr>
              <a:t>/</a:t>
            </a:r>
            <a:r>
              <a:rPr lang="ko-KR" altLang="en-US" sz="2200" b="1">
                <a:latin typeface="한컴 윤고딕 230"/>
              </a:rPr>
              <a:t>모지야키</a:t>
            </a:r>
            <a:r>
              <a:rPr lang="en-US" altLang="ko-KR" sz="2200" b="1">
                <a:latin typeface="한컴 윤고딕 230"/>
                <a:ea typeface="한컴 윤고딕 230"/>
              </a:rPr>
              <a:t>)’</a:t>
            </a:r>
            <a:r>
              <a:rPr lang="ja-JP" altLang="en-US" sz="2200">
                <a:latin typeface="한컴 윤고딕 230"/>
                <a:ea typeface="한컴 윤고딕 230"/>
              </a:rPr>
              <a:t>라</a:t>
            </a:r>
            <a:r>
              <a:rPr lang="ko-KR" altLang="en-US" sz="2200">
                <a:latin typeface="한컴 윤고딕 230"/>
                <a:ea typeface="한컴 윤고딕 230"/>
              </a:rPr>
              <a:t>는 이름을 가지게 되었으며</a:t>
            </a:r>
            <a:r>
              <a:rPr lang="ja-JP" altLang="en-US" sz="2200">
                <a:latin typeface="한컴 윤고딕 230"/>
                <a:ea typeface="한컴 윤고딕 230"/>
              </a:rPr>
              <a:t>, </a:t>
            </a:r>
            <a:r>
              <a:rPr lang="ko-KR" altLang="en-US" sz="2200">
                <a:latin typeface="한컴 윤고딕 230"/>
                <a:ea typeface="한컴 윤고딕 230"/>
              </a:rPr>
              <a:t>시간의 흐름에 따라 </a:t>
            </a:r>
            <a:r>
              <a:rPr lang="en-US" altLang="ko-KR" sz="2200">
                <a:latin typeface="한컴 윤고딕 230"/>
                <a:ea typeface="한컴 윤고딕 230"/>
              </a:rPr>
              <a:t>‘</a:t>
            </a:r>
            <a:r>
              <a:rPr lang="ja-JP" altLang="en-US" sz="2200">
                <a:latin typeface="한컴 윤고딕 230"/>
                <a:ea typeface="한컴 윤고딕 230"/>
              </a:rPr>
              <a:t>모지</a:t>
            </a:r>
            <a:r>
              <a:rPr lang="en-US" altLang="ko-KR" sz="2200">
                <a:latin typeface="한컴 윤고딕 230"/>
                <a:ea typeface="한컴 윤고딕 230"/>
              </a:rPr>
              <a:t>’</a:t>
            </a:r>
            <a:r>
              <a:rPr lang="ja-JP" altLang="en-US" sz="2200">
                <a:latin typeface="한컴 윤고딕 230"/>
                <a:ea typeface="한컴 윤고딕 230"/>
              </a:rPr>
              <a:t>가 </a:t>
            </a:r>
            <a:r>
              <a:rPr lang="en-US" altLang="ko-KR" sz="2200">
                <a:latin typeface="한컴 윤고딕 230"/>
                <a:ea typeface="한컴 윤고딕 230"/>
              </a:rPr>
              <a:t>‘</a:t>
            </a:r>
            <a:r>
              <a:rPr lang="ja-JP" altLang="en-US" sz="2200">
                <a:latin typeface="한컴 윤고딕 230"/>
                <a:ea typeface="한컴 윤고딕 230"/>
              </a:rPr>
              <a:t>몬지</a:t>
            </a:r>
            <a:r>
              <a:rPr lang="en-US" altLang="ko-KR" sz="2200">
                <a:latin typeface="한컴 윤고딕 230"/>
                <a:ea typeface="한컴 윤고딕 230"/>
              </a:rPr>
              <a:t>’</a:t>
            </a:r>
            <a:r>
              <a:rPr lang="ko-KR" altLang="en-US" sz="2200">
                <a:latin typeface="한컴 윤고딕 230"/>
                <a:ea typeface="한컴 윤고딕 230"/>
              </a:rPr>
              <a:t>로</a:t>
            </a:r>
            <a:r>
              <a:rPr lang="ja-JP" altLang="en-US" sz="2200">
                <a:latin typeface="한컴 윤고딕 230"/>
                <a:ea typeface="한컴 윤고딕 230"/>
              </a:rPr>
              <a:t> 바뀌</a:t>
            </a:r>
            <a:r>
              <a:rPr lang="ko-KR" altLang="en-US" sz="2200">
                <a:latin typeface="한컴 윤고딕 230"/>
                <a:ea typeface="한컴 윤고딕 230"/>
              </a:rPr>
              <a:t>었고</a:t>
            </a:r>
            <a:r>
              <a:rPr lang="en-US" altLang="ko-KR" sz="2200">
                <a:latin typeface="한컴 윤고딕 230"/>
                <a:ea typeface="한컴 윤고딕 230"/>
              </a:rPr>
              <a:t>,</a:t>
            </a:r>
            <a:r>
              <a:rPr lang="ko-KR" altLang="en-US" sz="2200">
                <a:latin typeface="한컴 윤고딕 230"/>
                <a:ea typeface="한컴 윤고딕 230"/>
              </a:rPr>
              <a:t> 최종적으로 </a:t>
            </a:r>
            <a:r>
              <a:rPr lang="en-US" altLang="ko-KR" sz="2200">
                <a:latin typeface="한컴 윤고딕 230"/>
                <a:ea typeface="한컴 윤고딕 230"/>
              </a:rPr>
              <a:t>‘</a:t>
            </a:r>
            <a:r>
              <a:rPr lang="ja-JP" altLang="en-US" sz="2200">
                <a:latin typeface="한컴 윤고딕 230"/>
                <a:ea typeface="한컴 윤고딕 230"/>
              </a:rPr>
              <a:t>몬자</a:t>
            </a:r>
            <a:r>
              <a:rPr lang="en-US" altLang="ko-KR" sz="2200">
                <a:latin typeface="한컴 윤고딕 230"/>
                <a:ea typeface="한컴 윤고딕 230"/>
              </a:rPr>
              <a:t>’</a:t>
            </a:r>
            <a:r>
              <a:rPr lang="ko-KR" altLang="en-US" sz="2200">
                <a:latin typeface="한컴 윤고딕 230"/>
                <a:ea typeface="한컴 윤고딕 230"/>
              </a:rPr>
              <a:t>라는 낱말이 정착되었다</a:t>
            </a:r>
            <a:r>
              <a:rPr lang="en-US" altLang="ko-KR" sz="2200">
                <a:latin typeface="한컴 윤고딕 230"/>
                <a:ea typeface="한컴 윤고딕 230"/>
              </a:rPr>
              <a:t>.</a:t>
            </a:r>
            <a:endParaRPr lang="en-US" altLang="ko-KR" sz="2200">
              <a:latin typeface="한컴 윤고딕 230"/>
              <a:ea typeface="한컴 윤고딕 230"/>
            </a:endParaRPr>
          </a:p>
        </p:txBody>
      </p:sp>
    </p:spTree>
    <p:extLst>
      <p:ext uri="{BB962C8B-B14F-4D97-AF65-F5344CB8AC3E}">
        <p14:creationId xmlns:p14="http://schemas.microsoft.com/office/powerpoint/2010/main" val="4149783105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 algn="ctr">
              <a:defRPr/>
            </a:pPr>
            <a:r>
              <a:rPr lang="ko-KR" altLang="en-US" b="1"/>
              <a:t>몬자야키</a:t>
            </a:r>
            <a:r>
              <a:rPr lang="en-US" altLang="ko-KR" b="1"/>
              <a:t>(もんじゃ焼き)</a:t>
            </a:r>
            <a:endParaRPr lang="ko-KR" altLang="en-US" b="1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31037" y="1492551"/>
            <a:ext cx="5464962" cy="3872896"/>
          </a:xfrm>
          <a:prstGeom prst="rect">
            <a:avLst/>
          </a:prstGeom>
        </p:spPr>
      </p:pic>
      <p:sp>
        <p:nvSpPr>
          <p:cNvPr id="12" name="가로 글상자 11"/>
          <p:cNvSpPr txBox="1"/>
          <p:nvPr/>
        </p:nvSpPr>
        <p:spPr>
          <a:xfrm>
            <a:off x="1914210" y="5477900"/>
            <a:ext cx="2898616" cy="36360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b="1"/>
              <a:t>▲ 몬자야키</a:t>
            </a:r>
            <a:r>
              <a:rPr lang="en-US" altLang="ko-KR" b="1"/>
              <a:t>(もんじゃ焼き)</a:t>
            </a:r>
            <a:endParaRPr lang="en-US" altLang="ko-KR" b="1"/>
          </a:p>
        </p:txBody>
      </p:sp>
      <p:sp>
        <p:nvSpPr>
          <p:cNvPr id="13" name="가로 글상자 12"/>
          <p:cNvSpPr txBox="1"/>
          <p:nvPr/>
        </p:nvSpPr>
        <p:spPr>
          <a:xfrm>
            <a:off x="6804549" y="1673456"/>
            <a:ext cx="4362313" cy="3291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000"/>
              <a:t>○ 재료와 최초 서빙 시 모습</a:t>
            </a:r>
            <a:r>
              <a:rPr lang="en-US" altLang="ko-KR" sz="3000"/>
              <a:t>,</a:t>
            </a:r>
            <a:r>
              <a:rPr lang="ko-KR" altLang="en-US" sz="3000"/>
              <a:t> 오코노미야키와 비슷하고 테이블에 큰 철판이 있다는 것도 오코노미야키와 비슷하지만, </a:t>
            </a:r>
            <a:r>
              <a:rPr lang="ko-KR" altLang="en-US" sz="3000" b="1"/>
              <a:t>최종적으로 완성된 모습과 먹는 방법이 다르다</a:t>
            </a:r>
            <a:r>
              <a:rPr lang="ko-KR" altLang="en-US" sz="3000"/>
              <a:t>.</a:t>
            </a:r>
            <a:endParaRPr lang="ko-KR" altLang="en-US" sz="3000"/>
          </a:p>
        </p:txBody>
      </p:sp>
    </p:spTree>
    <p:extLst>
      <p:ext uri="{BB962C8B-B14F-4D97-AF65-F5344CB8AC3E}">
        <p14:creationId xmlns:p14="http://schemas.microsoft.com/office/powerpoint/2010/main" val="2074162190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 algn="ctr">
              <a:defRPr/>
            </a:pPr>
            <a:r>
              <a:rPr lang="ko-KR" altLang="en-US" b="1"/>
              <a:t>몬자야키</a:t>
            </a:r>
            <a:r>
              <a:rPr lang="en-US" altLang="ko-KR" b="1"/>
              <a:t>(もんじゃ焼き)</a:t>
            </a:r>
            <a:r>
              <a:rPr lang="ko-KR" altLang="en-US"/>
              <a:t>와 </a:t>
            </a:r>
            <a:r>
              <a:rPr lang="ko-KR" altLang="en-US" b="1"/>
              <a:t>오코노미야키</a:t>
            </a:r>
            <a:r>
              <a:rPr lang="en-US" altLang="ko-KR" b="1"/>
              <a:t>(お好み焼き)</a:t>
            </a:r>
            <a:endParaRPr lang="ko-KR" altLang="en-US" b="1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9101834" y="1063586"/>
            <a:ext cx="2781818" cy="27558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0158" y="3194702"/>
            <a:ext cx="3839922" cy="2858812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140158" y="6142596"/>
            <a:ext cx="3434114" cy="63729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b="1"/>
              <a:t>▲ 오코노미야키</a:t>
            </a:r>
            <a:r>
              <a:rPr lang="en-US" altLang="ko-KR" b="1"/>
              <a:t>(お好み焼き/</a:t>
            </a:r>
            <a:r>
              <a:rPr lang="ko-KR" altLang="en-US" b="1"/>
              <a:t>좌</a:t>
            </a:r>
            <a:r>
              <a:rPr lang="en-US" altLang="ko-KR" b="1"/>
              <a:t>)</a:t>
            </a:r>
            <a:r>
              <a:rPr lang="ko-KR" altLang="en-US" b="1"/>
              <a:t>와 </a:t>
            </a:r>
            <a:endParaRPr lang="ko-KR" altLang="en-US" b="1"/>
          </a:p>
          <a:p>
            <a:pPr lvl="0">
              <a:defRPr/>
            </a:pPr>
            <a:r>
              <a:rPr lang="ko-KR" altLang="en-US" b="1"/>
              <a:t>몬자야키</a:t>
            </a:r>
            <a:r>
              <a:rPr lang="en-US" altLang="ko-KR" b="1"/>
              <a:t>(もんじゃ焼き/</a:t>
            </a:r>
            <a:r>
              <a:rPr lang="ko-KR" altLang="en-US" b="1"/>
              <a:t>우</a:t>
            </a:r>
            <a:r>
              <a:rPr lang="en-US" altLang="ko-KR" b="1"/>
              <a:t>)</a:t>
            </a:r>
            <a:endParaRPr lang="en-US" altLang="ko-KR" b="1"/>
          </a:p>
        </p:txBody>
      </p:sp>
      <p:sp>
        <p:nvSpPr>
          <p:cNvPr id="8" name="가로 글상자 7"/>
          <p:cNvSpPr txBox="1"/>
          <p:nvPr/>
        </p:nvSpPr>
        <p:spPr>
          <a:xfrm>
            <a:off x="9439199" y="3894972"/>
            <a:ext cx="2295599" cy="367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/>
              <a:t>몬자야키 전용 주걱 ▲</a:t>
            </a:r>
            <a:endParaRPr lang="ko-KR" altLang="en-US" b="1"/>
          </a:p>
        </p:txBody>
      </p:sp>
      <p:sp>
        <p:nvSpPr>
          <p:cNvPr id="10" name="가로 글상자 9"/>
          <p:cNvSpPr txBox="1"/>
          <p:nvPr/>
        </p:nvSpPr>
        <p:spPr>
          <a:xfrm>
            <a:off x="1460272" y="1570672"/>
            <a:ext cx="7229406" cy="153483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ja-JP" altLang="en-US" sz="1900">
                <a:latin typeface="한컴 윤고딕 230"/>
                <a:ea typeface="한컴 윤고딕 230"/>
              </a:rPr>
              <a:t>오코노미야키, 몬자야키 둘 다 </a:t>
            </a:r>
            <a:r>
              <a:rPr lang="ja-JP" altLang="en-US" sz="1900" b="1">
                <a:latin typeface="한컴 윤고딕 230"/>
                <a:ea typeface="한컴 윤고딕 230"/>
              </a:rPr>
              <a:t>철판 요리</a:t>
            </a:r>
            <a:r>
              <a:rPr lang="ja-JP" altLang="en-US" sz="1900">
                <a:latin typeface="한컴 윤고딕 230"/>
                <a:ea typeface="한컴 윤고딕 230"/>
              </a:rPr>
              <a:t>이지만,</a:t>
            </a:r>
            <a:endParaRPr lang="ja-JP" altLang="en-US" sz="1900">
              <a:latin typeface="한컴 윤고딕 230"/>
              <a:ea typeface="한컴 윤고딕 230"/>
            </a:endParaRPr>
          </a:p>
          <a:p>
            <a:pPr lvl="0">
              <a:defRPr/>
            </a:pPr>
            <a:r>
              <a:rPr lang="ja-JP" altLang="en-US" sz="1900">
                <a:latin typeface="한컴 윤고딕 230"/>
                <a:ea typeface="한컴 윤고딕 230"/>
              </a:rPr>
              <a:t>몬자야키의 경우에는  몬자야키를 먹을 때만 사용하는 납작하고 얇은 철제 재질의 전용 주걱이 있습니다.</a:t>
            </a:r>
            <a:endParaRPr lang="ja-JP" altLang="en-US" sz="1900">
              <a:latin typeface="한컴 윤고딕 230"/>
              <a:ea typeface="한컴 윤고딕 230"/>
            </a:endParaRPr>
          </a:p>
          <a:p>
            <a:pPr lvl="0">
              <a:defRPr/>
            </a:pPr>
            <a:r>
              <a:rPr lang="ja-JP" altLang="en-US" sz="1900">
                <a:latin typeface="한컴 윤고딕 230"/>
                <a:ea typeface="한컴 윤고딕 230"/>
              </a:rPr>
              <a:t>이 주걱은 </a:t>
            </a:r>
            <a:r>
              <a:rPr lang="ja-JP" altLang="en-US" sz="1900" b="1">
                <a:latin typeface="한컴 윤고딕 230"/>
                <a:ea typeface="한컴 윤고딕 230"/>
              </a:rPr>
              <a:t>헤라(へら), 코테(こて), 테코(てこ)</a:t>
            </a:r>
            <a:r>
              <a:rPr lang="en-US" altLang="ko-KR" sz="1900" b="1">
                <a:latin typeface="한컴 윤고딕 230"/>
                <a:ea typeface="한컴 윤고딕 230"/>
              </a:rPr>
              <a:t>,</a:t>
            </a:r>
            <a:r>
              <a:rPr lang="ko-KR" altLang="en-US" sz="1900" b="1">
                <a:latin typeface="한컴 윤고딕 230"/>
                <a:ea typeface="한컴 윤고딕 230"/>
              </a:rPr>
              <a:t> </a:t>
            </a:r>
            <a:r>
              <a:rPr lang="ja-JP" altLang="en-US" sz="1900" b="1">
                <a:latin typeface="한컴 윤고딕 230"/>
                <a:ea typeface="한컴 윤고딕 230"/>
              </a:rPr>
              <a:t>하가시(はがし)</a:t>
            </a:r>
            <a:r>
              <a:rPr lang="ja-JP" altLang="en-US" sz="1900">
                <a:latin typeface="한컴 윤고딕 230"/>
                <a:ea typeface="한컴 윤고딕 230"/>
              </a:rPr>
              <a:t>라는 다양한 이름으로 불립니다.</a:t>
            </a:r>
            <a:endParaRPr lang="ja-JP" altLang="en-US" sz="1900">
              <a:latin typeface="한컴 윤고딕 230"/>
              <a:ea typeface="한컴 윤고딕 230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4216697" y="4405094"/>
            <a:ext cx="4142348" cy="118417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b="1"/>
              <a:t>오코노미야키</a:t>
            </a:r>
            <a:r>
              <a:rPr lang="ko-KR" altLang="en-US"/>
              <a:t>는 한쪽 부분이 익었으면 </a:t>
            </a:r>
            <a:r>
              <a:rPr lang="ko-KR" altLang="en-US" b="1"/>
              <a:t>다른 쪽 부분도 빈대떡처럼 뒤집어서 굽고</a:t>
            </a:r>
            <a:r>
              <a:rPr lang="ko-KR" altLang="en-US"/>
              <a:t>, 속까지 충분히 익었으면 주걱 등으로 쪼개서 개인 접시에 덜어 젓가락으로 집어 먹는다.</a:t>
            </a:r>
            <a:endParaRPr lang="ko-KR" altLang="en-US"/>
          </a:p>
        </p:txBody>
      </p:sp>
      <p:sp>
        <p:nvSpPr>
          <p:cNvPr id="12" name="가로 글상자 11"/>
          <p:cNvSpPr txBox="1"/>
          <p:nvPr/>
        </p:nvSpPr>
        <p:spPr>
          <a:xfrm>
            <a:off x="8286064" y="4405094"/>
            <a:ext cx="3905936" cy="146040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/>
              <a:t>며 익힌다. 그래서 철판에서 익혀도 조리 전 넓은 반죽의 형태가 어느정도 남아있고, 먹을 때에는 </a:t>
            </a:r>
            <a:r>
              <a:rPr lang="ko-KR" altLang="en-US" b="1"/>
              <a:t>몬자야키 전용 주걱으로 철판을 긁어</a:t>
            </a:r>
            <a:r>
              <a:rPr lang="ko-KR" altLang="en-US"/>
              <a:t> 개인 접시에 덜어 포크로 먹는다.</a:t>
            </a:r>
            <a:endParaRPr lang="ko-KR" altLang="en-US"/>
          </a:p>
        </p:txBody>
      </p:sp>
      <p:sp>
        <p:nvSpPr>
          <p:cNvPr id="13" name="가로 글상자 12"/>
          <p:cNvSpPr txBox="1"/>
          <p:nvPr/>
        </p:nvSpPr>
        <p:spPr>
          <a:xfrm>
            <a:off x="1460272" y="1063586"/>
            <a:ext cx="3295560" cy="82045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400"/>
              <a:t>● </a:t>
            </a:r>
            <a:r>
              <a:rPr lang="ko-KR" altLang="en-US" sz="2400" b="1"/>
              <a:t>몬자야키 전용 주걱</a:t>
            </a:r>
            <a:endParaRPr lang="ko-KR" altLang="en-US" sz="2400"/>
          </a:p>
          <a:p>
            <a:pPr lvl="0">
              <a:defRPr/>
            </a:pPr>
            <a:endParaRPr lang="ko-KR" altLang="en-US" sz="2400"/>
          </a:p>
        </p:txBody>
      </p:sp>
      <p:sp>
        <p:nvSpPr>
          <p:cNvPr id="14" name="가로 글상자 13"/>
          <p:cNvSpPr txBox="1"/>
          <p:nvPr/>
        </p:nvSpPr>
        <p:spPr>
          <a:xfrm>
            <a:off x="4216697" y="3429000"/>
            <a:ext cx="3493071" cy="75056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200"/>
              <a:t>● </a:t>
            </a:r>
            <a:r>
              <a:rPr lang="ko-KR" altLang="en-US" sz="2200" b="1"/>
              <a:t>몬자야키</a:t>
            </a:r>
            <a:r>
              <a:rPr lang="ko-KR" altLang="en-US" sz="2200"/>
              <a:t>와 </a:t>
            </a:r>
            <a:r>
              <a:rPr lang="ko-KR" altLang="en-US" sz="2200" b="1"/>
              <a:t>오코노미야키</a:t>
            </a:r>
            <a:r>
              <a:rPr lang="ko-KR" altLang="en-US" sz="2200"/>
              <a:t>      </a:t>
            </a:r>
            <a:r>
              <a:rPr lang="ko-KR" altLang="en-US" sz="2200" b="1"/>
              <a:t>조리법 차이</a:t>
            </a:r>
            <a:endParaRPr lang="ko-KR" altLang="en-US" sz="2200" b="1"/>
          </a:p>
        </p:txBody>
      </p:sp>
      <p:sp>
        <p:nvSpPr>
          <p:cNvPr id="15" name="가로 글상자 14"/>
          <p:cNvSpPr txBox="1"/>
          <p:nvPr/>
        </p:nvSpPr>
        <p:spPr>
          <a:xfrm>
            <a:off x="4216697" y="5689959"/>
            <a:ext cx="3982497" cy="90896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b="1"/>
              <a:t>몬자야키</a:t>
            </a:r>
            <a:r>
              <a:rPr lang="ko-KR" altLang="en-US"/>
              <a:t>는 </a:t>
            </a:r>
            <a:r>
              <a:rPr lang="ko-KR" altLang="en-US" b="1"/>
              <a:t>반죽을 뒤집지 않는다</a:t>
            </a:r>
            <a:r>
              <a:rPr lang="ko-KR" altLang="en-US"/>
              <a:t>.</a:t>
            </a:r>
            <a:r>
              <a:rPr lang="ko-KR" altLang="en-US"/>
              <a:t> 철판 열이 닿는 아랫부분은 계속 철판 열로 익히고, 윗부분은 요리사가 위에서 휘젓으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635497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 algn="ctr">
              <a:defRPr/>
            </a:pPr>
            <a:r>
              <a:rPr lang="ko-KR" altLang="en-US"/>
              <a:t>참고 문헌 및 자료 출처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 algn="r">
              <a:buNone/>
              <a:defRPr/>
            </a:pPr>
            <a:r>
              <a:rPr lang="ja-JP" altLang="en-US"/>
              <a:t>『나무위키』</a:t>
            </a:r>
            <a:endParaRPr lang="ja-JP" altLang="en-US"/>
          </a:p>
          <a:p>
            <a:pPr marL="0" lvl="0" indent="0" algn="r">
              <a:buNone/>
              <a:defRPr/>
            </a:pPr>
            <a:r>
              <a:rPr lang="ja-JP" altLang="en-US"/>
              <a:t>웹문서 '몬자야키'</a:t>
            </a:r>
            <a:endParaRPr lang="ja-JP" altLang="en-US"/>
          </a:p>
          <a:p>
            <a:pPr marL="0" lvl="0" indent="0" algn="r">
              <a:buNone/>
              <a:defRPr/>
            </a:pPr>
            <a:endParaRPr lang="ja-JP" altLang="en-US"/>
          </a:p>
          <a:p>
            <a:pPr marL="0" lvl="0" indent="0" algn="r">
              <a:buNone/>
              <a:defRPr/>
            </a:pPr>
            <a:r>
              <a:rPr lang="ja-JP" altLang="en-US"/>
              <a:t>『나무위키』</a:t>
            </a:r>
            <a:endParaRPr lang="ja-JP" altLang="en-US"/>
          </a:p>
          <a:p>
            <a:pPr marL="0" lvl="0" indent="0" algn="r">
              <a:buNone/>
              <a:defRPr/>
            </a:pPr>
            <a:r>
              <a:rPr lang="ja-JP" altLang="en-US"/>
              <a:t>웹문서 '오코노미야키'</a:t>
            </a:r>
            <a:endParaRPr lang="ja-JP" altLang="en-US"/>
          </a:p>
          <a:p>
            <a:pPr marL="0" lvl="0" indent="0" algn="r">
              <a:buNone/>
              <a:defRPr/>
            </a:pPr>
            <a:endParaRPr lang="ja-JP" altLang="en-US"/>
          </a:p>
          <a:p>
            <a:pPr marL="0" lvl="0" indent="0" algn="r">
              <a:buNone/>
              <a:defRPr/>
            </a:pPr>
            <a:r>
              <a:rPr lang="ja-JP" altLang="en-US"/>
              <a:t>『일본어 위키백과(ウィキペディア)』</a:t>
            </a:r>
            <a:endParaRPr lang="ja-JP" altLang="en-US"/>
          </a:p>
          <a:p>
            <a:pPr marL="0" lvl="0" indent="0" algn="r">
              <a:buNone/>
              <a:defRPr/>
            </a:pPr>
            <a:r>
              <a:rPr lang="ja-JP" altLang="en-US"/>
              <a:t>웹문서 '몬자야키(もんじゃ焼き)'</a:t>
            </a:r>
            <a:endParaRPr lang="ja-JP" altLang="en-US"/>
          </a:p>
          <a:p>
            <a:pPr marL="0" lvl="0" indent="0" algn="r">
              <a:buNone/>
              <a:defRPr/>
            </a:pPr>
            <a:endParaRPr lang="ja-JP" altLang="en-US"/>
          </a:p>
          <a:p>
            <a:pPr marL="0" lvl="0" indent="0" algn="r">
              <a:buNone/>
              <a:defRPr/>
            </a:pPr>
            <a:r>
              <a:rPr lang="ja-JP" altLang="en-US"/>
              <a:t>『네이버 블로그』 「일본문화원」</a:t>
            </a:r>
            <a:endParaRPr lang="ja-JP" altLang="en-US"/>
          </a:p>
          <a:p>
            <a:pPr marL="0" lvl="0" indent="0" algn="r">
              <a:buNone/>
              <a:defRPr/>
            </a:pPr>
            <a:r>
              <a:rPr lang="ja-JP" altLang="en-US"/>
              <a:t>블로그 포스트 '닮은 듯 다른 두 음식, 몬자야키&amp;오코노미야키 전격 비교!'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0662054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가로 글상자 7"/>
          <p:cNvSpPr txBox="1"/>
          <p:nvPr/>
        </p:nvSpPr>
        <p:spPr>
          <a:xfrm>
            <a:off x="1724731" y="2081688"/>
            <a:ext cx="8742538" cy="2694623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defRPr/>
            </a:pPr>
            <a:r>
              <a:rPr lang="ko-KR" altLang="en-US" sz="5700"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w="med" len="med"/>
                  <a:tailEnd w="med" len="med"/>
                </a:ln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glow rad="127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감사합니다</a:t>
            </a:r>
            <a:r>
              <a:rPr lang="en-US" altLang="ko-KR" sz="5700"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w="med" len="med"/>
                  <a:tailEnd w="med" len="med"/>
                </a:ln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glow rad="127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!</a:t>
            </a:r>
            <a:endParaRPr lang="en-US" altLang="ko-KR" sz="5700"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w="med" len="med"/>
                <a:tailEnd w="med" len="med"/>
              </a:ln>
              <a:pattFill prst="dotGrid">
                <a:fgClr>
                  <a:schemeClr val="accent1"/>
                </a:fgClr>
                <a:bgClr>
                  <a:schemeClr val="bg1"/>
                </a:bgClr>
              </a:pattFill>
              <a:effectLst>
                <a:glow rad="1270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 algn="ctr">
              <a:defRPr/>
            </a:pPr>
            <a:r>
              <a:rPr lang="en-US" altLang="ko-KR" sz="5700"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w="med" len="med"/>
                  <a:tailEnd w="med" len="med"/>
                </a:ln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glow rad="127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Thank you!</a:t>
            </a:r>
            <a:endParaRPr lang="en-US" altLang="ko-KR" sz="5700"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w="med" len="med"/>
                <a:tailEnd w="med" len="med"/>
              </a:ln>
              <a:pattFill prst="dotGrid">
                <a:fgClr>
                  <a:schemeClr val="accent1"/>
                </a:fgClr>
                <a:bgClr>
                  <a:schemeClr val="bg1"/>
                </a:bgClr>
              </a:pattFill>
              <a:effectLst>
                <a:glow rad="1270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 algn="ctr">
              <a:defRPr/>
            </a:pPr>
            <a:r>
              <a:rPr lang="ja-JP" altLang="en-US" sz="5700"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w="med" len="med"/>
                  <a:tailEnd w="med" len="med"/>
                </a:ln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glow rad="127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ありがとうございました！</a:t>
            </a:r>
            <a:endParaRPr lang="en-US" altLang="ko-KR" sz="5700"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w="med" len="med"/>
                <a:tailEnd w="med" len="med"/>
              </a:ln>
              <a:pattFill prst="dotGrid">
                <a:fgClr>
                  <a:schemeClr val="accent1"/>
                </a:fgClr>
                <a:bgClr>
                  <a:schemeClr val="bg1"/>
                </a:bgClr>
              </a:pattFill>
              <a:effectLst>
                <a:glow rad="1270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39110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4a45ff"/>
      </a:hlink>
      <a:folHlink>
        <a:srgbClr val="be27bb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277</ep:Words>
  <ep:PresentationFormat/>
  <ep:Paragraphs>63</ep:Paragraphs>
  <ep:Slides>9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ep:HeadingPairs>
  <ep:TitlesOfParts>
    <vt:vector size="10" baseType="lpstr">
      <vt:lpstr>교차</vt:lpstr>
      <vt:lpstr>슬라이드 1</vt:lpstr>
      <vt:lpstr>간토(関東)와 긴키(近畿)</vt:lpstr>
      <vt:lpstr>오코노미야키(お好み焼き)</vt:lpstr>
      <vt:lpstr>오코노미야키(お好み焼き)</vt:lpstr>
      <vt:lpstr>몬자야키(もんじゃ焼き)</vt:lpstr>
      <vt:lpstr>몬자야키(もんじゃ焼き)</vt:lpstr>
      <vt:lpstr>몬자야키(もんじゃ焼き)와 오코노미야키(お好み焼き)</vt:lpstr>
      <vt:lpstr>참고 문헌 및 자료 출처</vt:lpstr>
      <vt:lpstr>슬라이드 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장현호</cp:lastModifiedBy>
  <dcterms:modified xsi:type="dcterms:W3CDTF">2023-09-26T22:28:44.559</dcterms:modified>
  <cp:revision>57</cp:revision>
  <dc:title>간토(関東)와 긴키(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