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2" r:id="rId5"/>
    <p:sldId id="263" r:id="rId6"/>
    <p:sldId id="269" r:id="rId7"/>
    <p:sldId id="270" r:id="rId8"/>
    <p:sldId id="273" r:id="rId9"/>
    <p:sldId id="272" r:id="rId10"/>
    <p:sldId id="265" r:id="rId11"/>
    <p:sldId id="274" r:id="rId12"/>
    <p:sldId id="271" r:id="rId13"/>
    <p:sldId id="266" r:id="rId14"/>
    <p:sldId id="268" r:id="rId15"/>
    <p:sldId id="264" r:id="rId16"/>
    <p:sldId id="279" r:id="rId17"/>
    <p:sldId id="275" r:id="rId18"/>
    <p:sldId id="278" r:id="rId19"/>
    <p:sldId id="277" r:id="rId20"/>
    <p:sldId id="25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0D468-1A92-4DF7-B13B-94D1CC323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8D2906-2F3F-4B6F-BC62-292206987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BE2BF2-15B8-4F57-B85E-E47CE79D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1E4648-E29B-435E-8777-CA6A39B2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0134B3-CF39-4809-A0D7-0DA42854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65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626449-AFFE-4AEE-8140-D984BAFB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CBCC600-CA5A-419F-AA30-2202E789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5AC676-8E52-4172-A6BE-57B81312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1D71AA-FE16-4393-9AF7-78A71A2E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CE2A38-710E-413A-B8ED-D5977DF9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88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C56E2F6-6C7A-49A4-8A6D-37E72162C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ED1956-D78C-4F5C-909E-61B9BAC16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BE807B-CB12-47E6-AADB-90EEA38C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BA7448-F7AA-49A1-B798-BCC89642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0F9209-1143-43EB-B610-C561E745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0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1107C9-01E3-4FEF-9750-12C70892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F05E1D-C7EE-42FA-BE5C-C116CAB6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350D4-5CDA-4527-911A-919A9F04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6EED80-067F-4E6E-8294-B0CE7377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56FCDD-19F5-4C58-91FB-40B1FA77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97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BE85AF-8D12-4372-BDAE-931B0B3D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7D9584-D551-409D-A656-257ADD59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6CC8E-2A57-4EF7-817D-B9773230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FB0E21-737E-4A59-801E-3065F105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8267FF-9521-4E71-A9E0-19FCFB70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41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3D619-9433-4605-AB3E-DBA4FD2F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254639-E206-45D4-9493-82C987455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558CFD-AF13-49F3-A862-E5BB03A2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9C5959-92EA-4255-A4F8-A24D5C34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318E44-2EF3-4636-8031-198FB252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ADDF76-2496-4AFE-8E2F-27D03E85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4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F7E79-9E0C-4CF4-89C2-44EB8838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DD1019-4D65-4F03-8B16-C3DEDBA49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59D1D4-241C-4349-9D22-33249B4A5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2C64B9-F37C-42AE-AFA6-6A652B82E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9D7C5D8-DBC6-4B4A-9AD3-4AB1DF72F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4926E4-4537-461F-993E-BB49DA6B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898BC6-2E4A-450F-9165-730EBD2E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E6C1DE-A027-402E-B4A3-D4A9CA79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31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F946DE-0D1D-48A2-A464-3BA51452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F24845-35F7-43A6-B522-A6DA3CB9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B3440BB-12F9-474D-A2B5-95A6D5F7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10EE0B5-BF83-40F1-BF06-4956E4F2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23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B57188-116D-42CE-BAE5-FC0D1E3F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FBE74CF-9A8B-4455-AB2C-EF9B04D4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F50BBC-D937-44F1-867F-022DF52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13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61E6E1-6952-4627-888F-B7C6BFA7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9CC2E5-5110-4BDD-AC0D-D06C580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6AAEB17-1E7F-41BC-ADBC-756AAD872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9611DF-B98D-42B3-A593-155CB612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CF972A-09CF-4BB2-8779-103EB4B8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7ED6A3-757E-447F-B71E-F9D9422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65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37C41B-1305-4506-AB35-831B3839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072512-1D28-46F3-96E1-E5512552A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F76BFE-5B2F-4DFA-8590-CCEBE49D4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A9E193-A24E-405D-A76A-DF69A14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C2AB2F-A7CE-442F-B490-667CA86C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926EE4-0DB4-45DF-939A-6503FBE6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27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6699ED-8AF5-4D7A-82C3-C2388284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A55BBE-DC9A-4343-832E-979FBF12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84A395-E12B-4431-80E6-BDC708DC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4118-B5A4-498B-B7E0-986FB8FB4F46}" type="datetimeFigureOut">
              <a:rPr lang="ko-KR" altLang="en-US" smtClean="0"/>
              <a:t>2021-12-04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EB99E7-31E4-4614-BA8F-93C908C56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39D3FE-6D56-4331-AC36-859011A88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6485-6D16-48C4-8255-5593921E4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Wmj0zWLhwc?start=85&amp;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a-jp.com/jp/2534" TargetMode="External"/><Relationship Id="rId2" Type="http://schemas.openxmlformats.org/officeDocument/2006/relationships/hyperlink" Target="https://www.1010.or.jp/guide/histor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ckhelpjapan.com/ja/blogs/4046" TargetMode="External"/><Relationship Id="rId5" Type="http://schemas.openxmlformats.org/officeDocument/2006/relationships/hyperlink" Target="https://onsenbu.net/7473" TargetMode="External"/><Relationship Id="rId4" Type="http://schemas.openxmlformats.org/officeDocument/2006/relationships/hyperlink" Target="https://livejapan.com/ja/article-a000026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D972D-DBFC-4A79-8B01-6449E7924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E5E0CA-606C-4C16-9F1C-0F01060E7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2440" y="5468647"/>
            <a:ext cx="5208232" cy="1269506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ko-KR" altLang="en-US" sz="1800" dirty="0" err="1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일본어일본학과</a:t>
            </a:r>
            <a:endParaRPr lang="en-US" altLang="ko-KR" sz="1800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r"/>
            <a:r>
              <a:rPr lang="en-US" altLang="ko-KR" sz="1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22101575</a:t>
            </a:r>
          </a:p>
          <a:p>
            <a:pPr algn="r"/>
            <a:r>
              <a:rPr lang="ko-KR" altLang="en-US" sz="1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이윤지</a:t>
            </a:r>
          </a:p>
        </p:txBody>
      </p:sp>
    </p:spTree>
    <p:extLst>
      <p:ext uri="{BB962C8B-B14F-4D97-AF65-F5344CB8AC3E}">
        <p14:creationId xmlns:p14="http://schemas.microsoft.com/office/powerpoint/2010/main" val="87059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79773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1845F2-C823-492C-89B1-C2C905D5B08D}"/>
              </a:ext>
            </a:extLst>
          </p:cNvPr>
          <p:cNvSpPr txBox="1"/>
          <p:nvPr/>
        </p:nvSpPr>
        <p:spPr>
          <a:xfrm>
            <a:off x="790113" y="347380"/>
            <a:ext cx="363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족탕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48117DA-F248-4A9E-8396-6F43202D481E}"/>
              </a:ext>
            </a:extLst>
          </p:cNvPr>
          <p:cNvSpPr/>
          <p:nvPr/>
        </p:nvSpPr>
        <p:spPr>
          <a:xfrm>
            <a:off x="1580225" y="1091954"/>
            <a:ext cx="4252404" cy="25212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관광명소 내 족탕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61EAA61-076F-480F-AE64-27F9D058D51F}"/>
              </a:ext>
            </a:extLst>
          </p:cNvPr>
          <p:cNvSpPr/>
          <p:nvPr/>
        </p:nvSpPr>
        <p:spPr>
          <a:xfrm>
            <a:off x="6359371" y="1091954"/>
            <a:ext cx="4252404" cy="25212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적정 물 온도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sz="2000" b="0" i="0" dirty="0">
                <a:solidFill>
                  <a:schemeClr val="accent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38 ℃~40 ℃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0430367F-31B6-4A1A-A04C-388AB850A13E}"/>
              </a:ext>
            </a:extLst>
          </p:cNvPr>
          <p:cNvSpPr/>
          <p:nvPr/>
        </p:nvSpPr>
        <p:spPr>
          <a:xfrm>
            <a:off x="4130335" y="3773008"/>
            <a:ext cx="4252404" cy="25212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간편하게 즐길 수 있는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온천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D1629760-D265-4033-9A54-68D5B183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5" y="1303397"/>
            <a:ext cx="6934200" cy="46196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F588206-3B97-49C7-80E9-587A0749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29" y="1091954"/>
            <a:ext cx="4176888" cy="49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5C8EA9-00C7-4A8C-A600-A57A983603AD}"/>
              </a:ext>
            </a:extLst>
          </p:cNvPr>
          <p:cNvSpPr txBox="1"/>
          <p:nvPr/>
        </p:nvSpPr>
        <p:spPr>
          <a:xfrm>
            <a:off x="790113" y="32962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유카타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E81A691-A499-408D-8398-5E309E9F1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8" y="1066470"/>
            <a:ext cx="5942907" cy="50329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EE48BA3-8CDA-41EF-A5BE-DEF3F70AD349}"/>
              </a:ext>
            </a:extLst>
          </p:cNvPr>
          <p:cNvSpPr/>
          <p:nvPr/>
        </p:nvSpPr>
        <p:spPr>
          <a:xfrm>
            <a:off x="6578354" y="1262909"/>
            <a:ext cx="4838330" cy="1002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소매 좌우 길이 조정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CBEA80D-060C-423A-845F-EA2D6F428613}"/>
              </a:ext>
            </a:extLst>
          </p:cNvPr>
          <p:cNvSpPr/>
          <p:nvPr/>
        </p:nvSpPr>
        <p:spPr>
          <a:xfrm>
            <a:off x="6578354" y="2451445"/>
            <a:ext cx="4838330" cy="1002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오른쪽에서 왼쪽으로 착용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6B384D6-197A-4914-A6BA-4CC55451577B}"/>
              </a:ext>
            </a:extLst>
          </p:cNvPr>
          <p:cNvSpPr/>
          <p:nvPr/>
        </p:nvSpPr>
        <p:spPr>
          <a:xfrm>
            <a:off x="6578354" y="3639981"/>
            <a:ext cx="4838330" cy="1002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띠로 고정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95921BF-FF3F-47A2-8631-BC3D70FDF548}"/>
              </a:ext>
            </a:extLst>
          </p:cNvPr>
          <p:cNvSpPr/>
          <p:nvPr/>
        </p:nvSpPr>
        <p:spPr>
          <a:xfrm>
            <a:off x="6578354" y="4828517"/>
            <a:ext cx="4838330" cy="1002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4</a:t>
            </a:r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띠 매듭 짓기</a:t>
            </a:r>
          </a:p>
        </p:txBody>
      </p:sp>
    </p:spTree>
    <p:extLst>
      <p:ext uri="{BB962C8B-B14F-4D97-AF65-F5344CB8AC3E}">
        <p14:creationId xmlns:p14="http://schemas.microsoft.com/office/powerpoint/2010/main" val="11336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76989B-3222-40F4-BC76-C5D0F2DEF051}"/>
              </a:ext>
            </a:extLst>
          </p:cNvPr>
          <p:cNvSpPr txBox="1"/>
          <p:nvPr/>
        </p:nvSpPr>
        <p:spPr>
          <a:xfrm>
            <a:off x="790113" y="32962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유카타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EEE92A6-9444-4738-A0C8-21BAB275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1523000"/>
            <a:ext cx="6096000" cy="40671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23E94C0-A716-4EC5-8533-2D54712D2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9" y="1521056"/>
            <a:ext cx="6602027" cy="440478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1F903DA-7E0D-42D8-BDA8-AD5EC2FB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57" y="1576533"/>
            <a:ext cx="6440749" cy="42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E01463C-17B7-463B-A3C3-3731D011784D}"/>
              </a:ext>
            </a:extLst>
          </p:cNvPr>
          <p:cNvSpPr txBox="1"/>
          <p:nvPr/>
        </p:nvSpPr>
        <p:spPr>
          <a:xfrm>
            <a:off x="790113" y="3473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가정집 목욕문화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6ECADA3-8E20-4DFB-A6EA-41A9088AC39A}"/>
              </a:ext>
            </a:extLst>
          </p:cNvPr>
          <p:cNvSpPr/>
          <p:nvPr/>
        </p:nvSpPr>
        <p:spPr>
          <a:xfrm>
            <a:off x="1216241" y="1082007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화장실과 분리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6602FB2-9B60-4C56-A824-8F34A1141747}"/>
              </a:ext>
            </a:extLst>
          </p:cNvPr>
          <p:cNvSpPr/>
          <p:nvPr/>
        </p:nvSpPr>
        <p:spPr>
          <a:xfrm>
            <a:off x="1216241" y="4428889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물 데우는 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기능이 있는</a:t>
            </a:r>
            <a:r>
              <a:rPr lang="en-US" altLang="ko-KR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욕조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6C3C629-3063-4832-89E9-71EE8459EF81}"/>
              </a:ext>
            </a:extLst>
          </p:cNvPr>
          <p:cNvSpPr/>
          <p:nvPr/>
        </p:nvSpPr>
        <p:spPr>
          <a:xfrm>
            <a:off x="7608164" y="1082007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가족 모두 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같은 물</a:t>
            </a:r>
            <a:r>
              <a:rPr lang="en-US" altLang="ko-KR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사용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04C4BFE-8C0A-43B9-8A4E-5ABCDBDE416A}"/>
              </a:ext>
            </a:extLst>
          </p:cNvPr>
          <p:cNvSpPr/>
          <p:nvPr/>
        </p:nvSpPr>
        <p:spPr>
          <a:xfrm>
            <a:off x="7608164" y="4428889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주로 저녁에 목욕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E3AC2FA-0B70-4D2A-80CC-7327CCFE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6" y="1347441"/>
            <a:ext cx="6467634" cy="4578404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BF488C86-FCC1-4784-A98E-C36237721F3A}"/>
              </a:ext>
            </a:extLst>
          </p:cNvPr>
          <p:cNvSpPr/>
          <p:nvPr/>
        </p:nvSpPr>
        <p:spPr>
          <a:xfrm>
            <a:off x="3465703" y="3386236"/>
            <a:ext cx="916476" cy="9443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5A73A6C-5688-4D52-A36F-22C5656664D5}"/>
              </a:ext>
            </a:extLst>
          </p:cNvPr>
          <p:cNvCxnSpPr>
            <a:cxnSpLocks/>
          </p:cNvCxnSpPr>
          <p:nvPr/>
        </p:nvCxnSpPr>
        <p:spPr>
          <a:xfrm flipV="1">
            <a:off x="4305670" y="3149435"/>
            <a:ext cx="632574" cy="5066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6F4C2-2345-4B03-88FC-C88900FD0C55}"/>
              </a:ext>
            </a:extLst>
          </p:cNvPr>
          <p:cNvSpPr txBox="1"/>
          <p:nvPr/>
        </p:nvSpPr>
        <p:spPr>
          <a:xfrm>
            <a:off x="4725255" y="2687770"/>
            <a:ext cx="241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0000"/>
                </a:solidFill>
              </a:rPr>
              <a:t>물 데우는 기계</a:t>
            </a:r>
          </a:p>
        </p:txBody>
      </p:sp>
    </p:spTree>
    <p:extLst>
      <p:ext uri="{BB962C8B-B14F-4D97-AF65-F5344CB8AC3E}">
        <p14:creationId xmlns:p14="http://schemas.microsoft.com/office/powerpoint/2010/main" val="14421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9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563245-EF98-4EB4-869E-584F84686BE5}"/>
              </a:ext>
            </a:extLst>
          </p:cNvPr>
          <p:cNvSpPr txBox="1"/>
          <p:nvPr/>
        </p:nvSpPr>
        <p:spPr>
          <a:xfrm>
            <a:off x="790113" y="329625"/>
            <a:ext cx="53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목욕탕과 온천 매너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0985556-13EE-43AA-8458-4BE830E79012}"/>
              </a:ext>
            </a:extLst>
          </p:cNvPr>
          <p:cNvSpPr/>
          <p:nvPr/>
        </p:nvSpPr>
        <p:spPr>
          <a:xfrm>
            <a:off x="1580225" y="1091954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뛰지 않고 걷기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C6A2F50-54FC-4F6D-9387-B7416226E5E5}"/>
              </a:ext>
            </a:extLst>
          </p:cNvPr>
          <p:cNvSpPr/>
          <p:nvPr/>
        </p:nvSpPr>
        <p:spPr>
          <a:xfrm>
            <a:off x="1580225" y="2948496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탕 들어가기 전 샤워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6A1DDD-9ECF-4F9A-8998-F0E4EAC11CF9}"/>
              </a:ext>
            </a:extLst>
          </p:cNvPr>
          <p:cNvSpPr/>
          <p:nvPr/>
        </p:nvSpPr>
        <p:spPr>
          <a:xfrm>
            <a:off x="1580225" y="480503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유리 같은 깨지기 쉬운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물건 반입 금지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40C72A9-8E24-436C-938C-C049FA46FDAE}"/>
              </a:ext>
            </a:extLst>
          </p:cNvPr>
          <p:cNvSpPr/>
          <p:nvPr/>
        </p:nvSpPr>
        <p:spPr>
          <a:xfrm>
            <a:off x="7057748" y="1091954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가볍게 몸을 닦은 후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탈의실로 이동 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081F7EC-66E2-46EB-9835-EB2964EDC480}"/>
              </a:ext>
            </a:extLst>
          </p:cNvPr>
          <p:cNvSpPr/>
          <p:nvPr/>
        </p:nvSpPr>
        <p:spPr>
          <a:xfrm>
            <a:off x="7057748" y="2948496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신발 벗고 입장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A84EDB6-52A2-46FF-8114-B2F558334592}"/>
              </a:ext>
            </a:extLst>
          </p:cNvPr>
          <p:cNvSpPr/>
          <p:nvPr/>
        </p:nvSpPr>
        <p:spPr>
          <a:xfrm>
            <a:off x="7057748" y="480503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빨래 금지</a:t>
            </a:r>
          </a:p>
        </p:txBody>
      </p:sp>
    </p:spTree>
    <p:extLst>
      <p:ext uri="{BB962C8B-B14F-4D97-AF65-F5344CB8AC3E}">
        <p14:creationId xmlns:p14="http://schemas.microsoft.com/office/powerpoint/2010/main" val="40166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215284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894288-C306-4CEA-ABF9-B59C61ADAB6A}"/>
              </a:ext>
            </a:extLst>
          </p:cNvPr>
          <p:cNvSpPr txBox="1"/>
          <p:nvPr/>
        </p:nvSpPr>
        <p:spPr>
          <a:xfrm>
            <a:off x="790112" y="329625"/>
            <a:ext cx="626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목욕탕과 온천 이용 시</a:t>
            </a:r>
            <a:r>
              <a:rPr lang="en-US" altLang="ko-KR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주의사항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0EC7ECE-2E4B-4426-A864-96E0E8D9F8B4}"/>
              </a:ext>
            </a:extLst>
          </p:cNvPr>
          <p:cNvSpPr/>
          <p:nvPr/>
        </p:nvSpPr>
        <p:spPr>
          <a:xfrm>
            <a:off x="719831" y="1876241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문신 있는 사람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54242D64-C9DC-4788-83DF-C29382EB4782}"/>
              </a:ext>
            </a:extLst>
          </p:cNvPr>
          <p:cNvSpPr/>
          <p:nvPr/>
        </p:nvSpPr>
        <p:spPr>
          <a:xfrm>
            <a:off x="719831" y="3732783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중병이 있는 사람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8119BAB-2123-4A7B-A6E1-19EC9E301A77}"/>
              </a:ext>
            </a:extLst>
          </p:cNvPr>
          <p:cNvSpPr/>
          <p:nvPr/>
        </p:nvSpPr>
        <p:spPr>
          <a:xfrm>
            <a:off x="4551286" y="2715180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열이 있는  사람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40E5C08E-D422-4F64-B935-BB2F195BF0E6}"/>
              </a:ext>
            </a:extLst>
          </p:cNvPr>
          <p:cNvSpPr/>
          <p:nvPr/>
        </p:nvSpPr>
        <p:spPr>
          <a:xfrm>
            <a:off x="8382742" y="1876241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음주를 한 사람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B8278D6-BECB-43D7-B4B3-461C6539EAC5}"/>
              </a:ext>
            </a:extLst>
          </p:cNvPr>
          <p:cNvSpPr/>
          <p:nvPr/>
        </p:nvSpPr>
        <p:spPr>
          <a:xfrm>
            <a:off x="8382742" y="368034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출혈이 있는 사람</a:t>
            </a:r>
          </a:p>
        </p:txBody>
      </p:sp>
    </p:spTree>
    <p:extLst>
      <p:ext uri="{BB962C8B-B14F-4D97-AF65-F5344CB8AC3E}">
        <p14:creationId xmlns:p14="http://schemas.microsoft.com/office/powerpoint/2010/main" val="32555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D972D-DBFC-4A79-8B01-6449E792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19" y="1699411"/>
            <a:ext cx="9522781" cy="2387600"/>
          </a:xfrm>
        </p:spPr>
        <p:txBody>
          <a:bodyPr>
            <a:normAutofit/>
          </a:bodyPr>
          <a:lstStyle/>
          <a:p>
            <a:r>
              <a:rPr lang="ko-KR" altLang="en-US" sz="720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목욕탕과 온천의 차이</a:t>
            </a:r>
            <a:endParaRPr lang="ko-KR" altLang="en-US" sz="7200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87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A68051-2AE3-4220-A132-86227EF8DDC4}"/>
              </a:ext>
            </a:extLst>
          </p:cNvPr>
          <p:cNvSpPr txBox="1"/>
          <p:nvPr/>
        </p:nvSpPr>
        <p:spPr>
          <a:xfrm>
            <a:off x="790112" y="311869"/>
            <a:ext cx="626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온천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6B8C211-D73B-4346-ADE4-408973F27EB2}"/>
              </a:ext>
            </a:extLst>
          </p:cNvPr>
          <p:cNvSpPr/>
          <p:nvPr/>
        </p:nvSpPr>
        <p:spPr>
          <a:xfrm>
            <a:off x="870012" y="1402672"/>
            <a:ext cx="3968318" cy="1633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자연적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BA24DA-2F71-487F-AA5C-2BCD04C61588}"/>
              </a:ext>
            </a:extLst>
          </p:cNvPr>
          <p:cNvSpPr/>
          <p:nvPr/>
        </p:nvSpPr>
        <p:spPr>
          <a:xfrm>
            <a:off x="941033" y="3821838"/>
            <a:ext cx="3968318" cy="1633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환경성</a:t>
            </a:r>
            <a:r>
              <a:rPr lang="ko-KR" altLang="en-US" sz="24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관활</a:t>
            </a:r>
            <a:endParaRPr lang="ko-KR" altLang="en-US" sz="24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5388BFD-D13F-4F10-8DC6-11F82F88F7E0}"/>
              </a:ext>
            </a:extLst>
          </p:cNvPr>
          <p:cNvSpPr/>
          <p:nvPr/>
        </p:nvSpPr>
        <p:spPr>
          <a:xfrm>
            <a:off x="6889072" y="3821838"/>
            <a:ext cx="3968318" cy="1633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i="0" dirty="0">
                <a:solidFill>
                  <a:schemeClr val="accent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다소 높은 가격</a:t>
            </a:r>
            <a:endParaRPr lang="ko-KR" altLang="en-US" sz="24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AEE169C-864F-4FA6-845F-786BDC95A29E}"/>
              </a:ext>
            </a:extLst>
          </p:cNvPr>
          <p:cNvGrpSpPr/>
          <p:nvPr/>
        </p:nvGrpSpPr>
        <p:grpSpPr>
          <a:xfrm>
            <a:off x="6818051" y="1402672"/>
            <a:ext cx="3968318" cy="1633490"/>
            <a:chOff x="6818051" y="1402672"/>
            <a:chExt cx="3968318" cy="163349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C52943AA-05A6-4638-80DD-6873E07CC370}"/>
                </a:ext>
              </a:extLst>
            </p:cNvPr>
            <p:cNvSpPr/>
            <p:nvPr/>
          </p:nvSpPr>
          <p:spPr>
            <a:xfrm>
              <a:off x="6818051" y="1402672"/>
              <a:ext cx="3968318" cy="163349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전문 법률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28C204A-AC81-44A7-99B4-B11F0E686AC2}"/>
                </a:ext>
              </a:extLst>
            </p:cNvPr>
            <p:cNvSpPr/>
            <p:nvPr/>
          </p:nvSpPr>
          <p:spPr>
            <a:xfrm>
              <a:off x="9667782" y="1967516"/>
              <a:ext cx="506028" cy="50602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82C766-F0B9-4694-8E75-A5F9EC6D3D04}"/>
              </a:ext>
            </a:extLst>
          </p:cNvPr>
          <p:cNvSpPr txBox="1"/>
          <p:nvPr/>
        </p:nvSpPr>
        <p:spPr>
          <a:xfrm>
            <a:off x="790112" y="329625"/>
            <a:ext cx="626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B301118-DAF6-4F04-8B1C-D5C682E0630C}"/>
              </a:ext>
            </a:extLst>
          </p:cNvPr>
          <p:cNvSpPr/>
          <p:nvPr/>
        </p:nvSpPr>
        <p:spPr>
          <a:xfrm>
            <a:off x="870012" y="1402672"/>
            <a:ext cx="3968318" cy="1633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인공적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73D001F-153C-4F91-ACF7-A186A411C5EB}"/>
              </a:ext>
            </a:extLst>
          </p:cNvPr>
          <p:cNvSpPr/>
          <p:nvPr/>
        </p:nvSpPr>
        <p:spPr>
          <a:xfrm>
            <a:off x="941033" y="3821838"/>
            <a:ext cx="3968318" cy="1633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후생 노동성 </a:t>
            </a:r>
            <a:r>
              <a:rPr lang="ko-KR" altLang="en-US" sz="24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관활</a:t>
            </a:r>
            <a:endParaRPr lang="ko-KR" altLang="en-US" sz="24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4C623A4-94A3-4A51-8125-EA03E7C8BCF4}"/>
              </a:ext>
            </a:extLst>
          </p:cNvPr>
          <p:cNvSpPr/>
          <p:nvPr/>
        </p:nvSpPr>
        <p:spPr>
          <a:xfrm>
            <a:off x="6889072" y="3821838"/>
            <a:ext cx="3968318" cy="1633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저렴한 가격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79A57A8-D66C-4B7D-A620-FAFBAAD2F312}"/>
              </a:ext>
            </a:extLst>
          </p:cNvPr>
          <p:cNvGrpSpPr/>
          <p:nvPr/>
        </p:nvGrpSpPr>
        <p:grpSpPr>
          <a:xfrm>
            <a:off x="6818051" y="1402672"/>
            <a:ext cx="3968318" cy="1633490"/>
            <a:chOff x="6818051" y="1402672"/>
            <a:chExt cx="3968318" cy="1633490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4CB17C79-A829-4C6D-A90D-D1FBBDBDED00}"/>
                </a:ext>
              </a:extLst>
            </p:cNvPr>
            <p:cNvSpPr/>
            <p:nvPr/>
          </p:nvSpPr>
          <p:spPr>
            <a:xfrm>
              <a:off x="6818051" y="1402672"/>
              <a:ext cx="3968318" cy="163349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전문 법률</a:t>
              </a:r>
            </a:p>
          </p:txBody>
        </p:sp>
        <p:sp>
          <p:nvSpPr>
            <p:cNvPr id="20" name="곱하기 기호 19">
              <a:extLst>
                <a:ext uri="{FF2B5EF4-FFF2-40B4-BE49-F238E27FC236}">
                  <a16:creationId xmlns:a16="http://schemas.microsoft.com/office/drawing/2014/main" id="{F1C74977-0D75-4169-A508-513CBFF38246}"/>
                </a:ext>
              </a:extLst>
            </p:cNvPr>
            <p:cNvSpPr/>
            <p:nvPr/>
          </p:nvSpPr>
          <p:spPr>
            <a:xfrm>
              <a:off x="9481353" y="1914247"/>
              <a:ext cx="630314" cy="610340"/>
            </a:xfrm>
            <a:prstGeom prst="mathMultiply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1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4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45B0B78-A9A9-4DC6-B750-6AF9557AC388}"/>
              </a:ext>
            </a:extLst>
          </p:cNvPr>
          <p:cNvSpPr txBox="1"/>
          <p:nvPr/>
        </p:nvSpPr>
        <p:spPr>
          <a:xfrm>
            <a:off x="790113" y="3473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동영상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9" name="온라인 미디어 8" title="道後刻めぐりvol.1 道後温泉別館 飛鳥乃湯泉編">
            <a:hlinkClick r:id="" action="ppaction://media"/>
            <a:extLst>
              <a:ext uri="{FF2B5EF4-FFF2-40B4-BE49-F238E27FC236}">
                <a16:creationId xmlns:a16="http://schemas.microsoft.com/office/drawing/2014/main" id="{598549EE-26FA-4487-AF64-9D27475EC4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5424" y="1054932"/>
            <a:ext cx="9641150" cy="54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62017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D826F0-41DC-4726-BAB1-F663879C36F5}"/>
              </a:ext>
            </a:extLst>
          </p:cNvPr>
          <p:cNvSpPr txBox="1"/>
          <p:nvPr/>
        </p:nvSpPr>
        <p:spPr>
          <a:xfrm>
            <a:off x="790112" y="329625"/>
            <a:ext cx="626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출처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5E9BC-8480-4542-806B-3DD6DCC9BAB8}"/>
              </a:ext>
            </a:extLst>
          </p:cNvPr>
          <p:cNvSpPr txBox="1"/>
          <p:nvPr/>
        </p:nvSpPr>
        <p:spPr>
          <a:xfrm>
            <a:off x="887766" y="914400"/>
            <a:ext cx="9454719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https://www.1010.or.jp/guide/history/</a:t>
            </a:r>
            <a:endParaRPr lang="en-US" altLang="ko-KR" sz="28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800" u="sng" kern="0" spc="0" dirty="0">
              <a:solidFill>
                <a:srgbClr val="800080"/>
              </a:solidFill>
              <a:effectLst/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  <a:hlinkClick r:id="rId3"/>
            </a:endParaRPr>
          </a:p>
          <a:p>
            <a:endParaRPr lang="en-US" altLang="ko-KR" sz="2800" u="sng" kern="0" dirty="0">
              <a:solidFill>
                <a:srgbClr val="800080"/>
              </a:solidFill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  <a:hlinkClick r:id="rId3"/>
            </a:endParaRPr>
          </a:p>
          <a:p>
            <a:r>
              <a:rPr lang="en-US" altLang="ko-KR" sz="2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/>
              </a:rPr>
              <a:t>https://matcha-jp.com/jp/2534</a:t>
            </a:r>
            <a:endParaRPr lang="en-US" altLang="ko-KR" sz="2800" u="sng" kern="0" spc="0" dirty="0">
              <a:solidFill>
                <a:srgbClr val="800080"/>
              </a:solidFill>
              <a:effectLst/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800" u="sng" kern="0" dirty="0">
              <a:solidFill>
                <a:srgbClr val="800080"/>
              </a:solidFill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800" u="sng" kern="0" dirty="0">
              <a:solidFill>
                <a:srgbClr val="800080"/>
              </a:solidFill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  <a:hlinkClick r:id="rId4"/>
            </a:endParaRPr>
          </a:p>
          <a:p>
            <a:r>
              <a:rPr lang="en-US" altLang="ko-KR" sz="2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4"/>
              </a:rPr>
              <a:t>https://livejapan.com/ja/article-a0000268/</a:t>
            </a:r>
            <a:endParaRPr lang="en-US" altLang="ko-KR" sz="2800" u="sng" kern="0" spc="0" dirty="0">
              <a:solidFill>
                <a:srgbClr val="800080"/>
              </a:solidFill>
              <a:effectLst/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800" u="sng" kern="0" dirty="0">
              <a:solidFill>
                <a:srgbClr val="800080"/>
              </a:solidFill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800" u="sng" kern="0" dirty="0">
              <a:solidFill>
                <a:srgbClr val="800080"/>
              </a:solidFill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hlinkClick r:id="rId5"/>
              </a:rPr>
              <a:t>https://onsenbu.net/7473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8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endParaRPr lang="en-US" altLang="ko-KR" sz="28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hlinkClick r:id="rId6"/>
              </a:rPr>
              <a:t>https://quickhelpjapan.com/ja/blogs/4046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800" u="sng" kern="0" spc="0" dirty="0">
              <a:solidFill>
                <a:srgbClr val="800080"/>
              </a:solidFill>
              <a:effectLst/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87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79772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207E46-4817-472D-85BD-D5489915FD6D}"/>
              </a:ext>
            </a:extLst>
          </p:cNvPr>
          <p:cNvSpPr txBox="1"/>
          <p:nvPr/>
        </p:nvSpPr>
        <p:spPr>
          <a:xfrm>
            <a:off x="790113" y="32962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목차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E5AAAD9-B9BC-454A-9483-9BB9BA37A8E0}"/>
              </a:ext>
            </a:extLst>
          </p:cNvPr>
          <p:cNvGrpSpPr/>
          <p:nvPr/>
        </p:nvGrpSpPr>
        <p:grpSpPr>
          <a:xfrm>
            <a:off x="457195" y="1596113"/>
            <a:ext cx="3319886" cy="1278383"/>
            <a:chOff x="688014" y="1430126"/>
            <a:chExt cx="3319886" cy="1278383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98C5424-B9D1-488F-83F4-EDB1E1D9FD41}"/>
                </a:ext>
              </a:extLst>
            </p:cNvPr>
            <p:cNvSpPr/>
            <p:nvPr/>
          </p:nvSpPr>
          <p:spPr>
            <a:xfrm>
              <a:off x="1397865" y="1430126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일본인의 목욕 역사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AE08C5-A7DD-432E-8C57-47AB4455AB63}"/>
                </a:ext>
              </a:extLst>
            </p:cNvPr>
            <p:cNvSpPr txBox="1"/>
            <p:nvPr/>
          </p:nvSpPr>
          <p:spPr>
            <a:xfrm>
              <a:off x="688014" y="1612187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1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F7458CB-C121-4049-9F6F-2556CF4E2026}"/>
              </a:ext>
            </a:extLst>
          </p:cNvPr>
          <p:cNvGrpSpPr/>
          <p:nvPr/>
        </p:nvGrpSpPr>
        <p:grpSpPr>
          <a:xfrm>
            <a:off x="448883" y="3121609"/>
            <a:ext cx="3357054" cy="1278383"/>
            <a:chOff x="679702" y="2955622"/>
            <a:chExt cx="3357054" cy="1278383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A1D2FB26-4D78-4966-A65C-A116A1032BC7}"/>
                </a:ext>
              </a:extLst>
            </p:cNvPr>
            <p:cNvSpPr/>
            <p:nvPr/>
          </p:nvSpPr>
          <p:spPr>
            <a:xfrm>
              <a:off x="1426721" y="2955622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목욕탕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F95198-AAAE-4E70-9BC8-AA45BAF227C9}"/>
                </a:ext>
              </a:extLst>
            </p:cNvPr>
            <p:cNvSpPr txBox="1"/>
            <p:nvPr/>
          </p:nvSpPr>
          <p:spPr>
            <a:xfrm>
              <a:off x="679702" y="3179314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2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D2AB9F3-060F-4C12-81A9-6E1EC2FAF459}"/>
              </a:ext>
            </a:extLst>
          </p:cNvPr>
          <p:cNvGrpSpPr/>
          <p:nvPr/>
        </p:nvGrpSpPr>
        <p:grpSpPr>
          <a:xfrm>
            <a:off x="457195" y="4647105"/>
            <a:ext cx="3319886" cy="1278383"/>
            <a:chOff x="688014" y="4481118"/>
            <a:chExt cx="3319886" cy="1278383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F768E90C-7BB1-490D-BD37-48A955EE8E6E}"/>
                </a:ext>
              </a:extLst>
            </p:cNvPr>
            <p:cNvSpPr/>
            <p:nvPr/>
          </p:nvSpPr>
          <p:spPr>
            <a:xfrm>
              <a:off x="1397865" y="4481118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온천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66AE63-D17F-4640-8EC4-E7ADA422CB6A}"/>
                </a:ext>
              </a:extLst>
            </p:cNvPr>
            <p:cNvSpPr txBox="1"/>
            <p:nvPr/>
          </p:nvSpPr>
          <p:spPr>
            <a:xfrm>
              <a:off x="688014" y="4746441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3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62140CCE-92E9-4BAA-88A2-F6208880080F}"/>
              </a:ext>
            </a:extLst>
          </p:cNvPr>
          <p:cNvGrpSpPr/>
          <p:nvPr/>
        </p:nvGrpSpPr>
        <p:grpSpPr>
          <a:xfrm>
            <a:off x="3948807" y="1613868"/>
            <a:ext cx="3411511" cy="1278383"/>
            <a:chOff x="4179626" y="1430126"/>
            <a:chExt cx="3411511" cy="1278383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8A66E4CC-3E8E-45DF-8989-7AA7BB3340CA}"/>
                </a:ext>
              </a:extLst>
            </p:cNvPr>
            <p:cNvSpPr/>
            <p:nvPr/>
          </p:nvSpPr>
          <p:spPr>
            <a:xfrm>
              <a:off x="4981102" y="1430126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가정집 목욕문화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D143219-7EB2-480B-9EBD-6DA7CD3E4FE8}"/>
                </a:ext>
              </a:extLst>
            </p:cNvPr>
            <p:cNvSpPr txBox="1"/>
            <p:nvPr/>
          </p:nvSpPr>
          <p:spPr>
            <a:xfrm>
              <a:off x="4179626" y="1612187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4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C234DFFE-5CAB-4AF0-B6A1-368732CCBA12}"/>
              </a:ext>
            </a:extLst>
          </p:cNvPr>
          <p:cNvGrpSpPr/>
          <p:nvPr/>
        </p:nvGrpSpPr>
        <p:grpSpPr>
          <a:xfrm>
            <a:off x="3948807" y="3121609"/>
            <a:ext cx="3448679" cy="1278383"/>
            <a:chOff x="4171314" y="2955622"/>
            <a:chExt cx="3448679" cy="1278383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F0E374B4-85D8-438D-B4A4-3F61457F3526}"/>
                </a:ext>
              </a:extLst>
            </p:cNvPr>
            <p:cNvSpPr/>
            <p:nvPr/>
          </p:nvSpPr>
          <p:spPr>
            <a:xfrm>
              <a:off x="5009958" y="2955622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목욕탕과 온천 매너</a:t>
              </a:r>
              <a:endPara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4E00F9-65BA-4457-B09B-A3E086CF6051}"/>
                </a:ext>
              </a:extLst>
            </p:cNvPr>
            <p:cNvSpPr txBox="1"/>
            <p:nvPr/>
          </p:nvSpPr>
          <p:spPr>
            <a:xfrm>
              <a:off x="4171314" y="3179314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5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4C1CCE5-8FF0-45CD-95B6-3887A7B99711}"/>
              </a:ext>
            </a:extLst>
          </p:cNvPr>
          <p:cNvGrpSpPr/>
          <p:nvPr/>
        </p:nvGrpSpPr>
        <p:grpSpPr>
          <a:xfrm>
            <a:off x="3948807" y="4647105"/>
            <a:ext cx="3411511" cy="1278383"/>
            <a:chOff x="4179626" y="4481118"/>
            <a:chExt cx="3411511" cy="1278383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CEF9557-4DFD-41D6-A079-357B23BB4BC9}"/>
                </a:ext>
              </a:extLst>
            </p:cNvPr>
            <p:cNvSpPr/>
            <p:nvPr/>
          </p:nvSpPr>
          <p:spPr>
            <a:xfrm>
              <a:off x="4981102" y="4481118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목욕탕과 온천</a:t>
              </a:r>
              <a:endPara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  <a:p>
              <a:pPr algn="ctr"/>
              <a:r>
                <a:rPr lang="ko-KR" altLang="en-US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이용 </a:t>
              </a:r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시 주의사항</a:t>
              </a:r>
            </a:p>
            <a:p>
              <a:pPr algn="ctr"/>
              <a:endPara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6DCBAF-1068-412B-895D-2F3DA482F039}"/>
                </a:ext>
              </a:extLst>
            </p:cNvPr>
            <p:cNvSpPr txBox="1"/>
            <p:nvPr/>
          </p:nvSpPr>
          <p:spPr>
            <a:xfrm>
              <a:off x="4179626" y="4746441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6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A86BB93-736F-435F-BC6A-0D306FFDE439}"/>
              </a:ext>
            </a:extLst>
          </p:cNvPr>
          <p:cNvGrpSpPr/>
          <p:nvPr/>
        </p:nvGrpSpPr>
        <p:grpSpPr>
          <a:xfrm>
            <a:off x="7774353" y="1643908"/>
            <a:ext cx="3411511" cy="1278383"/>
            <a:chOff x="4179626" y="1430126"/>
            <a:chExt cx="3411511" cy="1278383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8E4E624B-B39B-4FB2-BF84-F4CE8FBA756C}"/>
                </a:ext>
              </a:extLst>
            </p:cNvPr>
            <p:cNvSpPr/>
            <p:nvPr/>
          </p:nvSpPr>
          <p:spPr>
            <a:xfrm>
              <a:off x="4981102" y="1430126"/>
              <a:ext cx="2610035" cy="12783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목욕탕과 </a:t>
              </a:r>
              <a:endPara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온천의 차이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22649A-4AF5-4266-A89D-8E8E5B9022FA}"/>
                </a:ext>
              </a:extLst>
            </p:cNvPr>
            <p:cNvSpPr txBox="1"/>
            <p:nvPr/>
          </p:nvSpPr>
          <p:spPr>
            <a:xfrm>
              <a:off x="4179626" y="1612187"/>
              <a:ext cx="621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2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7</a:t>
              </a:r>
              <a:endParaRPr lang="ko-KR" altLang="en-US" sz="4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0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D972D-DBFC-4A79-8B01-6449E792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9411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74424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DEF9EE-4B4C-4E11-8765-E3E7CB752F78}"/>
              </a:ext>
            </a:extLst>
          </p:cNvPr>
          <p:cNvSpPr txBox="1"/>
          <p:nvPr/>
        </p:nvSpPr>
        <p:spPr>
          <a:xfrm>
            <a:off x="790112" y="347380"/>
            <a:ext cx="646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일본인의 목욕 역사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B15B101-6075-4C83-9DC0-408D0B5A2C6C}"/>
              </a:ext>
            </a:extLst>
          </p:cNvPr>
          <p:cNvSpPr/>
          <p:nvPr/>
        </p:nvSpPr>
        <p:spPr>
          <a:xfrm>
            <a:off x="1216241" y="1082007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6</a:t>
            </a:r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세기 불교 목욕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95FBB18-4FC2-4E02-AC9B-5B94169324B5}"/>
              </a:ext>
            </a:extLst>
          </p:cNvPr>
          <p:cNvSpPr/>
          <p:nvPr/>
        </p:nvSpPr>
        <p:spPr>
          <a:xfrm>
            <a:off x="1216241" y="4428889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에도시대 </a:t>
            </a:r>
            <a:endParaRPr lang="en-US" altLang="ko-KR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최초 목욕탕</a:t>
            </a:r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남녀혼욕</a:t>
            </a:r>
            <a:endParaRPr lang="ko-KR" altLang="en-US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99952A1-43F7-4092-8CDF-C708A55A00B2}"/>
              </a:ext>
            </a:extLst>
          </p:cNvPr>
          <p:cNvSpPr/>
          <p:nvPr/>
        </p:nvSpPr>
        <p:spPr>
          <a:xfrm>
            <a:off x="7608164" y="1082007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가마쿠라</a:t>
            </a:r>
            <a:r>
              <a:rPr lang="en-US" altLang="ko-KR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~</a:t>
            </a:r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무로마치</a:t>
            </a:r>
            <a:endParaRPr lang="en-US" altLang="ko-KR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집에서 손님 목욕 대접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57AFE93-D7CE-4975-8A48-363CF2E8F8CD}"/>
              </a:ext>
            </a:extLst>
          </p:cNvPr>
          <p:cNvSpPr/>
          <p:nvPr/>
        </p:nvSpPr>
        <p:spPr>
          <a:xfrm>
            <a:off x="7608164" y="4428889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현재</a:t>
            </a:r>
            <a:endParaRPr lang="en-US" altLang="ko-KR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집안 욕실에 </a:t>
            </a:r>
            <a:r>
              <a:rPr lang="ko-KR" altLang="en-US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온천물</a:t>
            </a:r>
            <a:r>
              <a:rPr lang="ko-KR" altLang="en-US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설치</a:t>
            </a:r>
          </a:p>
        </p:txBody>
      </p:sp>
    </p:spTree>
    <p:extLst>
      <p:ext uri="{BB962C8B-B14F-4D97-AF65-F5344CB8AC3E}">
        <p14:creationId xmlns:p14="http://schemas.microsoft.com/office/powerpoint/2010/main" val="17379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68FA6F-37C1-4D0E-A053-C90E326AE67D}"/>
              </a:ext>
            </a:extLst>
          </p:cNvPr>
          <p:cNvSpPr txBox="1"/>
          <p:nvPr/>
        </p:nvSpPr>
        <p:spPr>
          <a:xfrm>
            <a:off x="790113" y="3473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1D439B8A-00FD-4AA9-BA80-C17FD22CE7A9}"/>
              </a:ext>
            </a:extLst>
          </p:cNvPr>
          <p:cNvSpPr/>
          <p:nvPr/>
        </p:nvSpPr>
        <p:spPr>
          <a:xfrm>
            <a:off x="1580225" y="1091954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반다이</a:t>
            </a:r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카운터</a:t>
            </a:r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2AACBC5F-161B-4AF2-8201-F4487D34E250}"/>
              </a:ext>
            </a:extLst>
          </p:cNvPr>
          <p:cNvSpPr/>
          <p:nvPr/>
        </p:nvSpPr>
        <p:spPr>
          <a:xfrm>
            <a:off x="1580225" y="2948496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 벽 </a:t>
            </a:r>
            <a:r>
              <a:rPr lang="ko-KR" altLang="en-US" sz="20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후지산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그림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E599C72D-7328-46BE-BA74-9949AA5E298B}"/>
              </a:ext>
            </a:extLst>
          </p:cNvPr>
          <p:cNvSpPr/>
          <p:nvPr/>
        </p:nvSpPr>
        <p:spPr>
          <a:xfrm>
            <a:off x="1580225" y="480503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병 우유 자판기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D1E203E-8369-42A8-8FCE-FA96FE0B5163}"/>
              </a:ext>
            </a:extLst>
          </p:cNvPr>
          <p:cNvSpPr/>
          <p:nvPr/>
        </p:nvSpPr>
        <p:spPr>
          <a:xfrm>
            <a:off x="7057748" y="1091954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24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시간 운영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슈퍼센토</a:t>
            </a:r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86E449FB-640E-41FE-8AF6-0007018792F7}"/>
              </a:ext>
            </a:extLst>
          </p:cNvPr>
          <p:cNvSpPr/>
          <p:nvPr/>
        </p:nvSpPr>
        <p:spPr>
          <a:xfrm>
            <a:off x="7057748" y="2948496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오전  운영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아사부로</a:t>
            </a:r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28A585CD-5A44-46BC-8777-267159DEF2B4}"/>
              </a:ext>
            </a:extLst>
          </p:cNvPr>
          <p:cNvSpPr/>
          <p:nvPr/>
        </p:nvSpPr>
        <p:spPr>
          <a:xfrm>
            <a:off x="7057748" y="480503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늦은 오후</a:t>
            </a:r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~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이른 저녁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영업 </a:t>
            </a:r>
          </a:p>
        </p:txBody>
      </p:sp>
    </p:spTree>
    <p:extLst>
      <p:ext uri="{BB962C8B-B14F-4D97-AF65-F5344CB8AC3E}">
        <p14:creationId xmlns:p14="http://schemas.microsoft.com/office/powerpoint/2010/main" val="14629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80C81E-C463-4A52-B445-1A3018CED600}"/>
              </a:ext>
            </a:extLst>
          </p:cNvPr>
          <p:cNvSpPr txBox="1"/>
          <p:nvPr/>
        </p:nvSpPr>
        <p:spPr>
          <a:xfrm>
            <a:off x="790113" y="3473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목욕탕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9D9730-A6FA-4EA6-9883-763318735B40}"/>
              </a:ext>
            </a:extLst>
          </p:cNvPr>
          <p:cNvGrpSpPr/>
          <p:nvPr/>
        </p:nvGrpSpPr>
        <p:grpSpPr>
          <a:xfrm>
            <a:off x="572084" y="1135207"/>
            <a:ext cx="6165114" cy="4505477"/>
            <a:chOff x="572084" y="1015342"/>
            <a:chExt cx="6165114" cy="450547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4216521-2022-4A3A-8E23-5A6CF7F7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84" y="1565696"/>
              <a:ext cx="6165114" cy="3955123"/>
            </a:xfrm>
            <a:prstGeom prst="rect">
              <a:avLst/>
            </a:prstGeom>
          </p:spPr>
        </p:pic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37C5A6F6-8A72-4FFC-9618-DFFE7E77F66A}"/>
                </a:ext>
              </a:extLst>
            </p:cNvPr>
            <p:cNvSpPr/>
            <p:nvPr/>
          </p:nvSpPr>
          <p:spPr>
            <a:xfrm>
              <a:off x="674703" y="1015342"/>
              <a:ext cx="1615736" cy="10031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전통적인 </a:t>
              </a:r>
              <a:endPara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목욕탕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F7EB995-B73B-4E18-8F8E-58BB35466FEC}"/>
              </a:ext>
            </a:extLst>
          </p:cNvPr>
          <p:cNvGrpSpPr/>
          <p:nvPr/>
        </p:nvGrpSpPr>
        <p:grpSpPr>
          <a:xfrm>
            <a:off x="6737198" y="1039756"/>
            <a:ext cx="4446759" cy="5312574"/>
            <a:chOff x="6737198" y="1039756"/>
            <a:chExt cx="4446759" cy="531257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AD62BFB-0968-4BE0-86E7-85327979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198" y="1204786"/>
              <a:ext cx="3675528" cy="5147544"/>
            </a:xfrm>
            <a:prstGeom prst="rect">
              <a:avLst/>
            </a:prstGeom>
          </p:spPr>
        </p:pic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071A9103-FB8E-49F8-AD66-9A8FA82F148E}"/>
                </a:ext>
              </a:extLst>
            </p:cNvPr>
            <p:cNvSpPr/>
            <p:nvPr/>
          </p:nvSpPr>
          <p:spPr>
            <a:xfrm>
              <a:off x="9587883" y="1039756"/>
              <a:ext cx="1596074" cy="116555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err="1">
                  <a:latin typeface="휴먼옛체" panose="02030504000101010101" pitchFamily="18" charset="-127"/>
                  <a:ea typeface="휴먼옛체" panose="02030504000101010101" pitchFamily="18" charset="-127"/>
                </a:rPr>
                <a:t>병우유</a:t>
              </a:r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 </a:t>
              </a:r>
              <a:endPara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자판기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E874973-DDF6-4BE5-A64D-5DDE828A5955}"/>
              </a:ext>
            </a:extLst>
          </p:cNvPr>
          <p:cNvGrpSpPr/>
          <p:nvPr/>
        </p:nvGrpSpPr>
        <p:grpSpPr>
          <a:xfrm>
            <a:off x="835615" y="1340528"/>
            <a:ext cx="5901583" cy="4470367"/>
            <a:chOff x="835615" y="1340528"/>
            <a:chExt cx="5901583" cy="4470367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3F7D7A7E-B915-47E6-BAAB-36FFCFA47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15" y="1746218"/>
              <a:ext cx="5416642" cy="4064677"/>
            </a:xfrm>
            <a:prstGeom prst="rect">
              <a:avLst/>
            </a:prstGeom>
          </p:spPr>
        </p:pic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92F3ACFA-5F18-4589-AF1B-EF28159CA58A}"/>
                </a:ext>
              </a:extLst>
            </p:cNvPr>
            <p:cNvSpPr/>
            <p:nvPr/>
          </p:nvSpPr>
          <p:spPr>
            <a:xfrm>
              <a:off x="5141124" y="1340528"/>
              <a:ext cx="1596074" cy="116554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신발장</a:t>
              </a: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A8C7D522-9DC8-4617-A410-208A7D324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32" y="1026047"/>
            <a:ext cx="8130470" cy="54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CE6788-76D9-4411-BC7E-3A4F5BBD8A8E}"/>
              </a:ext>
            </a:extLst>
          </p:cNvPr>
          <p:cNvSpPr txBox="1"/>
          <p:nvPr/>
        </p:nvSpPr>
        <p:spPr>
          <a:xfrm>
            <a:off x="790113" y="32962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온천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0125AEC-07BB-41C7-AAB9-95D36A7131A3}"/>
              </a:ext>
            </a:extLst>
          </p:cNvPr>
          <p:cNvSpPr/>
          <p:nvPr/>
        </p:nvSpPr>
        <p:spPr>
          <a:xfrm>
            <a:off x="1580225" y="1091954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노천탕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287E6F1-F8EC-4FC6-A8F6-6C316E6F3D20}"/>
              </a:ext>
            </a:extLst>
          </p:cNvPr>
          <p:cNvSpPr/>
          <p:nvPr/>
        </p:nvSpPr>
        <p:spPr>
          <a:xfrm>
            <a:off x="1580225" y="2948496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료칸</a:t>
            </a:r>
            <a:endParaRPr lang="ko-KR" altLang="en-US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F21F0F7-7B53-43D9-898B-426DF07F127F}"/>
              </a:ext>
            </a:extLst>
          </p:cNvPr>
          <p:cNvSpPr/>
          <p:nvPr/>
        </p:nvSpPr>
        <p:spPr>
          <a:xfrm>
            <a:off x="1580225" y="480503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화산 온천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43A1748-8BBB-4FAD-9FE9-A0FBFCF4EC2C}"/>
              </a:ext>
            </a:extLst>
          </p:cNvPr>
          <p:cNvSpPr/>
          <p:nvPr/>
        </p:nvSpPr>
        <p:spPr>
          <a:xfrm>
            <a:off x="7057748" y="1091954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온천마을</a:t>
            </a:r>
            <a:endParaRPr lang="en-US" altLang="ko-KR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0A13E9B-F747-40FB-BFDA-4E3D34AA4106}"/>
              </a:ext>
            </a:extLst>
          </p:cNvPr>
          <p:cNvSpPr/>
          <p:nvPr/>
        </p:nvSpPr>
        <p:spPr>
          <a:xfrm>
            <a:off x="7057748" y="2948496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만</a:t>
            </a:r>
            <a:r>
              <a:rPr lang="en-US" altLang="ko-KR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7</a:t>
            </a:r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천개 이상 </a:t>
            </a:r>
            <a:r>
              <a:rPr lang="ko-KR" altLang="en-US" sz="20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원천수</a:t>
            </a:r>
            <a:endParaRPr lang="ko-KR" altLang="en-US" sz="20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84DB355-4E48-43A9-8E6B-94CE259668D1}"/>
              </a:ext>
            </a:extLst>
          </p:cNvPr>
          <p:cNvSpPr/>
          <p:nvPr/>
        </p:nvSpPr>
        <p:spPr>
          <a:xfrm>
            <a:off x="7057748" y="4805038"/>
            <a:ext cx="3089429" cy="16778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질병예방</a:t>
            </a:r>
          </a:p>
        </p:txBody>
      </p:sp>
    </p:spTree>
    <p:extLst>
      <p:ext uri="{BB962C8B-B14F-4D97-AF65-F5344CB8AC3E}">
        <p14:creationId xmlns:p14="http://schemas.microsoft.com/office/powerpoint/2010/main" val="42013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ADA228-78F5-4BE0-B51E-E1C5FE42BB53}"/>
              </a:ext>
            </a:extLst>
          </p:cNvPr>
          <p:cNvSpPr txBox="1"/>
          <p:nvPr/>
        </p:nvSpPr>
        <p:spPr>
          <a:xfrm>
            <a:off x="790113" y="32962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온천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8F6DBE8-C851-45CF-AC50-9FE9D2BF4C90}"/>
              </a:ext>
            </a:extLst>
          </p:cNvPr>
          <p:cNvGrpSpPr/>
          <p:nvPr/>
        </p:nvGrpSpPr>
        <p:grpSpPr>
          <a:xfrm>
            <a:off x="514905" y="1145219"/>
            <a:ext cx="6630325" cy="4606630"/>
            <a:chOff x="541538" y="1145219"/>
            <a:chExt cx="6630325" cy="460663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9671E5C-90FC-4100-8753-20992DE3D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13" y="1532274"/>
              <a:ext cx="6381750" cy="4219575"/>
            </a:xfrm>
            <a:prstGeom prst="rect">
              <a:avLst/>
            </a:prstGeom>
          </p:spPr>
        </p:pic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C0497EE8-6231-49D4-BF7B-0DCC177F2D7F}"/>
                </a:ext>
              </a:extLst>
            </p:cNvPr>
            <p:cNvSpPr/>
            <p:nvPr/>
          </p:nvSpPr>
          <p:spPr>
            <a:xfrm>
              <a:off x="541538" y="1145219"/>
              <a:ext cx="1798099" cy="116184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센다이시</a:t>
              </a:r>
              <a:endPara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온천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28BAA3D-5CEF-4C8A-AFFE-7C52F33AAEEE}"/>
              </a:ext>
            </a:extLst>
          </p:cNvPr>
          <p:cNvGrpSpPr/>
          <p:nvPr/>
        </p:nvGrpSpPr>
        <p:grpSpPr>
          <a:xfrm>
            <a:off x="2141892" y="1162976"/>
            <a:ext cx="9656531" cy="4687960"/>
            <a:chOff x="2168525" y="1145219"/>
            <a:chExt cx="9656531" cy="468796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ED79B60-3A1E-4894-92E0-C292EF16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525" y="1450942"/>
              <a:ext cx="9348772" cy="4382237"/>
            </a:xfrm>
            <a:prstGeom prst="rect">
              <a:avLst/>
            </a:prstGeom>
          </p:spPr>
        </p:pic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B497CD5-67C5-4DFC-A91F-EFC09B8909A0}"/>
                </a:ext>
              </a:extLst>
            </p:cNvPr>
            <p:cNvSpPr/>
            <p:nvPr/>
          </p:nvSpPr>
          <p:spPr>
            <a:xfrm>
              <a:off x="10280342" y="1145219"/>
              <a:ext cx="1544714" cy="11618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latin typeface="휴먼옛체" panose="02030504000101010101" pitchFamily="18" charset="-127"/>
                  <a:ea typeface="휴먼옛체" panose="02030504000101010101" pitchFamily="18" charset="-127"/>
                </a:rPr>
                <a:t>도고온천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A66B03A-566F-46D4-8D3E-101D8B3E822C}"/>
              </a:ext>
            </a:extLst>
          </p:cNvPr>
          <p:cNvGrpSpPr/>
          <p:nvPr/>
        </p:nvGrpSpPr>
        <p:grpSpPr>
          <a:xfrm>
            <a:off x="2533088" y="1246203"/>
            <a:ext cx="6907128" cy="5180346"/>
            <a:chOff x="2533088" y="1246203"/>
            <a:chExt cx="6907128" cy="518034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3EE7262-27A0-479E-81D1-04AAF91E8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088" y="1246203"/>
              <a:ext cx="6907128" cy="5180346"/>
            </a:xfrm>
            <a:prstGeom prst="rect">
              <a:avLst/>
            </a:prstGeom>
          </p:spPr>
        </p:pic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78CEA2D-F89F-4261-A2FE-8AF5DD7BD9A2}"/>
                </a:ext>
              </a:extLst>
            </p:cNvPr>
            <p:cNvSpPr/>
            <p:nvPr/>
          </p:nvSpPr>
          <p:spPr>
            <a:xfrm>
              <a:off x="7537142" y="1313895"/>
              <a:ext cx="1798099" cy="10109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err="1">
                  <a:latin typeface="휴먼옛체" panose="02030504000101010101" pitchFamily="18" charset="-127"/>
                  <a:ea typeface="휴먼옛체" panose="02030504000101010101" pitchFamily="18" charset="-127"/>
                </a:rPr>
                <a:t>료칸</a:t>
              </a:r>
              <a:endPara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3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FD9D6A-440A-4C4C-A500-8A3D280E8EE8}"/>
              </a:ext>
            </a:extLst>
          </p:cNvPr>
          <p:cNvSpPr txBox="1"/>
          <p:nvPr/>
        </p:nvSpPr>
        <p:spPr>
          <a:xfrm>
            <a:off x="790113" y="3473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노천탕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8C1F0A8-BBD0-404C-ACC1-A75ABE52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1391944"/>
            <a:ext cx="6488516" cy="42986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2011241-A269-43F4-BB2D-588C77F17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63" y="1391944"/>
            <a:ext cx="6961656" cy="46373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5CA443-7289-45F3-BA4A-0CF9CEABC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80" y="1391944"/>
            <a:ext cx="6949092" cy="46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3D7C4A-7D7D-4738-9B6C-D5EC54FBCF0B}"/>
              </a:ext>
            </a:extLst>
          </p:cNvPr>
          <p:cNvSpPr/>
          <p:nvPr/>
        </p:nvSpPr>
        <p:spPr>
          <a:xfrm>
            <a:off x="187910" y="197528"/>
            <a:ext cx="11816179" cy="64274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51C40C2-ABCF-4937-811B-91FDFC0A4DD7}"/>
              </a:ext>
            </a:extLst>
          </p:cNvPr>
          <p:cNvCxnSpPr/>
          <p:nvPr/>
        </p:nvCxnSpPr>
        <p:spPr>
          <a:xfrm>
            <a:off x="790113" y="932155"/>
            <a:ext cx="10395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EC5CF3-A6B5-4133-B68F-AF221B68DD1B}"/>
              </a:ext>
            </a:extLst>
          </p:cNvPr>
          <p:cNvSpPr txBox="1"/>
          <p:nvPr/>
        </p:nvSpPr>
        <p:spPr>
          <a:xfrm>
            <a:off x="790113" y="3473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료칸</a:t>
            </a:r>
            <a:endParaRPr lang="en-US" altLang="ko-KR" sz="32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ED3135F-6F47-470B-9122-740E6745E5C0}"/>
              </a:ext>
            </a:extLst>
          </p:cNvPr>
          <p:cNvSpPr/>
          <p:nvPr/>
        </p:nvSpPr>
        <p:spPr>
          <a:xfrm>
            <a:off x="1216241" y="1082007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다다미를 </a:t>
            </a:r>
            <a:r>
              <a:rPr lang="ko-KR" altLang="en-US" sz="18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깔은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일본식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BFB1B16-E7BB-498E-B67D-CD22850A3970}"/>
              </a:ext>
            </a:extLst>
          </p:cNvPr>
          <p:cNvSpPr/>
          <p:nvPr/>
        </p:nvSpPr>
        <p:spPr>
          <a:xfrm>
            <a:off x="1216241" y="4428889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노천탕</a:t>
            </a:r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내지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실내 </a:t>
            </a:r>
            <a:r>
              <a:rPr lang="ko-KR" altLang="en-US" sz="1800" dirty="0" err="1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대욕장</a:t>
            </a:r>
            <a:endParaRPr lang="ko-KR" altLang="en-US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05727E5-E923-47DA-94F5-C30F409F5B18}"/>
              </a:ext>
            </a:extLst>
          </p:cNvPr>
          <p:cNvSpPr/>
          <p:nvPr/>
        </p:nvSpPr>
        <p:spPr>
          <a:xfrm>
            <a:off x="7608164" y="1082007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유카타 제공</a:t>
            </a:r>
            <a:endParaRPr lang="en-US" altLang="ko-KR" sz="1800" dirty="0">
              <a:solidFill>
                <a:schemeClr val="accent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DA447A1-F554-49DF-9024-4BEEB85E4010}"/>
              </a:ext>
            </a:extLst>
          </p:cNvPr>
          <p:cNvSpPr/>
          <p:nvPr/>
        </p:nvSpPr>
        <p:spPr>
          <a:xfrm>
            <a:off x="7608164" y="4428889"/>
            <a:ext cx="3089429" cy="19175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solidFill>
                  <a:schemeClr val="accent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세심한 서비스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411D6C-83C1-43EC-83AD-495882CD1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0" y="1203993"/>
            <a:ext cx="6858000" cy="4572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AF23CA0-6256-4A31-B500-36C9BD33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91" y="1374046"/>
            <a:ext cx="10156545" cy="42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299</Words>
  <Application>Microsoft Office PowerPoint</Application>
  <PresentationFormat>와이드스크린</PresentationFormat>
  <Paragraphs>130</Paragraphs>
  <Slides>20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함초롬바탕</vt:lpstr>
      <vt:lpstr>휴먼옛체</vt:lpstr>
      <vt:lpstr>Arial</vt:lpstr>
      <vt:lpstr>Office 테마</vt:lpstr>
      <vt:lpstr>목욕문화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목욕탕과 온천의 차이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목욕과 온천 문화</dc:title>
  <dc:creator>flwl4580@daum.net</dc:creator>
  <cp:lastModifiedBy>flwl4580@daum.net</cp:lastModifiedBy>
  <cp:revision>9</cp:revision>
  <dcterms:created xsi:type="dcterms:W3CDTF">2021-09-10T13:34:58Z</dcterms:created>
  <dcterms:modified xsi:type="dcterms:W3CDTF">2021-12-04T03:34:35Z</dcterms:modified>
</cp:coreProperties>
</file>