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285" r:id="rId3"/>
    <p:sldId id="269" r:id="rId4"/>
    <p:sldId id="301" r:id="rId5"/>
    <p:sldId id="287" r:id="rId6"/>
    <p:sldId id="300" r:id="rId7"/>
    <p:sldId id="304" r:id="rId8"/>
    <p:sldId id="262" r:id="rId9"/>
    <p:sldId id="305" r:id="rId10"/>
    <p:sldId id="306" r:id="rId11"/>
    <p:sldId id="291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7FF"/>
    <a:srgbClr val="AAE3FC"/>
    <a:srgbClr val="C6EDFE"/>
    <a:srgbClr val="CCFFFF"/>
    <a:srgbClr val="FDDBF4"/>
    <a:srgbClr val="EA54AA"/>
    <a:srgbClr val="FAB4E8"/>
    <a:srgbClr val="BB1775"/>
    <a:srgbClr val="EA58AB"/>
    <a:srgbClr val="ED5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6220" autoAdjust="0"/>
  </p:normalViewPr>
  <p:slideViewPr>
    <p:cSldViewPr snapToGrid="0">
      <p:cViewPr varScale="1">
        <p:scale>
          <a:sx n="72" d="100"/>
          <a:sy n="72" d="100"/>
        </p:scale>
        <p:origin x="4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윤 혜정" userId="f8753cdcf93bc035" providerId="LiveId" clId="{48076182-292E-40E0-AC1D-31FC3D624336}"/>
    <pc:docChg chg="custSel modSld">
      <pc:chgData name="윤 혜정" userId="f8753cdcf93bc035" providerId="LiveId" clId="{48076182-292E-40E0-AC1D-31FC3D624336}" dt="2021-10-10T14:22:43.977" v="3" actId="1076"/>
      <pc:docMkLst>
        <pc:docMk/>
      </pc:docMkLst>
      <pc:sldChg chg="addSp delSp modSp mod delAnim">
        <pc:chgData name="윤 혜정" userId="f8753cdcf93bc035" providerId="LiveId" clId="{48076182-292E-40E0-AC1D-31FC3D624336}" dt="2021-10-10T14:22:43.977" v="3" actId="1076"/>
        <pc:sldMkLst>
          <pc:docMk/>
          <pc:sldMk cId="2358725656" sldId="306"/>
        </pc:sldMkLst>
        <pc:spChg chg="add mod">
          <ac:chgData name="윤 혜정" userId="f8753cdcf93bc035" providerId="LiveId" clId="{48076182-292E-40E0-AC1D-31FC3D624336}" dt="2021-10-10T14:22:43.977" v="3" actId="1076"/>
          <ac:spMkLst>
            <pc:docMk/>
            <pc:sldMk cId="2358725656" sldId="306"/>
            <ac:spMk id="4" creationId="{2B514CA2-D23C-4C78-AB94-D991DBA274E4}"/>
          </ac:spMkLst>
        </pc:spChg>
        <pc:picChg chg="del">
          <ac:chgData name="윤 혜정" userId="f8753cdcf93bc035" providerId="LiveId" clId="{48076182-292E-40E0-AC1D-31FC3D624336}" dt="2021-10-10T14:22:13.908" v="0" actId="21"/>
          <ac:picMkLst>
            <pc:docMk/>
            <pc:sldMk cId="2358725656" sldId="306"/>
            <ac:picMk id="2" creationId="{68C1925C-9D7A-4B24-97ED-305FDC01D6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9E18-2490-40E8-A3BF-C865E4C2422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9313B-BFAF-4499-80AE-E5FBDF591B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63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6E156F-6E36-4E26-8F85-B9D7429E0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FA65A30-7C88-474A-A655-6494086DC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731DDD-ACCA-4172-9E51-29A86D9A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CD1119-13DF-42E1-BDBC-89147664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E4BD74-42C8-4D4F-BE02-49CAFC45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1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A164B2-3D68-47C3-AE36-124BFD8B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08B52A-D70D-4E58-979B-AC06FDF79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800271-DD7D-4F92-9969-65D70BD5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AD1DD1-E942-4424-A6F3-E0689461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643073-2372-42FA-B8D2-01A403B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45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83FA085-ADF6-48BE-A5C0-209B38CE0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4470C1-84DE-4202-B8BF-083C6D879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014734-6072-4147-A83E-399A8CA9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C03AE0-00FB-4291-B487-B3437A10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C2474C-1B81-4349-875A-5D7A0404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35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C6F71-630D-4FC0-A1BD-EFC4B596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AC832E-2AD0-4F94-938A-993E1D52E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401261-C70C-44FA-BCA9-7F1D522C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38545A-234E-4CE8-85C0-C080E46E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4E8361-B353-44A9-96DB-EC63BA7D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22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960D74-F5EA-4158-ADC9-5FF09CED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8FE9DF-39B1-4E0E-B763-0C8EAF15C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3092E4-327F-4DF5-A31B-2E15D403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04D527-4C80-44C9-8856-32A62ABE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5C17C4-E8CC-44BE-8749-DF0E01F7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6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CC93C3-41E2-4365-B981-23989A68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3E28A6-1AEC-4C50-93B7-1892117C6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A56875-A5A9-4BBB-95EE-CA90BAF7B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58716B-79F1-4924-8E67-DA52F8DA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27F01E-C2DC-4B82-8F6B-B6CBD896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9318F5-41DF-43BF-B4D2-B83CDF27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93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5C7E12-6CBD-4F83-87CD-73439E9F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2236DD-3D0F-4876-9DED-006AF79E8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1ECB59-DC5A-4499-8F40-78BAA2549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3F8624A-3548-497B-874C-7B92E276B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04932E9-5D5C-4261-BCDC-47F391CD6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76BE52C-D369-4A48-9B1E-DB3933A3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0E359C-126E-4B85-A037-1052E0FE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F6C56B0-9B5D-469A-8CA6-9859ED8A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15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2008C2-3A39-4867-9412-224B1688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B99702-26B3-4DE7-800B-B35005AC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E3A39F-A8D4-4321-AF34-1AE23345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A94A635-7418-435F-A64D-9FE7D30F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4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13005C-8A1E-4A09-B60B-0FC79F9F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12BBDAB-3DBD-406B-89A8-E751A4F3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63CC32-C924-47F5-828E-56B4CB3B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1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2BCB7-CB85-4193-A05A-64EC6ABE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5A3113-B537-40A1-A9BA-6ADC4BD4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E4FEBE-7980-4809-A2B0-185B5352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C7A08D-6E8B-42A6-AB8A-EF60E2D5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73BF57-76A3-4F6B-AF58-40717476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4529AC-1812-4943-B25F-797050AB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3AA3AA-0247-48DD-BF3A-ADE20254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A165DAA-74C2-46C9-A7FE-D4B1FD091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82ED86-5B56-43FA-B641-6C439F0B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CB21D9-2279-4A4A-BA16-F51C66A0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F0102A-ACD8-4F14-8EF3-FA49DBFF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68A3D3-D397-48D9-AAB2-237C0C6D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9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8F35A7F-E724-4EF0-9250-199F3EE2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3145AC-34C2-47C0-A759-589621DC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F992C4-146D-4B7F-8F0E-110CACEB4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C5B5DD-1D72-491C-B137-23797051D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6939AE-18A5-40B4-BDBD-43ED7DE76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03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7DE134-F6A1-4052-A02E-A12496383E1E}"/>
              </a:ext>
            </a:extLst>
          </p:cNvPr>
          <p:cNvSpPr txBox="1"/>
          <p:nvPr/>
        </p:nvSpPr>
        <p:spPr>
          <a:xfrm>
            <a:off x="115747" y="889352"/>
            <a:ext cx="228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03.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교육의 목적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699E9C-7370-415E-90AB-5F8A4E5F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1401680"/>
            <a:ext cx="5173579" cy="41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B6A7E2-4F80-4FBC-BE09-9A4AB6F281E0}"/>
              </a:ext>
            </a:extLst>
          </p:cNvPr>
          <p:cNvSpPr txBox="1"/>
          <p:nvPr/>
        </p:nvSpPr>
        <p:spPr>
          <a:xfrm>
            <a:off x="2673398" y="4816305"/>
            <a:ext cx="664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         일본의 교육 제도 관련 동영상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14CA2-D23C-4C78-AB94-D991DBA274E4}"/>
              </a:ext>
            </a:extLst>
          </p:cNvPr>
          <p:cNvSpPr txBox="1"/>
          <p:nvPr/>
        </p:nvSpPr>
        <p:spPr>
          <a:xfrm>
            <a:off x="4208015" y="3817398"/>
            <a:ext cx="632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https://youtu.be/FfZmaiC8rW4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872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4882AA8-77D1-4731-9753-72806D16E7EC}"/>
              </a:ext>
            </a:extLst>
          </p:cNvPr>
          <p:cNvSpPr txBox="1"/>
          <p:nvPr/>
        </p:nvSpPr>
        <p:spPr>
          <a:xfrm>
            <a:off x="3446079" y="2265726"/>
            <a:ext cx="52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spc="300" dirty="0">
                <a:solidFill>
                  <a:srgbClr val="00B0F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감사합니다</a:t>
            </a:r>
            <a:r>
              <a:rPr lang="en-US" altLang="ko-KR" sz="7200" spc="300" dirty="0">
                <a:solidFill>
                  <a:srgbClr val="00B0F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!</a:t>
            </a:r>
            <a:endParaRPr lang="ko-KR" altLang="en-US" sz="7200" spc="300" dirty="0">
              <a:solidFill>
                <a:srgbClr val="00B0F0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24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CA716A-6141-4415-9453-68B474308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5040" y="1139882"/>
            <a:ext cx="7914639" cy="5037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6EE56-57DA-4FC2-B506-BEBD2532AE58}"/>
              </a:ext>
            </a:extLst>
          </p:cNvPr>
          <p:cNvSpPr txBox="1"/>
          <p:nvPr/>
        </p:nvSpPr>
        <p:spPr>
          <a:xfrm>
            <a:off x="214757" y="889352"/>
            <a:ext cx="2239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03.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교육의 목적</a:t>
            </a:r>
          </a:p>
          <a:p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4EA403E-9935-49F8-8D46-173F61253837}"/>
              </a:ext>
            </a:extLst>
          </p:cNvPr>
          <p:cNvGrpSpPr/>
          <p:nvPr/>
        </p:nvGrpSpPr>
        <p:grpSpPr>
          <a:xfrm>
            <a:off x="5848395" y="1221978"/>
            <a:ext cx="2686245" cy="2686245"/>
            <a:chOff x="5695158" y="1493548"/>
            <a:chExt cx="2686245" cy="2686245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D3C06C7E-6C34-4F9F-9F16-52504591499C}"/>
                </a:ext>
              </a:extLst>
            </p:cNvPr>
            <p:cNvSpPr/>
            <p:nvPr/>
          </p:nvSpPr>
          <p:spPr>
            <a:xfrm>
              <a:off x="5695158" y="1493548"/>
              <a:ext cx="2686245" cy="2686245"/>
            </a:xfrm>
            <a:prstGeom prst="ellipse">
              <a:avLst/>
            </a:prstGeom>
            <a:solidFill>
              <a:srgbClr val="E5F7FF"/>
            </a:solidFill>
            <a:ln w="3175">
              <a:solidFill>
                <a:srgbClr val="AAE3F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noFill/>
                  <a:prstDash val="sysDot"/>
                </a:ln>
                <a:solidFill>
                  <a:srgbClr val="00B0F0"/>
                </a:solidFill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BEAB53E4-0078-40BF-8AC1-973705B9B583}"/>
                </a:ext>
              </a:extLst>
            </p:cNvPr>
            <p:cNvSpPr/>
            <p:nvPr/>
          </p:nvSpPr>
          <p:spPr>
            <a:xfrm>
              <a:off x="5766268" y="1564658"/>
              <a:ext cx="2544024" cy="2544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E3F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n>
                    <a:noFill/>
                    <a:prstDash val="sysDot"/>
                  </a:ln>
                  <a:solidFill>
                    <a:srgbClr val="00B0F0"/>
                  </a:solidFill>
                  <a:latin typeface="Noto Sans CJK SC Bold" panose="020B0800000000000000" pitchFamily="34" charset="-127"/>
                  <a:ea typeface="Noto Sans CJK SC Bold" panose="020B0800000000000000" pitchFamily="34" charset="-127"/>
                </a:rPr>
                <a:t>탈 </a:t>
              </a:r>
              <a:r>
                <a:rPr lang="ko-KR" altLang="en-US" dirty="0" err="1">
                  <a:ln>
                    <a:noFill/>
                    <a:prstDash val="sysDot"/>
                  </a:ln>
                  <a:solidFill>
                    <a:srgbClr val="00B0F0"/>
                  </a:solidFill>
                  <a:latin typeface="Noto Sans CJK SC Bold" panose="020B0800000000000000" pitchFamily="34" charset="-127"/>
                  <a:ea typeface="Noto Sans CJK SC Bold" panose="020B0800000000000000" pitchFamily="34" charset="-127"/>
                </a:rPr>
                <a:t>유토리</a:t>
              </a:r>
              <a:r>
                <a:rPr lang="ko-KR" altLang="en-US" dirty="0">
                  <a:ln>
                    <a:noFill/>
                    <a:prstDash val="sysDot"/>
                  </a:ln>
                  <a:solidFill>
                    <a:srgbClr val="00B0F0"/>
                  </a:solidFill>
                  <a:latin typeface="Noto Sans CJK SC Bold" panose="020B0800000000000000" pitchFamily="34" charset="-127"/>
                  <a:ea typeface="Noto Sans CJK SC Bold" panose="020B0800000000000000" pitchFamily="34" charset="-127"/>
                </a:rPr>
                <a:t> 교육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8E009607-D473-440F-B354-18EE1036590D}"/>
              </a:ext>
            </a:extLst>
          </p:cNvPr>
          <p:cNvGrpSpPr/>
          <p:nvPr/>
        </p:nvGrpSpPr>
        <p:grpSpPr>
          <a:xfrm>
            <a:off x="3915705" y="3826127"/>
            <a:ext cx="1743898" cy="1809895"/>
            <a:chOff x="5695158" y="1493548"/>
            <a:chExt cx="2686245" cy="2686245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BB142E69-2EEA-4F23-AFB0-AD98ABB079EB}"/>
                </a:ext>
              </a:extLst>
            </p:cNvPr>
            <p:cNvSpPr/>
            <p:nvPr/>
          </p:nvSpPr>
          <p:spPr>
            <a:xfrm>
              <a:off x="5695158" y="1493548"/>
              <a:ext cx="2686245" cy="2686245"/>
            </a:xfrm>
            <a:prstGeom prst="ellipse">
              <a:avLst/>
            </a:prstGeom>
            <a:solidFill>
              <a:srgbClr val="E5F7FF"/>
            </a:solidFill>
            <a:ln w="3175">
              <a:solidFill>
                <a:srgbClr val="AAE3F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noFill/>
                  <a:prstDash val="sysDot"/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83936BC6-FCC7-4C03-8CF1-EF6D7628E90E}"/>
                </a:ext>
              </a:extLst>
            </p:cNvPr>
            <p:cNvSpPr/>
            <p:nvPr/>
          </p:nvSpPr>
          <p:spPr>
            <a:xfrm>
              <a:off x="5766268" y="1564658"/>
              <a:ext cx="2544024" cy="2544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E3F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ln>
                    <a:noFill/>
                    <a:prstDash val="sysDot"/>
                  </a:ln>
                  <a:solidFill>
                    <a:srgbClr val="00B0F0"/>
                  </a:solidFill>
                  <a:latin typeface="Noto Sans CJK SC Bold" panose="020B0800000000000000" pitchFamily="34" charset="-127"/>
                  <a:ea typeface="Noto Sans CJK SC Bold" panose="020B0800000000000000" pitchFamily="34" charset="-127"/>
                </a:rPr>
                <a:t>유토리</a:t>
              </a:r>
              <a:r>
                <a:rPr lang="ko-KR" altLang="en-US" dirty="0">
                  <a:ln>
                    <a:noFill/>
                    <a:prstDash val="sysDot"/>
                  </a:ln>
                  <a:solidFill>
                    <a:srgbClr val="00B0F0"/>
                  </a:solidFill>
                  <a:latin typeface="Noto Sans CJK SC Bold" panose="020B0800000000000000" pitchFamily="34" charset="-127"/>
                  <a:ea typeface="Noto Sans CJK SC Bold" panose="020B0800000000000000" pitchFamily="34" charset="-127"/>
                </a:rPr>
                <a:t> </a:t>
              </a:r>
              <a:endParaRPr lang="en-US" altLang="ko-KR" dirty="0">
                <a:ln>
                  <a:noFill/>
                  <a:prstDash val="sysDot"/>
                </a:ln>
                <a:solidFill>
                  <a:srgbClr val="00B0F0"/>
                </a:solidFill>
                <a:latin typeface="Noto Sans CJK SC Bold" panose="020B0800000000000000" pitchFamily="34" charset="-127"/>
                <a:ea typeface="Noto Sans CJK SC Bold" panose="020B0800000000000000" pitchFamily="34" charset="-127"/>
              </a:endParaRPr>
            </a:p>
            <a:p>
              <a:pPr algn="ctr"/>
              <a:r>
                <a:rPr lang="ko-KR" altLang="en-US" dirty="0">
                  <a:ln>
                    <a:noFill/>
                    <a:prstDash val="sysDot"/>
                  </a:ln>
                  <a:solidFill>
                    <a:srgbClr val="00B0F0"/>
                  </a:solidFill>
                  <a:latin typeface="Noto Sans CJK SC Bold" panose="020B0800000000000000" pitchFamily="34" charset="-127"/>
                  <a:ea typeface="Noto Sans CJK SC Bold" panose="020B0800000000000000" pitchFamily="34" charset="-127"/>
                </a:rPr>
                <a:t>교육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A98A500-A923-465F-B8D3-4C3B44709213}"/>
              </a:ext>
            </a:extLst>
          </p:cNvPr>
          <p:cNvGrpSpPr/>
          <p:nvPr/>
        </p:nvGrpSpPr>
        <p:grpSpPr>
          <a:xfrm>
            <a:off x="9074940" y="2715176"/>
            <a:ext cx="2221903" cy="2221903"/>
            <a:chOff x="5695158" y="1493548"/>
            <a:chExt cx="2686245" cy="2686245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97E0A1D-A4DC-4195-BCE5-E12A662942DD}"/>
                </a:ext>
              </a:extLst>
            </p:cNvPr>
            <p:cNvSpPr/>
            <p:nvPr/>
          </p:nvSpPr>
          <p:spPr>
            <a:xfrm>
              <a:off x="5695158" y="1493548"/>
              <a:ext cx="2686245" cy="2686245"/>
            </a:xfrm>
            <a:prstGeom prst="ellipse">
              <a:avLst/>
            </a:prstGeom>
            <a:solidFill>
              <a:srgbClr val="E5F7FF"/>
            </a:solidFill>
            <a:ln w="3175">
              <a:solidFill>
                <a:srgbClr val="AAE3F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noFill/>
                  <a:prstDash val="sysDot"/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3A3A77D5-E42F-440D-B373-556F3B8234A3}"/>
                </a:ext>
              </a:extLst>
            </p:cNvPr>
            <p:cNvSpPr/>
            <p:nvPr/>
          </p:nvSpPr>
          <p:spPr>
            <a:xfrm>
              <a:off x="5766268" y="1564658"/>
              <a:ext cx="2544024" cy="2544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E3F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n>
                    <a:noFill/>
                    <a:prstDash val="sysDot"/>
                  </a:ln>
                  <a:solidFill>
                    <a:srgbClr val="00B0F0"/>
                  </a:solidFill>
                  <a:latin typeface="Noto Sans CJK SC Bold" panose="020B0800000000000000" pitchFamily="34" charset="-127"/>
                  <a:ea typeface="Noto Sans CJK SC Bold" panose="020B0800000000000000" pitchFamily="34" charset="-127"/>
                </a:rPr>
                <a:t>개인이 더 잘 살기 위한 교육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1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EAD7D1-B67F-46EC-A28C-702AFECB051E}"/>
              </a:ext>
            </a:extLst>
          </p:cNvPr>
          <p:cNvSpPr txBox="1"/>
          <p:nvPr/>
        </p:nvSpPr>
        <p:spPr>
          <a:xfrm>
            <a:off x="3220823" y="528118"/>
            <a:ext cx="8320133" cy="604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 일본의 교육의 지식편중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비판적 사고력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창의력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커뮤니케이션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협상 능력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X</a:t>
            </a:r>
          </a:p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 살아가는 힘을 중시한 </a:t>
            </a:r>
            <a:r>
              <a:rPr lang="ko-KR" altLang="en-US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유토리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교육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-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학력 저하를 초래하여 역효과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 탈 </a:t>
            </a:r>
            <a:r>
              <a:rPr lang="ko-KR" altLang="en-US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유토리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교육 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 개인이 더 잘 살기 위한 교육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교육의 목적을 개인보다 사회 옆에 두는 경향이 강함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요즘은 신자유주의에 기초한 국제 경제 경쟁과 애국심이 중시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    개인이 더 잘 살기 위한 교육 이념이 간과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97F02-FA34-4963-8FCA-4D2A9B4AF336}"/>
              </a:ext>
            </a:extLst>
          </p:cNvPr>
          <p:cNvSpPr txBox="1"/>
          <p:nvPr/>
        </p:nvSpPr>
        <p:spPr>
          <a:xfrm>
            <a:off x="174121" y="909675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03.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교육의 목적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3627EE69-7E40-4961-97F9-E1ABA4605E47}"/>
              </a:ext>
            </a:extLst>
          </p:cNvPr>
          <p:cNvCxnSpPr/>
          <p:nvPr/>
        </p:nvCxnSpPr>
        <p:spPr>
          <a:xfrm>
            <a:off x="3647440" y="6441440"/>
            <a:ext cx="436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5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7DE134-F6A1-4052-A02E-A12496383E1E}"/>
              </a:ext>
            </a:extLst>
          </p:cNvPr>
          <p:cNvSpPr txBox="1"/>
          <p:nvPr/>
        </p:nvSpPr>
        <p:spPr>
          <a:xfrm>
            <a:off x="101600" y="889352"/>
            <a:ext cx="229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04.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방법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6B837A3-D424-4FA2-8DDF-E15A1AFB0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60" y="1076825"/>
            <a:ext cx="6451600" cy="47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8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66EE56-57DA-4FC2-B506-BEBD2532AE58}"/>
              </a:ext>
            </a:extLst>
          </p:cNvPr>
          <p:cNvSpPr txBox="1"/>
          <p:nvPr/>
        </p:nvSpPr>
        <p:spPr>
          <a:xfrm>
            <a:off x="113157" y="889352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04.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방법</a:t>
            </a:r>
          </a:p>
          <a:p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28439E0-AE64-4EDE-8F6C-C6FDFD8631D3}"/>
              </a:ext>
            </a:extLst>
          </p:cNvPr>
          <p:cNvSpPr/>
          <p:nvPr/>
        </p:nvSpPr>
        <p:spPr>
          <a:xfrm>
            <a:off x="9153496" y="4212203"/>
            <a:ext cx="2009578" cy="2009578"/>
          </a:xfrm>
          <a:prstGeom prst="ellipse">
            <a:avLst/>
          </a:prstGeom>
          <a:noFill/>
          <a:ln w="76200">
            <a:solidFill>
              <a:srgbClr val="AAE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B0F0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입시전쟁</a:t>
            </a:r>
            <a:endParaRPr lang="en-US" altLang="ko-KR" dirty="0">
              <a:solidFill>
                <a:srgbClr val="00B0F0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  <a:p>
            <a:pPr algn="ctr"/>
            <a:r>
              <a:rPr lang="ko-KR" altLang="en-US" dirty="0">
                <a:solidFill>
                  <a:srgbClr val="00B0F0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과열</a:t>
            </a:r>
            <a:endParaRPr lang="en-US" altLang="ko-KR" dirty="0">
              <a:solidFill>
                <a:srgbClr val="00B0F0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  <a:p>
            <a:pPr algn="ctr"/>
            <a:r>
              <a:rPr lang="ko-KR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단계적 학습 내용 삭감</a:t>
            </a:r>
            <a:endParaRPr lang="en-US" altLang="ko-K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2396587-3B34-4D5E-BEF1-D95383862869}"/>
              </a:ext>
            </a:extLst>
          </p:cNvPr>
          <p:cNvGrpSpPr/>
          <p:nvPr/>
        </p:nvGrpSpPr>
        <p:grpSpPr>
          <a:xfrm>
            <a:off x="3566422" y="1257673"/>
            <a:ext cx="7596652" cy="2037937"/>
            <a:chOff x="3734159" y="1909932"/>
            <a:chExt cx="7596652" cy="2037937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DE530907-A6A3-4419-BDD6-2EE44EE6DD18}"/>
                </a:ext>
              </a:extLst>
            </p:cNvPr>
            <p:cNvSpPr/>
            <p:nvPr/>
          </p:nvSpPr>
          <p:spPr>
            <a:xfrm>
              <a:off x="3734159" y="1909932"/>
              <a:ext cx="2009577" cy="2009578"/>
            </a:xfrm>
            <a:prstGeom prst="ellipse">
              <a:avLst/>
            </a:prstGeom>
            <a:noFill/>
            <a:ln w="76200">
              <a:solidFill>
                <a:srgbClr val="AAE3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경험주의적인</a:t>
              </a:r>
              <a:r>
                <a:rPr lang="ko-KR" altLang="en-US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 </a:t>
              </a:r>
              <a:r>
                <a:rPr lang="ko-KR" alt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문제해결 </a:t>
              </a:r>
              <a:endParaRPr lang="en-US" altLang="ko-K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Bold" panose="020B0800000000000000" pitchFamily="34" charset="-127"/>
                <a:ea typeface="Noto Sans CJK KR Bold" panose="020B0800000000000000" pitchFamily="34" charset="-127"/>
              </a:endParaRPr>
            </a:p>
            <a:p>
              <a:pPr algn="ctr"/>
              <a:r>
                <a:rPr lang="ko-KR" alt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학습</a:t>
              </a: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E291BC89-CE92-4F9C-AB45-81612334BAF4}"/>
                </a:ext>
              </a:extLst>
            </p:cNvPr>
            <p:cNvSpPr/>
            <p:nvPr/>
          </p:nvSpPr>
          <p:spPr>
            <a:xfrm>
              <a:off x="6451283" y="1938291"/>
              <a:ext cx="2009578" cy="2009578"/>
            </a:xfrm>
            <a:prstGeom prst="ellipse">
              <a:avLst/>
            </a:prstGeom>
            <a:noFill/>
            <a:ln w="76200">
              <a:solidFill>
                <a:srgbClr val="AAE3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계통학습에 기초한</a:t>
              </a:r>
              <a:endParaRPr lang="en-US" altLang="ko-KR" dirty="0">
                <a:solidFill>
                  <a:srgbClr val="00B0F0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endParaRPr>
            </a:p>
            <a:p>
              <a:pPr algn="ctr"/>
              <a:r>
                <a:rPr lang="ko-KR" alt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주입식</a:t>
              </a:r>
              <a:endParaRPr lang="en-US" altLang="ko-K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Bold" panose="020B0800000000000000" pitchFamily="34" charset="-127"/>
                <a:ea typeface="Noto Sans CJK KR Bold" panose="020B0800000000000000" pitchFamily="34" charset="-127"/>
              </a:endParaRPr>
            </a:p>
            <a:p>
              <a:pPr algn="ctr"/>
              <a:r>
                <a:rPr lang="ko-KR" alt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교육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23B46EB-1E1A-44EE-89EF-4C0C3BB3C89E}"/>
                </a:ext>
              </a:extLst>
            </p:cNvPr>
            <p:cNvSpPr/>
            <p:nvPr/>
          </p:nvSpPr>
          <p:spPr>
            <a:xfrm>
              <a:off x="9321233" y="1938291"/>
              <a:ext cx="2009578" cy="2009578"/>
            </a:xfrm>
            <a:prstGeom prst="ellipse">
              <a:avLst/>
            </a:prstGeom>
            <a:noFill/>
            <a:ln w="76200">
              <a:solidFill>
                <a:srgbClr val="AAE3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청소년 비행</a:t>
              </a:r>
              <a:r>
                <a:rPr lang="en-US" altLang="ko-KR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&amp;</a:t>
              </a:r>
              <a:r>
                <a:rPr lang="ko-KR" altLang="en-US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학교폭력격화</a:t>
              </a:r>
              <a:endParaRPr lang="en-US" altLang="ko-KR" dirty="0">
                <a:solidFill>
                  <a:srgbClr val="00B0F0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endParaRPr>
            </a:p>
            <a:p>
              <a:pPr algn="ctr"/>
              <a:r>
                <a:rPr lang="ko-KR" alt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관리교육</a:t>
              </a:r>
              <a:r>
                <a:rPr lang="ko-KR" altLang="en-US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의 강화</a:t>
              </a:r>
              <a:endParaRPr lang="en-US" altLang="ko-KR" dirty="0">
                <a:solidFill>
                  <a:srgbClr val="00B0F0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8D21A614-83C4-4BF6-A99B-8A70FD786E7D}"/>
                </a:ext>
              </a:extLst>
            </p:cNvPr>
            <p:cNvSpPr/>
            <p:nvPr/>
          </p:nvSpPr>
          <p:spPr>
            <a:xfrm rot="5400000">
              <a:off x="5993395" y="2853326"/>
              <a:ext cx="208229" cy="179508"/>
            </a:xfrm>
            <a:prstGeom prst="triangle">
              <a:avLst/>
            </a:prstGeom>
            <a:solidFill>
              <a:srgbClr val="AAE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638EFAA8-9670-4F6F-801B-5A489FB9958A}"/>
                </a:ext>
              </a:extLst>
            </p:cNvPr>
            <p:cNvSpPr/>
            <p:nvPr/>
          </p:nvSpPr>
          <p:spPr>
            <a:xfrm rot="5400000">
              <a:off x="8789407" y="2853326"/>
              <a:ext cx="208229" cy="179508"/>
            </a:xfrm>
            <a:prstGeom prst="triangle">
              <a:avLst/>
            </a:prstGeom>
            <a:solidFill>
              <a:srgbClr val="AAE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465651D2-F602-47FB-800C-21A71E2FC169}"/>
              </a:ext>
            </a:extLst>
          </p:cNvPr>
          <p:cNvSpPr/>
          <p:nvPr/>
        </p:nvSpPr>
        <p:spPr>
          <a:xfrm rot="10800000">
            <a:off x="10054171" y="3562391"/>
            <a:ext cx="208229" cy="179508"/>
          </a:xfrm>
          <a:prstGeom prst="triangle">
            <a:avLst/>
          </a:prstGeom>
          <a:solidFill>
            <a:srgbClr val="AA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458E94-A9DB-48C7-9E81-85C83DAD0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922" y="3799381"/>
            <a:ext cx="3255078" cy="2676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7F8D88-9CAE-4E1F-ACCB-03940C0E388D}"/>
              </a:ext>
            </a:extLst>
          </p:cNvPr>
          <p:cNvSpPr txBox="1"/>
          <p:nvPr/>
        </p:nvSpPr>
        <p:spPr>
          <a:xfrm>
            <a:off x="4023303" y="760837"/>
            <a:ext cx="155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종전 직후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A27AD-45C3-4D95-9D26-98B3E6C6678C}"/>
              </a:ext>
            </a:extLst>
          </p:cNvPr>
          <p:cNvSpPr txBox="1"/>
          <p:nvPr/>
        </p:nvSpPr>
        <p:spPr>
          <a:xfrm>
            <a:off x="9610378" y="760837"/>
            <a:ext cx="155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1970</a:t>
            </a:r>
            <a:r>
              <a:rPr lang="ko-KR" altLang="en-US" dirty="0"/>
              <a:t>년대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C5AADAB-359D-48C5-8340-EA4F7CE15E9B}"/>
              </a:ext>
            </a:extLst>
          </p:cNvPr>
          <p:cNvGrpSpPr/>
          <p:nvPr/>
        </p:nvGrpSpPr>
        <p:grpSpPr>
          <a:xfrm>
            <a:off x="6316077" y="4212203"/>
            <a:ext cx="2499461" cy="2009578"/>
            <a:chOff x="9321233" y="1938291"/>
            <a:chExt cx="2499461" cy="2009578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E4F4691-E405-4C01-A3A2-A5C6398D4B1B}"/>
                </a:ext>
              </a:extLst>
            </p:cNvPr>
            <p:cNvSpPr/>
            <p:nvPr/>
          </p:nvSpPr>
          <p:spPr>
            <a:xfrm>
              <a:off x="9321233" y="1938291"/>
              <a:ext cx="2009578" cy="2009578"/>
            </a:xfrm>
            <a:prstGeom prst="ellipse">
              <a:avLst/>
            </a:prstGeom>
            <a:noFill/>
            <a:ln w="76200">
              <a:solidFill>
                <a:srgbClr val="AAE3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학력저하에 대한 위기감</a:t>
              </a:r>
              <a:endParaRPr lang="en-US" altLang="ko-KR" dirty="0">
                <a:solidFill>
                  <a:srgbClr val="00B0F0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endParaRPr>
            </a:p>
            <a:p>
              <a:pPr algn="ctr"/>
              <a:r>
                <a:rPr lang="ko-KR" altLang="en-US" b="1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유토리</a:t>
              </a:r>
              <a:r>
                <a:rPr lang="ko-KR" alt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 교육 재검토</a:t>
              </a:r>
              <a:endParaRPr lang="en-US" altLang="ko-K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Bold" panose="020B0800000000000000" pitchFamily="34" charset="-127"/>
                <a:ea typeface="Noto Sans CJK KR Bold" panose="020B0800000000000000" pitchFamily="34" charset="-127"/>
              </a:endParaRPr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9D839111-77FF-4E1D-B65E-58EF52344632}"/>
                </a:ext>
              </a:extLst>
            </p:cNvPr>
            <p:cNvSpPr/>
            <p:nvPr/>
          </p:nvSpPr>
          <p:spPr>
            <a:xfrm rot="16009357">
              <a:off x="11626825" y="2858141"/>
              <a:ext cx="208229" cy="179508"/>
            </a:xfrm>
            <a:prstGeom prst="triangle">
              <a:avLst/>
            </a:prstGeom>
            <a:solidFill>
              <a:srgbClr val="AAE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78233D-3316-421E-B376-95546AA85407}"/>
              </a:ext>
            </a:extLst>
          </p:cNvPr>
          <p:cNvSpPr txBox="1"/>
          <p:nvPr/>
        </p:nvSpPr>
        <p:spPr>
          <a:xfrm>
            <a:off x="6547382" y="3652144"/>
            <a:ext cx="152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최근</a:t>
            </a:r>
          </a:p>
        </p:txBody>
      </p:sp>
    </p:spTree>
    <p:extLst>
      <p:ext uri="{BB962C8B-B14F-4D97-AF65-F5344CB8AC3E}">
        <p14:creationId xmlns:p14="http://schemas.microsoft.com/office/powerpoint/2010/main" val="32746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1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7DE134-F6A1-4052-A02E-A12496383E1E}"/>
              </a:ext>
            </a:extLst>
          </p:cNvPr>
          <p:cNvSpPr txBox="1"/>
          <p:nvPr/>
        </p:nvSpPr>
        <p:spPr>
          <a:xfrm>
            <a:off x="115747" y="889352"/>
            <a:ext cx="228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05.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영주 외국인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1E22FE9-F072-4397-A07C-F43FC3E62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71" y="630673"/>
            <a:ext cx="56292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EAD7D1-B67F-46EC-A28C-702AFECB051E}"/>
              </a:ext>
            </a:extLst>
          </p:cNvPr>
          <p:cNvSpPr txBox="1"/>
          <p:nvPr/>
        </p:nvSpPr>
        <p:spPr>
          <a:xfrm>
            <a:off x="3220823" y="528118"/>
            <a:ext cx="8320133" cy="5894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 역사적으로 일본은 외국인 대규모 유입이 적었음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-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외국인 아동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학생에 대한 교육체제는 완벽하지 않았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・재일외국인의 일본내 정착화 진행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모국과 다른 환경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습관이라는 점이 교육현장에서 문제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외국인 중에 일본어를 사용하지 못하는 사람이 많음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모국과 다른 환경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습관을 싫어하여 등교 거부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 외국인 학교 학비 부담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-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학비가 비싸 경제적 부담을 우려해 </a:t>
            </a:r>
            <a:r>
              <a:rPr lang="ko-KR" altLang="en-US" sz="1600" dirty="0" err="1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불취학아동이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생김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lnSpc>
                <a:spcPct val="250000"/>
              </a:lnSpc>
            </a:pP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97F02-FA34-4963-8FCA-4D2A9B4AF336}"/>
              </a:ext>
            </a:extLst>
          </p:cNvPr>
          <p:cNvSpPr txBox="1"/>
          <p:nvPr/>
        </p:nvSpPr>
        <p:spPr>
          <a:xfrm>
            <a:off x="174121" y="909675"/>
            <a:ext cx="2239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05.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영주 외국인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</a:t>
            </a:r>
          </a:p>
          <a:p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77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28FEDF-B6F7-4FFE-A22E-DFF72F2560D0}"/>
              </a:ext>
            </a:extLst>
          </p:cNvPr>
          <p:cNvSpPr txBox="1"/>
          <p:nvPr/>
        </p:nvSpPr>
        <p:spPr>
          <a:xfrm>
            <a:off x="0" y="889352"/>
            <a:ext cx="272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06.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시설의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문제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00EC25-B629-4D1E-A1A3-529CA30B7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53" y="353947"/>
            <a:ext cx="6551195" cy="55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EAD7D1-B67F-46EC-A28C-702AFECB051E}"/>
              </a:ext>
            </a:extLst>
          </p:cNvPr>
          <p:cNvSpPr txBox="1"/>
          <p:nvPr/>
        </p:nvSpPr>
        <p:spPr>
          <a:xfrm>
            <a:off x="3465129" y="758463"/>
            <a:ext cx="8320133" cy="4984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・교육이 행해지는 장소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평생학습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사회교육 관련 학교 밖에서 어떻게 배움의 장소를 만들 것인가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퇴직 노인의 학습 지원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(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일본의 교육 과제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)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가정과 지역은 훈련과 교육의 중요한 기능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그 기능이 저하되고 있음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・교육 시설의 문제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왕따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등교 거부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학급 붕괴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학생에 의한 교사 괴롭힘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어린이의 안전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소년범죄에 대한 사회 관심이 높아짐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97F02-FA34-4963-8FCA-4D2A9B4AF336}"/>
              </a:ext>
            </a:extLst>
          </p:cNvPr>
          <p:cNvSpPr txBox="1"/>
          <p:nvPr/>
        </p:nvSpPr>
        <p:spPr>
          <a:xfrm>
            <a:off x="174121" y="909675"/>
            <a:ext cx="2348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06.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시설의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문제</a:t>
            </a:r>
          </a:p>
          <a:p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5ACB7B16-2A75-462A-B5EE-E10CE62E719D}"/>
              </a:ext>
            </a:extLst>
          </p:cNvPr>
          <p:cNvCxnSpPr/>
          <p:nvPr/>
        </p:nvCxnSpPr>
        <p:spPr>
          <a:xfrm>
            <a:off x="3650620" y="3701226"/>
            <a:ext cx="342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C06756D8-5C72-4608-BACF-A94B5415F27F}"/>
              </a:ext>
            </a:extLst>
          </p:cNvPr>
          <p:cNvCxnSpPr/>
          <p:nvPr/>
        </p:nvCxnSpPr>
        <p:spPr>
          <a:xfrm>
            <a:off x="3650620" y="5537200"/>
            <a:ext cx="342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8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281</Words>
  <Application>Microsoft Office PowerPoint</Application>
  <PresentationFormat>와이드스크린</PresentationFormat>
  <Paragraphs>60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Noto Sans CJK KR Black</vt:lpstr>
      <vt:lpstr>Noto Sans CJK KR Bold</vt:lpstr>
      <vt:lpstr>Noto Sans CJK KR Regular</vt:lpstr>
      <vt:lpstr>Noto Sans CJK KR Thin</vt:lpstr>
      <vt:lpstr>Noto Sans CJK SC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치키홍</dc:creator>
  <cp:lastModifiedBy>윤 혜정</cp:lastModifiedBy>
  <cp:revision>80</cp:revision>
  <dcterms:created xsi:type="dcterms:W3CDTF">2020-01-05T08:04:12Z</dcterms:created>
  <dcterms:modified xsi:type="dcterms:W3CDTF">2021-10-10T14:22:48Z</dcterms:modified>
</cp:coreProperties>
</file>