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박 철민" userId="7c6a029e701f1fe1" providerId="LiveId" clId="{6732DD0B-C6F0-487A-A413-B7F713B3DDD6}"/>
    <pc:docChg chg="custSel addSld modSld sldOrd">
      <pc:chgData name="박 철민" userId="7c6a029e701f1fe1" providerId="LiveId" clId="{6732DD0B-C6F0-487A-A413-B7F713B3DDD6}" dt="2020-10-15T07:06:18.658" v="2804"/>
      <pc:docMkLst>
        <pc:docMk/>
      </pc:docMkLst>
      <pc:sldChg chg="modSp mod">
        <pc:chgData name="박 철민" userId="7c6a029e701f1fe1" providerId="LiveId" clId="{6732DD0B-C6F0-487A-A413-B7F713B3DDD6}" dt="2020-10-15T07:05:17.843" v="2802" actId="14"/>
        <pc:sldMkLst>
          <pc:docMk/>
          <pc:sldMk cId="1611373053" sldId="257"/>
        </pc:sldMkLst>
        <pc:spChg chg="mod">
          <ac:chgData name="박 철민" userId="7c6a029e701f1fe1" providerId="LiveId" clId="{6732DD0B-C6F0-487A-A413-B7F713B3DDD6}" dt="2020-10-15T07:05:17.843" v="2802" actId="14"/>
          <ac:spMkLst>
            <pc:docMk/>
            <pc:sldMk cId="1611373053" sldId="257"/>
            <ac:spMk id="3" creationId="{F6308C80-F3F6-466A-92D3-8917D371D26E}"/>
          </ac:spMkLst>
        </pc:spChg>
      </pc:sldChg>
      <pc:sldChg chg="modSp mod ord">
        <pc:chgData name="박 철민" userId="7c6a029e701f1fe1" providerId="LiveId" clId="{6732DD0B-C6F0-487A-A413-B7F713B3DDD6}" dt="2020-10-15T06:33:06.331" v="2721" actId="20577"/>
        <pc:sldMkLst>
          <pc:docMk/>
          <pc:sldMk cId="3648793557" sldId="258"/>
        </pc:sldMkLst>
        <pc:spChg chg="mod">
          <ac:chgData name="박 철민" userId="7c6a029e701f1fe1" providerId="LiveId" clId="{6732DD0B-C6F0-487A-A413-B7F713B3DDD6}" dt="2020-10-15T06:17:12.327" v="179"/>
          <ac:spMkLst>
            <pc:docMk/>
            <pc:sldMk cId="3648793557" sldId="258"/>
            <ac:spMk id="2" creationId="{C2BAD1FF-8BF9-47B0-B7F4-282DA61B0D6E}"/>
          </ac:spMkLst>
        </pc:spChg>
        <pc:spChg chg="mod">
          <ac:chgData name="박 철민" userId="7c6a029e701f1fe1" providerId="LiveId" clId="{6732DD0B-C6F0-487A-A413-B7F713B3DDD6}" dt="2020-10-15T06:33:06.331" v="2721" actId="20577"/>
          <ac:spMkLst>
            <pc:docMk/>
            <pc:sldMk cId="3648793557" sldId="258"/>
            <ac:spMk id="3" creationId="{9B75760B-0E9C-453B-93D2-514F2DFAF3D0}"/>
          </ac:spMkLst>
        </pc:spChg>
      </pc:sldChg>
      <pc:sldChg chg="modSp mod">
        <pc:chgData name="박 철민" userId="7c6a029e701f1fe1" providerId="LiveId" clId="{6732DD0B-C6F0-487A-A413-B7F713B3DDD6}" dt="2020-10-15T07:06:18.658" v="2804"/>
        <pc:sldMkLst>
          <pc:docMk/>
          <pc:sldMk cId="1182768028" sldId="259"/>
        </pc:sldMkLst>
        <pc:spChg chg="mod">
          <ac:chgData name="박 철민" userId="7c6a029e701f1fe1" providerId="LiveId" clId="{6732DD0B-C6F0-487A-A413-B7F713B3DDD6}" dt="2020-10-15T06:12:56.328" v="66"/>
          <ac:spMkLst>
            <pc:docMk/>
            <pc:sldMk cId="1182768028" sldId="259"/>
            <ac:spMk id="2" creationId="{E8ED69EC-4380-4879-8794-900935F4D83F}"/>
          </ac:spMkLst>
        </pc:spChg>
        <pc:spChg chg="mod">
          <ac:chgData name="박 철민" userId="7c6a029e701f1fe1" providerId="LiveId" clId="{6732DD0B-C6F0-487A-A413-B7F713B3DDD6}" dt="2020-10-15T07:06:18.658" v="2804"/>
          <ac:spMkLst>
            <pc:docMk/>
            <pc:sldMk cId="1182768028" sldId="259"/>
            <ac:spMk id="3" creationId="{15214A39-535C-4A22-A815-E9607AC53F53}"/>
          </ac:spMkLst>
        </pc:spChg>
      </pc:sldChg>
      <pc:sldChg chg="delSp modSp mod modClrScheme chgLayout">
        <pc:chgData name="박 철민" userId="7c6a029e701f1fe1" providerId="LiveId" clId="{6732DD0B-C6F0-487A-A413-B7F713B3DDD6}" dt="2020-10-15T06:14:56.704" v="134" actId="14100"/>
        <pc:sldMkLst>
          <pc:docMk/>
          <pc:sldMk cId="293521249" sldId="260"/>
        </pc:sldMkLst>
        <pc:spChg chg="del">
          <ac:chgData name="박 철민" userId="7c6a029e701f1fe1" providerId="LiveId" clId="{6732DD0B-C6F0-487A-A413-B7F713B3DDD6}" dt="2020-10-15T06:13:16.080" v="67" actId="21"/>
          <ac:spMkLst>
            <pc:docMk/>
            <pc:sldMk cId="293521249" sldId="260"/>
            <ac:spMk id="2" creationId="{EDEE0C4C-26BB-4421-8C02-7C6A65A8D28F}"/>
          </ac:spMkLst>
        </pc:spChg>
        <pc:spChg chg="mod ord">
          <ac:chgData name="박 철민" userId="7c6a029e701f1fe1" providerId="LiveId" clId="{6732DD0B-C6F0-487A-A413-B7F713B3DDD6}" dt="2020-10-15T06:14:56.704" v="134" actId="14100"/>
          <ac:spMkLst>
            <pc:docMk/>
            <pc:sldMk cId="293521249" sldId="260"/>
            <ac:spMk id="3" creationId="{4C7716BE-2A57-47FC-92F3-40000B37312B}"/>
          </ac:spMkLst>
        </pc:spChg>
      </pc:sldChg>
      <pc:sldChg chg="modSp new mod">
        <pc:chgData name="박 철민" userId="7c6a029e701f1fe1" providerId="LiveId" clId="{6732DD0B-C6F0-487A-A413-B7F713B3DDD6}" dt="2020-10-15T06:38:29.776" v="2752"/>
        <pc:sldMkLst>
          <pc:docMk/>
          <pc:sldMk cId="1101445401" sldId="261"/>
        </pc:sldMkLst>
        <pc:spChg chg="mod">
          <ac:chgData name="박 철민" userId="7c6a029e701f1fe1" providerId="LiveId" clId="{6732DD0B-C6F0-487A-A413-B7F713B3DDD6}" dt="2020-10-15T06:12:48.919" v="65"/>
          <ac:spMkLst>
            <pc:docMk/>
            <pc:sldMk cId="1101445401" sldId="261"/>
            <ac:spMk id="2" creationId="{351E973C-B741-4E94-AD1E-FB0B049A7F1A}"/>
          </ac:spMkLst>
        </pc:spChg>
        <pc:spChg chg="mod">
          <ac:chgData name="박 철민" userId="7c6a029e701f1fe1" providerId="LiveId" clId="{6732DD0B-C6F0-487A-A413-B7F713B3DDD6}" dt="2020-10-15T06:38:29.776" v="2752"/>
          <ac:spMkLst>
            <pc:docMk/>
            <pc:sldMk cId="1101445401" sldId="261"/>
            <ac:spMk id="3" creationId="{CC29CCBF-78BD-4355-83FE-4E1E46A1621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BE269-39BB-4179-90EE-123A7B08981A}" type="datetimeFigureOut">
              <a:rPr lang="ko-KR" altLang="en-US" smtClean="0"/>
              <a:t>2020-10-15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24A4E-81C6-4078-AD06-B7D7954EF852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2836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BE269-39BB-4179-90EE-123A7B08981A}" type="datetimeFigureOut">
              <a:rPr lang="ko-KR" altLang="en-US" smtClean="0"/>
              <a:t>2020-10-15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24A4E-81C6-4078-AD06-B7D7954EF8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7244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BE269-39BB-4179-90EE-123A7B08981A}" type="datetimeFigureOut">
              <a:rPr lang="ko-KR" altLang="en-US" smtClean="0"/>
              <a:t>2020-10-15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24A4E-81C6-4078-AD06-B7D7954EF8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5859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BE269-39BB-4179-90EE-123A7B08981A}" type="datetimeFigureOut">
              <a:rPr lang="ko-KR" altLang="en-US" smtClean="0"/>
              <a:t>2020-10-15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24A4E-81C6-4078-AD06-B7D7954EF8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3672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BE269-39BB-4179-90EE-123A7B08981A}" type="datetimeFigureOut">
              <a:rPr lang="ko-KR" altLang="en-US" smtClean="0"/>
              <a:t>2020-10-15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24A4E-81C6-4078-AD06-B7D7954EF852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9927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BE269-39BB-4179-90EE-123A7B08981A}" type="datetimeFigureOut">
              <a:rPr lang="ko-KR" altLang="en-US" smtClean="0"/>
              <a:t>2020-10-15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24A4E-81C6-4078-AD06-B7D7954EF8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9303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BE269-39BB-4179-90EE-123A7B08981A}" type="datetimeFigureOut">
              <a:rPr lang="ko-KR" altLang="en-US" smtClean="0"/>
              <a:t>2020-10-15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24A4E-81C6-4078-AD06-B7D7954EF8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9237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BE269-39BB-4179-90EE-123A7B08981A}" type="datetimeFigureOut">
              <a:rPr lang="ko-KR" altLang="en-US" smtClean="0"/>
              <a:t>2020-10-15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24A4E-81C6-4078-AD06-B7D7954EF8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3026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BE269-39BB-4179-90EE-123A7B08981A}" type="datetimeFigureOut">
              <a:rPr lang="ko-KR" altLang="en-US" smtClean="0"/>
              <a:t>2020-10-15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24A4E-81C6-4078-AD06-B7D7954EF8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4753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0CBE269-39BB-4179-90EE-123A7B08981A}" type="datetimeFigureOut">
              <a:rPr lang="ko-KR" altLang="en-US" smtClean="0"/>
              <a:t>2020-10-15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FE24A4E-81C6-4078-AD06-B7D7954EF8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7555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BE269-39BB-4179-90EE-123A7B08981A}" type="datetimeFigureOut">
              <a:rPr lang="ko-KR" altLang="en-US" smtClean="0"/>
              <a:t>2020-10-15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24A4E-81C6-4078-AD06-B7D7954EF8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6612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0CBE269-39BB-4179-90EE-123A7B08981A}" type="datetimeFigureOut">
              <a:rPr lang="ko-KR" altLang="en-US" smtClean="0"/>
              <a:t>2020-10-15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FE24A4E-81C6-4078-AD06-B7D7954EF852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0388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B53A3-0667-46FC-9B53-64B68EF6FA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5400" dirty="0"/>
              <a:t>한국의 독도 영토 수호방안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C317A3C-0075-4B1E-8788-1A5F95BB17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ko-KR" altLang="en-US" dirty="0"/>
              <a:t>체육학과 </a:t>
            </a:r>
            <a:r>
              <a:rPr lang="en-US" altLang="ko-KR" dirty="0"/>
              <a:t>22003408</a:t>
            </a:r>
            <a:r>
              <a:rPr lang="ko-KR" altLang="en-US" dirty="0"/>
              <a:t>학번</a:t>
            </a:r>
            <a:endParaRPr lang="en-US" altLang="ko-KR" dirty="0"/>
          </a:p>
          <a:p>
            <a:pPr algn="ctr"/>
            <a:r>
              <a:rPr lang="ko-KR" altLang="en-US" dirty="0" err="1"/>
              <a:t>박철민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47131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A7151A-98DF-49AA-A60D-1631FE42F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목차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308C80-F3F6-466A-92D3-8917D371D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55448" lvl="1" indent="0">
              <a:buNone/>
            </a:pPr>
            <a:r>
              <a:rPr lang="en-US" altLang="ko-KR" sz="2600" dirty="0"/>
              <a:t>1. </a:t>
            </a:r>
            <a:r>
              <a:rPr lang="ko-KR" altLang="en-US" sz="2600" dirty="0"/>
              <a:t>한국과 일본의 인식차이</a:t>
            </a:r>
            <a:endParaRPr lang="en-US" altLang="ko-KR" sz="2600" dirty="0"/>
          </a:p>
          <a:p>
            <a:r>
              <a:rPr lang="en-US" altLang="ko-KR" sz="2800" dirty="0"/>
              <a:t>2.</a:t>
            </a:r>
            <a:r>
              <a:rPr lang="ko-KR" altLang="en-US" sz="2800" dirty="0"/>
              <a:t>한국의 독도 영토 수호 방안</a:t>
            </a:r>
            <a:endParaRPr lang="en-US" altLang="ko-KR" sz="2800" dirty="0"/>
          </a:p>
          <a:p>
            <a:pPr lvl="1"/>
            <a:r>
              <a:rPr lang="en-US" altLang="ko-KR" sz="2000" dirty="0"/>
              <a:t>1)</a:t>
            </a:r>
            <a:r>
              <a:rPr lang="ko-KR" altLang="en-US" sz="2000" b="1" i="0" dirty="0">
                <a:solidFill>
                  <a:srgbClr val="111111"/>
                </a:solidFill>
                <a:effectLst/>
                <a:latin typeface="notokr-bold"/>
              </a:rPr>
              <a:t> 독도의 실효적 지배강화를 위한 관련법제의 정비방안</a:t>
            </a:r>
          </a:p>
          <a:p>
            <a:pPr lvl="1"/>
            <a:r>
              <a:rPr lang="en-US" altLang="ko-KR" sz="2000" dirty="0"/>
              <a:t>2)</a:t>
            </a:r>
            <a:r>
              <a:rPr lang="ko-KR" altLang="en-US" sz="2000" b="1" i="0" dirty="0">
                <a:solidFill>
                  <a:srgbClr val="333333"/>
                </a:solidFill>
                <a:effectLst/>
                <a:latin typeface="Malgun Gothic" panose="020B0503020000020004" pitchFamily="50" charset="-127"/>
                <a:ea typeface="Malgun Gothic" panose="020B0503020000020004" pitchFamily="50" charset="-127"/>
              </a:rPr>
              <a:t>  적정규모의 해상세력 증강 박차</a:t>
            </a:r>
            <a:br>
              <a:rPr lang="ko-KR" altLang="en-US" sz="2000" dirty="0"/>
            </a:br>
            <a:br>
              <a:rPr lang="ko-KR" altLang="en-US" sz="2800" dirty="0"/>
            </a:br>
            <a:br>
              <a:rPr lang="ko-KR" altLang="en-US" sz="2800" dirty="0"/>
            </a:br>
            <a:br>
              <a:rPr lang="ko-KR" altLang="en-US" sz="2800" dirty="0"/>
            </a:br>
            <a:endParaRPr lang="ko-KR" altLang="en-US" sz="2600" dirty="0"/>
          </a:p>
        </p:txBody>
      </p:sp>
    </p:spTree>
    <p:extLst>
      <p:ext uri="{BB962C8B-B14F-4D97-AF65-F5344CB8AC3E}">
        <p14:creationId xmlns:p14="http://schemas.microsoft.com/office/powerpoint/2010/main" val="1611373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BAD1FF-8BF9-47B0-B7F4-282DA61B0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한국과 일본의 인식차이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B75760B-0E9C-453B-93D2-514F2DFAF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1600" dirty="0"/>
              <a:t>한국정부는  </a:t>
            </a:r>
            <a:r>
              <a:rPr lang="en-US" altLang="ko-KR" sz="1600" dirty="0"/>
              <a:t>“</a:t>
            </a:r>
            <a:r>
              <a:rPr lang="ko-KR" altLang="en-US" sz="1600" dirty="0"/>
              <a:t>독도는 역사적</a:t>
            </a:r>
            <a:r>
              <a:rPr lang="en-US" altLang="ko-KR" sz="1600" dirty="0"/>
              <a:t>, </a:t>
            </a:r>
            <a:r>
              <a:rPr lang="ko-KR" altLang="en-US" sz="1600" dirty="0"/>
              <a:t>지리적</a:t>
            </a:r>
            <a:r>
              <a:rPr lang="en-US" altLang="ko-KR" sz="1600" dirty="0"/>
              <a:t>, </a:t>
            </a:r>
            <a:r>
              <a:rPr lang="ko-KR" altLang="en-US" sz="1600" dirty="0"/>
              <a:t>국제법적으로 한국의 고유영토이다</a:t>
            </a:r>
            <a:r>
              <a:rPr lang="en-US" altLang="ko-KR" sz="1600" dirty="0"/>
              <a:t>. </a:t>
            </a:r>
            <a:r>
              <a:rPr lang="ko-KR" altLang="en-US" sz="1600" dirty="0"/>
              <a:t>독도는 </a:t>
            </a:r>
            <a:r>
              <a:rPr lang="en-US" altLang="ko-KR" sz="1600" dirty="0"/>
              <a:t>1905</a:t>
            </a:r>
            <a:r>
              <a:rPr lang="ko-KR" altLang="en-US" sz="1600" dirty="0"/>
              <a:t>년 일본의 한반도 침략과정에서 희생된 첫번째 희생물이었고</a:t>
            </a:r>
            <a:r>
              <a:rPr lang="en-US" altLang="ko-KR" sz="1600" dirty="0"/>
              <a:t>, 1943</a:t>
            </a:r>
            <a:r>
              <a:rPr lang="ko-KR" altLang="en-US" sz="1600" dirty="0"/>
              <a:t>년 카이로 선언과 </a:t>
            </a:r>
            <a:r>
              <a:rPr lang="en-US" altLang="ko-KR" sz="1600" dirty="0"/>
              <a:t>1945</a:t>
            </a:r>
            <a:r>
              <a:rPr lang="ko-KR" altLang="en-US" sz="1600" dirty="0"/>
              <a:t>년 포츠담 선언 및 샌프란시스코 강화 조약에 따라 독도는 반환되었다</a:t>
            </a:r>
            <a:r>
              <a:rPr lang="en-US" altLang="ko-KR" sz="1600" dirty="0"/>
              <a:t>”</a:t>
            </a:r>
            <a:r>
              <a:rPr lang="ko-KR" altLang="en-US" sz="1600" dirty="0"/>
              <a:t>라고 주장하고 있습니다</a:t>
            </a:r>
            <a:r>
              <a:rPr lang="en-US" altLang="ko-KR" sz="1600" dirty="0"/>
              <a:t>. </a:t>
            </a:r>
          </a:p>
          <a:p>
            <a:r>
              <a:rPr lang="ko-KR" altLang="en-US" sz="1600" dirty="0"/>
              <a:t>우리나라 외교부 독도사이트를 통하여 독도에 대한 정부의 입장을 분명히 밝히고 있습니다</a:t>
            </a:r>
            <a:r>
              <a:rPr lang="en-US" altLang="ko-KR" sz="1600" dirty="0"/>
              <a:t>. “</a:t>
            </a:r>
            <a:r>
              <a:rPr lang="ko-KR" altLang="en-US" sz="1600" dirty="0"/>
              <a:t>독도는 역사적</a:t>
            </a:r>
            <a:r>
              <a:rPr lang="en-US" altLang="ko-KR" sz="1600" dirty="0"/>
              <a:t>, </a:t>
            </a:r>
            <a:r>
              <a:rPr lang="ko-KR" altLang="en-US" sz="1600" dirty="0"/>
              <a:t>지리적</a:t>
            </a:r>
            <a:r>
              <a:rPr lang="en-US" altLang="ko-KR" sz="1600" dirty="0"/>
              <a:t>, </a:t>
            </a:r>
            <a:r>
              <a:rPr lang="ko-KR" altLang="en-US" sz="1600" dirty="0"/>
              <a:t>국제법적으로 명백한 우리 고유의 영토이다</a:t>
            </a:r>
            <a:r>
              <a:rPr lang="en-US" altLang="ko-KR" sz="1600" dirty="0"/>
              <a:t>. </a:t>
            </a:r>
            <a:r>
              <a:rPr lang="ko-KR" altLang="en-US" sz="1600" dirty="0"/>
              <a:t>독도에 대한 영유권 분쟁은 존재하지 않으며</a:t>
            </a:r>
            <a:r>
              <a:rPr lang="en-US" altLang="ko-KR" sz="1600" dirty="0"/>
              <a:t>, </a:t>
            </a:r>
            <a:r>
              <a:rPr lang="ko-KR" altLang="en-US" sz="1600" dirty="0"/>
              <a:t>독도는 외교 간섭이나 사법적 해결 대상이 아니다</a:t>
            </a:r>
            <a:r>
              <a:rPr lang="en-US" altLang="ko-KR" sz="1600" dirty="0"/>
              <a:t>. </a:t>
            </a:r>
            <a:r>
              <a:rPr lang="ko-KR" altLang="en-US" sz="1600" dirty="0"/>
              <a:t>한국 정부는 독도에 대한 확고한 영토주권을 행사하고 있다</a:t>
            </a:r>
            <a:r>
              <a:rPr lang="en-US" altLang="ko-KR" sz="1600" dirty="0"/>
              <a:t>. </a:t>
            </a:r>
            <a:r>
              <a:rPr lang="ko-KR" altLang="en-US" sz="1600" dirty="0"/>
              <a:t>따라서 우리 정부는 독도에 대한 어떠한 도발에도 단호하고 엄중하게 대응할 것이며</a:t>
            </a:r>
            <a:r>
              <a:rPr lang="en-US" altLang="ko-KR" sz="1600" dirty="0"/>
              <a:t>, </a:t>
            </a:r>
            <a:r>
              <a:rPr lang="ko-KR" altLang="en-US" sz="1600" dirty="0"/>
              <a:t>앞으로도 지속적으로 독도에 대한 우리의 주권을 수호해 나갈 것이다</a:t>
            </a:r>
            <a:r>
              <a:rPr lang="en-US" altLang="ko-KR" sz="1600" dirty="0"/>
              <a:t>.” </a:t>
            </a:r>
            <a:r>
              <a:rPr lang="ko-KR" altLang="en-US" sz="1600" dirty="0"/>
              <a:t>이처럼 한국 정부의 입장은 단호합니다</a:t>
            </a:r>
            <a:r>
              <a:rPr lang="en-US" altLang="ko-KR" sz="1600" dirty="0"/>
              <a:t>. </a:t>
            </a:r>
          </a:p>
          <a:p>
            <a:r>
              <a:rPr lang="ko-KR" altLang="en-US" sz="1600" dirty="0"/>
              <a:t>하지만 일본 정부는 전혀 인정을 못하고 있습니다</a:t>
            </a:r>
            <a:r>
              <a:rPr lang="en-US" altLang="ko-KR" sz="1600" dirty="0"/>
              <a:t>. </a:t>
            </a:r>
            <a:r>
              <a:rPr lang="ko-KR" altLang="en-US" sz="1600" dirty="0"/>
              <a:t>일본 외무성 홈페이지의 경우 </a:t>
            </a:r>
            <a:r>
              <a:rPr lang="en-US" altLang="ko-KR" sz="1600" dirty="0"/>
              <a:t>‘</a:t>
            </a:r>
            <a:r>
              <a:rPr lang="ko-KR" altLang="en-US" sz="1600" dirty="0"/>
              <a:t>일본 영토를 둘러싼 정세</a:t>
            </a:r>
            <a:r>
              <a:rPr lang="en-US" altLang="ko-KR" sz="1600" dirty="0"/>
              <a:t>’ </a:t>
            </a:r>
            <a:r>
              <a:rPr lang="ko-KR" altLang="en-US" sz="1600" dirty="0"/>
              <a:t>사이트 밑에 </a:t>
            </a:r>
            <a:r>
              <a:rPr lang="en-US" altLang="ko-KR" sz="1600" dirty="0"/>
              <a:t>‘ </a:t>
            </a:r>
            <a:r>
              <a:rPr lang="ko-KR" altLang="en-US" sz="1600" dirty="0"/>
              <a:t>죽도</a:t>
            </a:r>
            <a:r>
              <a:rPr lang="en-US" altLang="ko-KR" sz="1600" dirty="0"/>
              <a:t>(</a:t>
            </a:r>
            <a:r>
              <a:rPr lang="ko-KR" altLang="en-US" sz="1600" dirty="0"/>
              <a:t>竹島</a:t>
            </a:r>
            <a:r>
              <a:rPr lang="en-US" altLang="ko-KR" sz="1600" dirty="0"/>
              <a:t>, </a:t>
            </a:r>
            <a:r>
              <a:rPr lang="ko-KR" altLang="en-US" sz="1600" dirty="0"/>
              <a:t>독도</a:t>
            </a:r>
            <a:r>
              <a:rPr lang="en-US" altLang="ko-KR" sz="1600" dirty="0"/>
              <a:t>), </a:t>
            </a:r>
            <a:r>
              <a:rPr lang="ko-KR" altLang="en-US" sz="1600" dirty="0" err="1"/>
              <a:t>센카쿠제도</a:t>
            </a:r>
            <a:r>
              <a:rPr lang="en-US" altLang="ko-KR" sz="1600" dirty="0"/>
              <a:t>, </a:t>
            </a:r>
            <a:r>
              <a:rPr lang="ko-KR" altLang="en-US" sz="1600" dirty="0"/>
              <a:t>북방영토</a:t>
            </a:r>
            <a:r>
              <a:rPr lang="en-US" altLang="ko-KR" sz="1600" dirty="0"/>
              <a:t>’ </a:t>
            </a:r>
            <a:r>
              <a:rPr lang="ko-KR" altLang="en-US" sz="1600" dirty="0"/>
              <a:t>사이트가 있습니다</a:t>
            </a:r>
            <a:r>
              <a:rPr lang="en-US" altLang="ko-KR" sz="1600" dirty="0"/>
              <a:t>. </a:t>
            </a:r>
            <a:r>
              <a:rPr lang="ko-KR" altLang="en-US" sz="1600" dirty="0"/>
              <a:t>죽도</a:t>
            </a:r>
            <a:r>
              <a:rPr lang="en-US" altLang="ko-KR" sz="1600" dirty="0"/>
              <a:t>(</a:t>
            </a:r>
            <a:r>
              <a:rPr lang="ko-KR" altLang="en-US" sz="1600" dirty="0"/>
              <a:t>竹島</a:t>
            </a:r>
            <a:r>
              <a:rPr lang="en-US" altLang="ko-KR" sz="1600" dirty="0"/>
              <a:t>, </a:t>
            </a:r>
            <a:r>
              <a:rPr lang="ko-KR" altLang="en-US" sz="1600" dirty="0"/>
              <a:t>독도</a:t>
            </a:r>
            <a:r>
              <a:rPr lang="en-US" altLang="ko-KR" sz="1600" dirty="0"/>
              <a:t>) </a:t>
            </a:r>
            <a:r>
              <a:rPr lang="ko-KR" altLang="en-US" sz="1600" dirty="0"/>
              <a:t>관련 사이트의 한국어판의 경우</a:t>
            </a:r>
            <a:r>
              <a:rPr lang="en-US" altLang="ko-KR" sz="1600" dirty="0"/>
              <a:t>, </a:t>
            </a:r>
            <a:r>
              <a:rPr lang="ko-KR" altLang="en-US" sz="1600" dirty="0"/>
              <a:t>첫 페이지 지도에 </a:t>
            </a:r>
            <a:r>
              <a:rPr lang="en-US" altLang="ko-KR" sz="1600" dirty="0"/>
              <a:t>‘</a:t>
            </a:r>
            <a:r>
              <a:rPr lang="ko-KR" altLang="en-US" sz="1600" dirty="0"/>
              <a:t>동해</a:t>
            </a:r>
            <a:r>
              <a:rPr lang="en-US" altLang="ko-KR" sz="1600" dirty="0"/>
              <a:t>’</a:t>
            </a:r>
            <a:r>
              <a:rPr lang="ko-KR" altLang="en-US" sz="1600" dirty="0"/>
              <a:t>를 </a:t>
            </a:r>
            <a:r>
              <a:rPr lang="en-US" altLang="ko-KR" sz="1600" dirty="0"/>
              <a:t>‘</a:t>
            </a:r>
            <a:r>
              <a:rPr lang="ko-KR" altLang="en-US" sz="1600" dirty="0"/>
              <a:t>일본해</a:t>
            </a:r>
            <a:r>
              <a:rPr lang="en-US" altLang="ko-KR" sz="1600" dirty="0"/>
              <a:t>’</a:t>
            </a:r>
            <a:r>
              <a:rPr lang="ko-KR" altLang="en-US" sz="1600" dirty="0"/>
              <a:t>로 표기하고</a:t>
            </a:r>
            <a:r>
              <a:rPr lang="en-US" altLang="ko-KR" sz="1600" dirty="0"/>
              <a:t>, </a:t>
            </a:r>
            <a:r>
              <a:rPr lang="ko-KR" altLang="en-US" sz="1600" dirty="0"/>
              <a:t>독도</a:t>
            </a:r>
            <a:r>
              <a:rPr lang="en-US" altLang="ko-KR" sz="1600" dirty="0"/>
              <a:t>(</a:t>
            </a:r>
            <a:r>
              <a:rPr lang="ko-KR" altLang="en-US" sz="1600" dirty="0"/>
              <a:t>다케시마</a:t>
            </a:r>
            <a:r>
              <a:rPr lang="en-US" altLang="ko-KR" sz="1600" dirty="0"/>
              <a:t>)</a:t>
            </a:r>
            <a:r>
              <a:rPr lang="ko-KR" altLang="en-US" sz="1600" dirty="0"/>
              <a:t>를 일본의 영토에 포함시켜 놓았습니다</a:t>
            </a:r>
            <a:r>
              <a:rPr lang="en-US" altLang="ko-KR" sz="1600" dirty="0"/>
              <a:t>. ‘</a:t>
            </a:r>
            <a:r>
              <a:rPr lang="ko-KR" altLang="en-US" sz="1600" dirty="0"/>
              <a:t>일본영토 </a:t>
            </a:r>
            <a:r>
              <a:rPr lang="en-US" altLang="ko-KR" sz="1600" dirty="0"/>
              <a:t>Q&amp;A’ </a:t>
            </a:r>
            <a:r>
              <a:rPr lang="ko-KR" altLang="en-US" sz="1600" dirty="0"/>
              <a:t>탭에서는 </a:t>
            </a:r>
            <a:r>
              <a:rPr lang="en-US" altLang="ko-KR" sz="1600" dirty="0"/>
              <a:t>“</a:t>
            </a:r>
            <a:r>
              <a:rPr lang="ko-KR" altLang="en-US" sz="1600" dirty="0"/>
              <a:t>현재 일본의 영토는 제</a:t>
            </a:r>
            <a:r>
              <a:rPr lang="en-US" altLang="ko-KR" sz="1600" dirty="0"/>
              <a:t>2</a:t>
            </a:r>
            <a:r>
              <a:rPr lang="ko-KR" altLang="en-US" sz="1600" dirty="0"/>
              <a:t>차 세계대전 후 </a:t>
            </a:r>
            <a:r>
              <a:rPr lang="en-US" altLang="ko-KR" sz="1600" dirty="0"/>
              <a:t>1952</a:t>
            </a:r>
            <a:r>
              <a:rPr lang="ko-KR" altLang="en-US" sz="1600" dirty="0"/>
              <a:t>년 </a:t>
            </a:r>
            <a:r>
              <a:rPr lang="en-US" altLang="ko-KR" sz="1600" dirty="0"/>
              <a:t>4</a:t>
            </a:r>
            <a:r>
              <a:rPr lang="ko-KR" altLang="en-US" sz="1600" dirty="0"/>
              <a:t>월 </a:t>
            </a:r>
            <a:r>
              <a:rPr lang="en-US" altLang="ko-KR" sz="1600" dirty="0"/>
              <a:t>28</a:t>
            </a:r>
            <a:r>
              <a:rPr lang="ko-KR" altLang="en-US" sz="1600" dirty="0"/>
              <a:t>일</a:t>
            </a:r>
            <a:r>
              <a:rPr lang="en-US" altLang="ko-KR" sz="1600" dirty="0"/>
              <a:t>(1951</a:t>
            </a:r>
            <a:r>
              <a:rPr lang="ko-KR" altLang="en-US" sz="1600" dirty="0"/>
              <a:t>년 </a:t>
            </a:r>
            <a:r>
              <a:rPr lang="en-US" altLang="ko-KR" sz="1600" dirty="0"/>
              <a:t>9</a:t>
            </a:r>
            <a:r>
              <a:rPr lang="ko-KR" altLang="en-US" sz="1600" dirty="0"/>
              <a:t>월 </a:t>
            </a:r>
            <a:r>
              <a:rPr lang="en-US" altLang="ko-KR" sz="1600" dirty="0"/>
              <a:t>8</a:t>
            </a:r>
            <a:r>
              <a:rPr lang="ko-KR" altLang="en-US" sz="1600" dirty="0"/>
              <a:t>일 체결</a:t>
            </a:r>
            <a:r>
              <a:rPr lang="en-US" altLang="ko-KR" sz="1600" dirty="0"/>
              <a:t>)</a:t>
            </a:r>
            <a:r>
              <a:rPr lang="ko-KR" altLang="en-US" sz="1600" dirty="0"/>
              <a:t>에 발효된 샌프란시스코 평화조약에 따라 법적으로 확정되었습니다</a:t>
            </a:r>
            <a:r>
              <a:rPr lang="en-US" altLang="ko-KR" sz="1600" dirty="0"/>
              <a:t>”</a:t>
            </a:r>
            <a:r>
              <a:rPr lang="ko-KR" altLang="en-US" sz="1600" dirty="0"/>
              <a:t>라고 설명해 놓았습니다</a:t>
            </a:r>
            <a:r>
              <a:rPr lang="en-US" altLang="ko-KR" sz="1600" dirty="0"/>
              <a:t>. </a:t>
            </a:r>
            <a:r>
              <a:rPr lang="ko-KR" altLang="en-US" sz="1600" dirty="0"/>
              <a:t>즉 독도는 샌프란시스코 평화조약에 따라 일본의 영토가 되었다는 것입니다</a:t>
            </a:r>
            <a:r>
              <a:rPr lang="en-US" altLang="ko-KR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8793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51E973C-B741-4E94-AD1E-FB0B049A7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800" dirty="0"/>
              <a:t>한국의 독도 영토 수호 방안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C29CCBF-78BD-4355-83FE-4E1E46A16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1.</a:t>
            </a:r>
            <a:r>
              <a:rPr lang="ko-KR" altLang="en-US" sz="2000" b="1" i="0" dirty="0">
                <a:solidFill>
                  <a:srgbClr val="111111"/>
                </a:solidFill>
                <a:effectLst/>
                <a:latin typeface="notokr-bold"/>
              </a:rPr>
              <a:t> 독도의 실효적 지배강화를 위한 관련법제의 정비방안</a:t>
            </a:r>
          </a:p>
          <a:p>
            <a:pPr marL="0" indent="0">
              <a:buNone/>
            </a:pPr>
            <a:r>
              <a:rPr lang="ko-KR" altLang="en-US" sz="1600" b="0" i="0" dirty="0">
                <a:solidFill>
                  <a:srgbClr val="111111"/>
                </a:solidFill>
                <a:effectLst/>
                <a:latin typeface="+mn-ea"/>
              </a:rPr>
              <a:t>그 동안 우리정부는 일본이 독도를 자기 영토라고 주장하는데 대하여 다소 소극적인 자세로 대응하여 왔다</a:t>
            </a:r>
            <a:r>
              <a:rPr lang="en-US" altLang="ko-KR" sz="1600" b="0" i="0" dirty="0">
                <a:solidFill>
                  <a:srgbClr val="111111"/>
                </a:solidFill>
                <a:effectLst/>
                <a:latin typeface="+mn-ea"/>
              </a:rPr>
              <a:t>. </a:t>
            </a:r>
            <a:r>
              <a:rPr lang="ko-KR" altLang="en-US" sz="1600" b="0" i="0" dirty="0">
                <a:solidFill>
                  <a:srgbClr val="111111"/>
                </a:solidFill>
                <a:effectLst/>
                <a:latin typeface="+mn-ea"/>
              </a:rPr>
              <a:t>우리는 독도의 영유권문제에 대한 일본의 태도를 절대로 간과해서는 안 될 것이다</a:t>
            </a:r>
            <a:r>
              <a:rPr lang="en-US" altLang="ko-KR" sz="1600" b="0" i="0" dirty="0">
                <a:solidFill>
                  <a:srgbClr val="111111"/>
                </a:solidFill>
                <a:effectLst/>
                <a:latin typeface="+mn-ea"/>
              </a:rPr>
              <a:t>. </a:t>
            </a:r>
            <a:r>
              <a:rPr lang="ko-KR" altLang="en-US" sz="1600" b="0" i="0" dirty="0">
                <a:solidFill>
                  <a:srgbClr val="111111"/>
                </a:solidFill>
                <a:effectLst/>
                <a:latin typeface="+mn-ea"/>
              </a:rPr>
              <a:t>즉 한편으로는 독도에 대한 일본의 영유권주장에 대하여 외교적으로 적절하게 대응하는 한편</a:t>
            </a:r>
            <a:r>
              <a:rPr lang="en-US" altLang="ko-KR" sz="1600" b="0" i="0" dirty="0">
                <a:solidFill>
                  <a:srgbClr val="111111"/>
                </a:solidFill>
                <a:effectLst/>
                <a:latin typeface="+mn-ea"/>
              </a:rPr>
              <a:t>, </a:t>
            </a:r>
            <a:r>
              <a:rPr lang="ko-KR" altLang="en-US" sz="1600" b="0" i="0" dirty="0">
                <a:solidFill>
                  <a:srgbClr val="111111"/>
                </a:solidFill>
                <a:effectLst/>
                <a:latin typeface="+mn-ea"/>
              </a:rPr>
              <a:t>다른 한편으로는 독도의 실효적 지배를 강화하기 위한 입법적</a:t>
            </a:r>
            <a:r>
              <a:rPr lang="en-US" altLang="ko-KR" sz="1600" b="0" i="0" dirty="0">
                <a:solidFill>
                  <a:srgbClr val="111111"/>
                </a:solidFill>
                <a:effectLst/>
                <a:latin typeface="+mn-ea"/>
              </a:rPr>
              <a:t>?</a:t>
            </a:r>
            <a:r>
              <a:rPr lang="ko-KR" altLang="en-US" sz="1600" b="0" i="0" dirty="0">
                <a:solidFill>
                  <a:srgbClr val="111111"/>
                </a:solidFill>
                <a:effectLst/>
                <a:latin typeface="+mn-ea"/>
              </a:rPr>
              <a:t>행정적 조치들을 강구하여야 한다</a:t>
            </a:r>
            <a:r>
              <a:rPr lang="en-US" altLang="ko-KR" sz="1600" b="0" i="0" dirty="0">
                <a:solidFill>
                  <a:srgbClr val="111111"/>
                </a:solidFill>
                <a:effectLst/>
                <a:latin typeface="+mn-ea"/>
              </a:rPr>
              <a:t>. </a:t>
            </a:r>
            <a:r>
              <a:rPr lang="ko-KR" altLang="en-US" sz="1600" b="0" i="0" dirty="0">
                <a:solidFill>
                  <a:srgbClr val="111111"/>
                </a:solidFill>
                <a:effectLst/>
                <a:latin typeface="+mn-ea"/>
              </a:rPr>
              <a:t>특히 일본의 독도영유권 주장에 대하여 즉흥적인 법률안을 만들어 독도영유권을 강화하는 방법은 적절하지 못하다고 생각한다</a:t>
            </a:r>
            <a:r>
              <a:rPr lang="en-US" altLang="ko-KR" sz="1600" b="0" i="0" dirty="0">
                <a:solidFill>
                  <a:srgbClr val="111111"/>
                </a:solidFill>
                <a:effectLst/>
                <a:latin typeface="+mn-ea"/>
              </a:rPr>
              <a:t>. </a:t>
            </a:r>
            <a:r>
              <a:rPr lang="ko-KR" altLang="en-US" sz="1600" b="0" i="0" dirty="0">
                <a:solidFill>
                  <a:srgbClr val="111111"/>
                </a:solidFill>
                <a:effectLst/>
                <a:latin typeface="+mn-ea"/>
              </a:rPr>
              <a:t>특히 일부 국회의원 중 자신의 인기관리나 입법성과를 거두기 위하여 충분한 검토와 연구없이 의원법안으로 제출하는 것은 지양되어야 할 것이다</a:t>
            </a:r>
            <a:r>
              <a:rPr lang="en-US" altLang="ko-KR" sz="1600" b="0" i="0" dirty="0">
                <a:solidFill>
                  <a:srgbClr val="111111"/>
                </a:solidFill>
                <a:effectLst/>
                <a:latin typeface="+mn-ea"/>
              </a:rPr>
              <a:t>. </a:t>
            </a:r>
            <a:r>
              <a:rPr lang="ko-KR" altLang="en-US" sz="1600" b="0" i="0" dirty="0">
                <a:solidFill>
                  <a:srgbClr val="111111"/>
                </a:solidFill>
                <a:effectLst/>
                <a:latin typeface="+mn-ea"/>
              </a:rPr>
              <a:t>따라서 국회와 정부가 공동으로 독도문제에 대한 </a:t>
            </a:r>
            <a:r>
              <a:rPr lang="en-US" altLang="ko-KR" sz="1600" b="0" i="0" dirty="0">
                <a:solidFill>
                  <a:srgbClr val="111111"/>
                </a:solidFill>
                <a:effectLst/>
                <a:latin typeface="+mn-ea"/>
              </a:rPr>
              <a:t>TF</a:t>
            </a:r>
            <a:r>
              <a:rPr lang="ko-KR" altLang="en-US" sz="1600" b="0" i="0" dirty="0">
                <a:solidFill>
                  <a:srgbClr val="111111"/>
                </a:solidFill>
                <a:effectLst/>
                <a:latin typeface="+mn-ea"/>
              </a:rPr>
              <a:t>팀을 구성하여 독도특별법도 충분한 법리적</a:t>
            </a:r>
            <a:r>
              <a:rPr lang="en-US" altLang="ko-KR" sz="1600" b="0" i="0" dirty="0">
                <a:solidFill>
                  <a:srgbClr val="111111"/>
                </a:solidFill>
                <a:effectLst/>
                <a:latin typeface="+mn-ea"/>
              </a:rPr>
              <a:t>, </a:t>
            </a:r>
            <a:r>
              <a:rPr lang="ko-KR" altLang="en-US" sz="1600" b="0" i="0" dirty="0">
                <a:solidFill>
                  <a:srgbClr val="111111"/>
                </a:solidFill>
                <a:effectLst/>
                <a:latin typeface="+mn-ea"/>
              </a:rPr>
              <a:t>정책적 연구를 거쳐 그 안을 마련하여야 할 것이다</a:t>
            </a:r>
            <a:r>
              <a:rPr lang="en-US" altLang="ko-KR" sz="1600" b="0" i="0" dirty="0">
                <a:solidFill>
                  <a:srgbClr val="111111"/>
                </a:solidFill>
                <a:effectLst/>
                <a:latin typeface="+mn-ea"/>
              </a:rPr>
              <a:t>. </a:t>
            </a:r>
            <a:r>
              <a:rPr lang="ko-KR" altLang="en-US" sz="1600" b="0" i="0" dirty="0">
                <a:solidFill>
                  <a:srgbClr val="111111"/>
                </a:solidFill>
                <a:effectLst/>
                <a:latin typeface="+mn-ea"/>
              </a:rPr>
              <a:t>이 때 국민이나 각 계층과 분야의 전문가의 의견을 수렴하여야 할 것이며</a:t>
            </a:r>
            <a:r>
              <a:rPr lang="en-US" altLang="ko-KR" sz="1600" b="0" i="0" dirty="0">
                <a:solidFill>
                  <a:srgbClr val="111111"/>
                </a:solidFill>
                <a:effectLst/>
                <a:latin typeface="+mn-ea"/>
              </a:rPr>
              <a:t>, </a:t>
            </a:r>
            <a:r>
              <a:rPr lang="ko-KR" altLang="en-US" sz="1600" b="0" i="0" dirty="0" err="1">
                <a:solidFill>
                  <a:srgbClr val="111111"/>
                </a:solidFill>
                <a:effectLst/>
                <a:latin typeface="+mn-ea"/>
              </a:rPr>
              <a:t>법영역간에</a:t>
            </a:r>
            <a:r>
              <a:rPr lang="ko-KR" altLang="en-US" sz="1600" b="0" i="0" dirty="0">
                <a:solidFill>
                  <a:srgbClr val="111111"/>
                </a:solidFill>
                <a:effectLst/>
                <a:latin typeface="+mn-ea"/>
              </a:rPr>
              <a:t> 충분히 토론을 거쳐야 할 것이다</a:t>
            </a:r>
            <a:r>
              <a:rPr lang="en-US" altLang="ko-KR" sz="1600" b="0" i="0" dirty="0">
                <a:solidFill>
                  <a:srgbClr val="111111"/>
                </a:solidFill>
                <a:effectLst/>
                <a:latin typeface="+mn-ea"/>
              </a:rPr>
              <a:t>. </a:t>
            </a:r>
            <a:r>
              <a:rPr lang="ko-KR" altLang="en-US" sz="1600" b="0" i="0" dirty="0">
                <a:solidFill>
                  <a:srgbClr val="111111"/>
                </a:solidFill>
                <a:effectLst/>
                <a:latin typeface="+mn-ea"/>
              </a:rPr>
              <a:t>특별법안에 담아야 할 내용과 그 법적 용어선택도 충분한 검토와 토론을 거쳐야 할 것이다</a:t>
            </a:r>
            <a:r>
              <a:rPr lang="en-US" altLang="ko-KR" sz="1600" b="0" i="0" dirty="0">
                <a:solidFill>
                  <a:srgbClr val="111111"/>
                </a:solidFill>
                <a:effectLst/>
                <a:latin typeface="+mn-ea"/>
              </a:rPr>
              <a:t>. </a:t>
            </a:r>
            <a:r>
              <a:rPr lang="ko-KR" altLang="en-US" sz="1600" b="0" i="0" dirty="0">
                <a:solidFill>
                  <a:srgbClr val="111111"/>
                </a:solidFill>
                <a:effectLst/>
                <a:latin typeface="+mn-ea"/>
              </a:rPr>
              <a:t>잘못된 용어사용으로 인하여 오히려 특별법을 제정하지 않는 것보다 못한 결과를 초래할 수도 있기 때문이다</a:t>
            </a:r>
            <a:r>
              <a:rPr lang="en-US" altLang="ko-KR" sz="1600" b="0" i="0" dirty="0">
                <a:solidFill>
                  <a:srgbClr val="111111"/>
                </a:solidFill>
                <a:effectLst/>
                <a:latin typeface="+mn-ea"/>
              </a:rPr>
              <a:t>. </a:t>
            </a:r>
            <a:r>
              <a:rPr lang="ko-KR" altLang="en-US" sz="1600" b="0" i="0" dirty="0">
                <a:solidFill>
                  <a:srgbClr val="111111"/>
                </a:solidFill>
                <a:effectLst/>
                <a:latin typeface="+mn-ea"/>
              </a:rPr>
              <a:t>현재 독도관련법이 각 분야별로 다양하게 규정되어 있기 때문에 독도의 관리 또는 연구</a:t>
            </a:r>
            <a:r>
              <a:rPr lang="en-US" altLang="ko-KR" sz="1600" b="0" i="0" dirty="0">
                <a:solidFill>
                  <a:srgbClr val="111111"/>
                </a:solidFill>
                <a:effectLst/>
                <a:latin typeface="+mn-ea"/>
              </a:rPr>
              <a:t>, </a:t>
            </a:r>
            <a:r>
              <a:rPr lang="ko-KR" altLang="en-US" sz="1600" b="0" i="0" dirty="0">
                <a:solidFill>
                  <a:srgbClr val="111111"/>
                </a:solidFill>
                <a:effectLst/>
                <a:latin typeface="+mn-ea"/>
              </a:rPr>
              <a:t>개발</a:t>
            </a:r>
            <a:r>
              <a:rPr lang="en-US" altLang="ko-KR" sz="1600" b="0" i="0" dirty="0">
                <a:solidFill>
                  <a:srgbClr val="111111"/>
                </a:solidFill>
                <a:effectLst/>
                <a:latin typeface="+mn-ea"/>
              </a:rPr>
              <a:t>, </a:t>
            </a:r>
            <a:r>
              <a:rPr lang="ko-KR" altLang="en-US" sz="1600" b="0" i="0" dirty="0">
                <a:solidFill>
                  <a:srgbClr val="111111"/>
                </a:solidFill>
                <a:effectLst/>
                <a:latin typeface="+mn-ea"/>
              </a:rPr>
              <a:t>생태계보전</a:t>
            </a:r>
            <a:r>
              <a:rPr lang="en-US" altLang="ko-KR" sz="1600" b="0" i="0" dirty="0">
                <a:solidFill>
                  <a:srgbClr val="111111"/>
                </a:solidFill>
                <a:effectLst/>
                <a:latin typeface="+mn-ea"/>
              </a:rPr>
              <a:t>, </a:t>
            </a:r>
            <a:r>
              <a:rPr lang="ko-KR" altLang="en-US" sz="1600" b="0" i="0" dirty="0">
                <a:solidFill>
                  <a:srgbClr val="111111"/>
                </a:solidFill>
                <a:effectLst/>
                <a:latin typeface="+mn-ea"/>
              </a:rPr>
              <a:t>해양관광의 진흥 등이 집약적으로 이루어지는 데는 한계가 있다</a:t>
            </a:r>
            <a:r>
              <a:rPr lang="en-US" altLang="ko-KR" sz="1600" b="0" i="0" dirty="0">
                <a:solidFill>
                  <a:srgbClr val="111111"/>
                </a:solidFill>
                <a:effectLst/>
                <a:latin typeface="+mn-ea"/>
              </a:rPr>
              <a:t>. </a:t>
            </a:r>
            <a:r>
              <a:rPr lang="ko-KR" altLang="en-US" sz="1600" b="0" i="0" dirty="0">
                <a:solidFill>
                  <a:srgbClr val="111111"/>
                </a:solidFill>
                <a:effectLst/>
                <a:latin typeface="+mn-ea"/>
              </a:rPr>
              <a:t>따라서 독도에 대한 실효적 지배권을 강화하는 방안으로서 독도관련법들을 통합하여 하나의 단일법으로 제정하여야 할 것이다</a:t>
            </a:r>
            <a:r>
              <a:rPr lang="en-US" altLang="ko-KR" sz="1600" b="0" i="0" dirty="0">
                <a:solidFill>
                  <a:srgbClr val="111111"/>
                </a:solidFill>
                <a:effectLst/>
                <a:latin typeface="+mn-ea"/>
              </a:rPr>
              <a:t>. </a:t>
            </a:r>
            <a:r>
              <a:rPr lang="ko-KR" altLang="en-US" sz="1600" b="0" i="0" dirty="0">
                <a:solidFill>
                  <a:srgbClr val="111111"/>
                </a:solidFill>
                <a:effectLst/>
                <a:latin typeface="+mn-ea"/>
              </a:rPr>
              <a:t>그리고 무엇보다도 독도 자체와 그 주변해역의 개발이 가능하도록 하는 입법조치와 독도의 경비와 관련해 군과 경찰병력이 함께 주둔하는 체제를 도입해야 할 것이다</a:t>
            </a:r>
            <a:r>
              <a:rPr lang="en-US" altLang="ko-KR" sz="1600" b="0" i="0" dirty="0">
                <a:solidFill>
                  <a:srgbClr val="111111"/>
                </a:solidFill>
                <a:effectLst/>
                <a:latin typeface="notokr-regular"/>
              </a:rPr>
              <a:t>.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101445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8ED69EC-4380-4879-8794-900935F4D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800" dirty="0"/>
              <a:t>한국의 독도 영토 수호 방안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5214A39-535C-4A22-A815-E9607AC53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 fontScale="85000" lnSpcReduction="20000"/>
          </a:bodyPr>
          <a:lstStyle/>
          <a:p>
            <a:r>
              <a:rPr lang="en-US" altLang="ko-KR" dirty="0"/>
              <a:t>2.</a:t>
            </a:r>
            <a:r>
              <a:rPr lang="ko-KR" altLang="en-US" b="1" i="0" dirty="0">
                <a:solidFill>
                  <a:srgbClr val="333333"/>
                </a:solidFill>
                <a:effectLst/>
                <a:latin typeface="Malgun Gothic" panose="020B0503020000020004" pitchFamily="50" charset="-127"/>
                <a:ea typeface="Malgun Gothic" panose="020B0503020000020004" pitchFamily="50" charset="-127"/>
              </a:rPr>
              <a:t>  적정규모의 해상세력 증강 박차</a:t>
            </a:r>
            <a:endParaRPr lang="en-US" altLang="ko-KR" b="1" i="0" dirty="0">
              <a:solidFill>
                <a:srgbClr val="333333"/>
              </a:solidFill>
              <a:effectLst/>
              <a:latin typeface="Malgun Gothic" panose="020B0503020000020004" pitchFamily="50" charset="-127"/>
              <a:ea typeface="Malgun Gothic" panose="020B0503020000020004" pitchFamily="50" charset="-127"/>
            </a:endParaRPr>
          </a:p>
          <a:p>
            <a:pPr marL="0" indent="0" algn="just">
              <a:buNone/>
            </a:pP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한마디로 현재 제한된 영해를 지키기에도 벅차며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, 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독도와 대한해협에 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12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해리 영해를 적용할 경우엔 이에 효과적으로 대응할 함정세력이 부족한 것은 물론이고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, 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만약 접속수역이나 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200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해리 경제수역을 통제하게 될 경우에는 함정세력의 절대부족 현상으로 말미암아 북한과 대치하고 있는 해상 휴전선의 경계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·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감시를 위한 세력 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C:\Users\user\Downloads\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한국의 독도 영토 수호방안 </a:t>
            </a:r>
            <a:r>
              <a:rPr lang="en-US" altLang="ko-KR" sz="1700" b="0" i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(1).pptx</a:t>
            </a:r>
            <a:r>
              <a:rPr lang="ko-KR" altLang="en-US" sz="1700" b="0" i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 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큰 구멍이 날 지경이다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.</a:t>
            </a:r>
          </a:p>
          <a:p>
            <a:pPr algn="just"/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현재 한국해군의 주적은 소형다수의 중무장함과 잠수함이 주력을 이루고 있는 북한해군이기 때문에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, 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만약 독도문제로 말미암아 일본해군과 대응태세를 취하기 위해 현존세력을 정면에 분산 배치한다면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, 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한국해군은 사면초가의 위기를 당할 수 밖에 없는 것이다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.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한국과 해상경계선 분쟁이 예상되는 두 주변국인 일본 및 중국과의 주요 함정세력을 비교해 보기로 한다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.  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가장 치명적인 예상위협은 일본이나 중국이 다같이 경 항모 내지는 소형 항모를 불원간에 갖게 된다는 예고된 사실이다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.  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그 이유는 </a:t>
            </a:r>
            <a:r>
              <a:rPr lang="ko-KR" altLang="en-US" sz="1700" b="0" i="0" dirty="0" err="1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항공엄호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 없는 수상함은 </a:t>
            </a:r>
            <a:r>
              <a:rPr lang="ko-KR" altLang="en-US" sz="1700" b="0" i="0" dirty="0" err="1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무위무능하며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, 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지상기지 항공세력으로서는 시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·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공간적으로 제한된 자원을 제공할 수 밖에 없기 때문이다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.</a:t>
            </a:r>
          </a:p>
          <a:p>
            <a:pPr algn="just"/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독도문제와 관련하여 일본과 해상에서 무력대결을 한다는 것은 중과부적으로 생각할 수 없는 일이며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, 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외교적으로 또는 국제사법 재판절차를 통해서도 일본이 우세한 국력으로 유리한 고지를 선점할 가능성이 농후하다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.  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무엇보다 이 시점에서 두려운 것은 그들의 막강한 해상전략이 뒷받침 된 고차원적인 우회전략이다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.</a:t>
            </a:r>
            <a:b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</a:b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 </a:t>
            </a:r>
            <a:b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</a:b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북한해군이 당장 우리의 주 위협이지만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, 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한미연합 억제전략으로 대응하도록 하면서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, 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우리는 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21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세기를 지향한 통일한국의 위상에 걸맞은 대양해군을 건설할 준비를 해야 한다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. 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해상장비는 고가일 뿐만 아니라 선도시간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(lead time)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이 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10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년 이상 소용되므로 서둘러 전력구조를 결정하여 획득절차를 밟아야 할 것이다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.</a:t>
            </a:r>
          </a:p>
          <a:p>
            <a:pPr algn="just"/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한국해군이 </a:t>
            </a:r>
            <a:r>
              <a:rPr lang="ko-KR" altLang="en-US" sz="1700" b="0" i="0" dirty="0" err="1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때늦게라도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 대양해군 건설에 눈을 돌린 것은 다행한 일이다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.  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현존 해상전력은 대만의 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1/2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정도이고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, 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필리핀과 비슷한 수준이며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, 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일본과는 도저히 상대가 안될 정도의 낙후된 수준임을 재인식하면서</a:t>
            </a:r>
            <a:r>
              <a:rPr lang="en-US" altLang="ko-KR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, </a:t>
            </a:r>
            <a:r>
              <a:rPr lang="ko-KR" altLang="en-US" sz="1700" b="0" i="0" dirty="0">
                <a:solidFill>
                  <a:srgbClr val="333333"/>
                </a:solidFill>
                <a:effectLst/>
                <a:ea typeface="Malgun Gothic" panose="020B0503020000020004" pitchFamily="50" charset="-127"/>
              </a:rPr>
              <a:t>앞으로 자원배분에 있어서 국가 정책적 뒷받침이 꼭 필요할 것이다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82768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C7716BE-2A57-47FC-92F3-40000B37312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-545284" y="1677799"/>
            <a:ext cx="12737284" cy="4191190"/>
          </a:xfrm>
        </p:spPr>
        <p:txBody>
          <a:bodyPr/>
          <a:lstStyle/>
          <a:p>
            <a:pPr marL="1471400" lvl="8" indent="0" algn="ctr">
              <a:buNone/>
            </a:pPr>
            <a:endParaRPr lang="en-US" altLang="ko-KR" dirty="0"/>
          </a:p>
          <a:p>
            <a:pPr marL="1471400" lvl="8" indent="0" algn="ctr">
              <a:buNone/>
            </a:pPr>
            <a:endParaRPr lang="en-US" altLang="ko-KR" dirty="0"/>
          </a:p>
          <a:p>
            <a:pPr marL="1471400" lvl="8" indent="0" algn="ctr">
              <a:buNone/>
            </a:pPr>
            <a:endParaRPr lang="en-US" altLang="ko-KR" dirty="0"/>
          </a:p>
          <a:p>
            <a:pPr marL="1471400" lvl="8" indent="0" algn="ctr">
              <a:buNone/>
            </a:pPr>
            <a:endParaRPr lang="en-US" altLang="ko-KR" dirty="0"/>
          </a:p>
          <a:p>
            <a:pPr marL="1471400" lvl="8" indent="0" algn="ctr">
              <a:buNone/>
            </a:pPr>
            <a:endParaRPr lang="en-US" altLang="ko-KR" dirty="0"/>
          </a:p>
          <a:p>
            <a:pPr marL="0" indent="-137160" algn="ctr">
              <a:buNone/>
            </a:pPr>
            <a:r>
              <a:rPr lang="ko-KR" altLang="en-US" sz="3800" dirty="0"/>
              <a:t>감사합니다</a:t>
            </a:r>
          </a:p>
        </p:txBody>
      </p:sp>
    </p:spTree>
    <p:extLst>
      <p:ext uri="{BB962C8B-B14F-4D97-AF65-F5344CB8AC3E}">
        <p14:creationId xmlns:p14="http://schemas.microsoft.com/office/powerpoint/2010/main" val="293521249"/>
      </p:ext>
    </p:extLst>
  </p:cSld>
  <p:clrMapOvr>
    <a:masterClrMapping/>
  </p:clrMapOvr>
</p:sld>
</file>

<file path=ppt/theme/theme1.xml><?xml version="1.0" encoding="utf-8"?>
<a:theme xmlns:a="http://schemas.openxmlformats.org/drawingml/2006/main" name="추억">
  <a:themeElements>
    <a:clrScheme name="추억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추억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추억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67</TotalTime>
  <Words>802</Words>
  <Application>Microsoft Office PowerPoint</Application>
  <PresentationFormat>와이드스크린</PresentationFormat>
  <Paragraphs>27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3" baseType="lpstr">
      <vt:lpstr>notokr-bold</vt:lpstr>
      <vt:lpstr>notokr-regular</vt:lpstr>
      <vt:lpstr>Malgun Gothic</vt:lpstr>
      <vt:lpstr>Malgun Gothic</vt:lpstr>
      <vt:lpstr>Calibri</vt:lpstr>
      <vt:lpstr>Calibri Light</vt:lpstr>
      <vt:lpstr>추억</vt:lpstr>
      <vt:lpstr>한국의 독도 영토 수호방안</vt:lpstr>
      <vt:lpstr>목차</vt:lpstr>
      <vt:lpstr>한국과 일본의 인식차이</vt:lpstr>
      <vt:lpstr>한국의 독도 영토 수호 방안</vt:lpstr>
      <vt:lpstr>한국의 독도 영토 수호 방안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한국의 독도 영토 수호방한</dc:title>
  <dc:creator>박 철민</dc:creator>
  <cp:lastModifiedBy>박 철민</cp:lastModifiedBy>
  <cp:revision>7</cp:revision>
  <dcterms:created xsi:type="dcterms:W3CDTF">2020-10-13T13:33:14Z</dcterms:created>
  <dcterms:modified xsi:type="dcterms:W3CDTF">2020-10-15T07:06:29Z</dcterms:modified>
</cp:coreProperties>
</file>