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준근" initials="준" lastIdx="1" clrIdx="0">
    <p:extLst>
      <p:ext uri="{19B8F6BF-5375-455C-9EA6-DF929625EA0E}">
        <p15:presenceInfo xmlns:p15="http://schemas.microsoft.com/office/powerpoint/2012/main" userId="4f272011285c2d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81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14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42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56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12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7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82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8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7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F2C6-DD6E-46CB-8B72-F92B7B009CD6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1959-04C7-424C-9C5D-9FF80AC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02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VS5vr2XYc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실외, 잔디, 산, 자연이(가) 표시된 사진&#10;&#10;자동 생성된 설명">
            <a:extLst>
              <a:ext uri="{FF2B5EF4-FFF2-40B4-BE49-F238E27FC236}">
                <a16:creationId xmlns:a16="http://schemas.microsoft.com/office/drawing/2014/main" id="{F0730C44-970B-48FC-BC58-E329CA31F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12192001" cy="6855742"/>
          </a:xfr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A73AE8DB-BBBF-4598-828B-7C7586BA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3557"/>
            <a:ext cx="10515600" cy="2353381"/>
          </a:xfrm>
          <a:effectLst>
            <a:glow rad="177800">
              <a:schemeClr val="accent1"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ko-KR" altLang="en-US" sz="5400" b="1" dirty="0">
                <a:effectLst>
                  <a:glow rad="127000">
                    <a:schemeClr val="bg1"/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간도는 왜 한국영토인가</a:t>
            </a:r>
            <a:r>
              <a:rPr lang="en-US" altLang="ko-KR" sz="5400" b="1" dirty="0">
                <a:effectLst>
                  <a:glow rad="127000">
                    <a:schemeClr val="bg1"/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?</a:t>
            </a:r>
            <a:br>
              <a:rPr lang="en-US" altLang="ko-KR" sz="5400" b="1" dirty="0">
                <a:latin typeface="HY바다M" panose="02030600000101010101" pitchFamily="18" charset="-127"/>
                <a:ea typeface="HY바다M" panose="02030600000101010101" pitchFamily="18" charset="-127"/>
              </a:rPr>
            </a:br>
            <a:br>
              <a:rPr lang="en-US" altLang="ko-KR" dirty="0"/>
            </a:br>
            <a:r>
              <a:rPr lang="ko-KR" altLang="en-US" sz="2500" b="1" dirty="0"/>
              <a:t>영어영문학과 </a:t>
            </a:r>
            <a:r>
              <a:rPr lang="en-US" altLang="ko-KR" sz="2500" b="1" dirty="0"/>
              <a:t>21603650 </a:t>
            </a:r>
            <a:r>
              <a:rPr lang="ko-KR" altLang="en-US" sz="2500" b="1" dirty="0"/>
              <a:t>조준근</a:t>
            </a:r>
          </a:p>
        </p:txBody>
      </p:sp>
    </p:spTree>
    <p:extLst>
      <p:ext uri="{BB962C8B-B14F-4D97-AF65-F5344CB8AC3E}">
        <p14:creationId xmlns:p14="http://schemas.microsoft.com/office/powerpoint/2010/main" val="15648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BB192-C26F-4DE5-B80B-B50E3F8D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0" y="533400"/>
            <a:ext cx="4191000" cy="723900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b="1" dirty="0" err="1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토문강</a:t>
            </a:r>
            <a:endParaRPr lang="ko-KR" altLang="en-US" sz="5400" b="1" dirty="0">
              <a:effectLst>
                <a:glow rad="127000">
                  <a:schemeClr val="accent1">
                    <a:lumMod val="60000"/>
                    <a:lumOff val="40000"/>
                  </a:schemeClr>
                </a:glo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154B38-B5F9-4C30-93DB-A9EC9FF05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5341032"/>
            <a:ext cx="6046786" cy="4360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토문강은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두만강과 관계 없음을 알려줌</a:t>
            </a:r>
          </a:p>
        </p:txBody>
      </p:sp>
      <p:pic>
        <p:nvPicPr>
          <p:cNvPr id="6" name="그림 5" descr="개체, 시계, 측정기이(가) 표시된 사진&#10;&#10;자동 생성된 설명">
            <a:extLst>
              <a:ext uri="{FF2B5EF4-FFF2-40B4-BE49-F238E27FC236}">
                <a16:creationId xmlns:a16="http://schemas.microsoft.com/office/drawing/2014/main" id="{082BB6D9-94A5-4422-BC9C-D7B242F60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4050" cy="4267200"/>
          </a:xfrm>
          <a:prstGeom prst="rect">
            <a:avLst/>
          </a:prstGeom>
        </p:spPr>
      </p:pic>
      <p:pic>
        <p:nvPicPr>
          <p:cNvPr id="8" name="그림 7" descr="음식이(가) 표시된 사진&#10;&#10;자동 생성된 설명">
            <a:extLst>
              <a:ext uri="{FF2B5EF4-FFF2-40B4-BE49-F238E27FC236}">
                <a16:creationId xmlns:a16="http://schemas.microsoft.com/office/drawing/2014/main" id="{335B3AD3-7571-4CA0-ACC3-56265DBB4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2228850"/>
            <a:ext cx="6046787" cy="4629150"/>
          </a:xfrm>
          <a:prstGeom prst="rect">
            <a:avLst/>
          </a:prstGeom>
        </p:spPr>
      </p:pic>
      <p:sp>
        <p:nvSpPr>
          <p:cNvPr id="9" name="화살표: 왼쪽/위쪽 8">
            <a:extLst>
              <a:ext uri="{FF2B5EF4-FFF2-40B4-BE49-F238E27FC236}">
                <a16:creationId xmlns:a16="http://schemas.microsoft.com/office/drawing/2014/main" id="{8E2E40AF-EC89-4E40-9800-3333BF891BB3}"/>
              </a:ext>
            </a:extLst>
          </p:cNvPr>
          <p:cNvSpPr/>
          <p:nvPr/>
        </p:nvSpPr>
        <p:spPr>
          <a:xfrm rot="5400000">
            <a:off x="4793859" y="4372707"/>
            <a:ext cx="886265" cy="994117"/>
          </a:xfrm>
          <a:prstGeom prst="leftUpArrow">
            <a:avLst>
              <a:gd name="adj1" fmla="val 25000"/>
              <a:gd name="adj2" fmla="val 21032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90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CCACBC-A48B-4D84-8B1E-89E6F8E9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2" y="166344"/>
            <a:ext cx="6316386" cy="1216966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간도의 영유권 문제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CBA11C54-8738-4DCF-B614-4205C182D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617" y="5380390"/>
            <a:ext cx="5424705" cy="1112485"/>
          </a:xfrm>
        </p:spPr>
        <p:txBody>
          <a:bodyPr>
            <a:noAutofit/>
          </a:bodyPr>
          <a:lstStyle/>
          <a:p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백두산정계비와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토문강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발원지에 대한 공동 조사에 의해 국경을 획정할 것을 청나라 관료에 요청</a:t>
            </a:r>
          </a:p>
        </p:txBody>
      </p:sp>
      <p:pic>
        <p:nvPicPr>
          <p:cNvPr id="6" name="그림 5" descr="가구, 카페트, 커튼이(가) 표시된 사진&#10;&#10;자동 생성된 설명">
            <a:extLst>
              <a:ext uri="{FF2B5EF4-FFF2-40B4-BE49-F238E27FC236}">
                <a16:creationId xmlns:a16="http://schemas.microsoft.com/office/drawing/2014/main" id="{86D865DB-1B39-4843-A29F-85DBA131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7600" cy="5038725"/>
          </a:xfrm>
          <a:prstGeom prst="rect">
            <a:avLst/>
          </a:prstGeom>
        </p:spPr>
      </p:pic>
      <p:pic>
        <p:nvPicPr>
          <p:cNvPr id="8" name="그림 7" descr="남자, 사람, 사진, 오래된이(가) 표시된 사진&#10;&#10;자동 생성된 설명">
            <a:extLst>
              <a:ext uri="{FF2B5EF4-FFF2-40B4-BE49-F238E27FC236}">
                <a16:creationId xmlns:a16="http://schemas.microsoft.com/office/drawing/2014/main" id="{6F82C448-4490-48B2-A521-4AC4F7C71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756"/>
            <a:ext cx="3414496" cy="4934243"/>
          </a:xfrm>
          <a:prstGeom prst="rect">
            <a:avLst/>
          </a:prstGeom>
        </p:spPr>
      </p:pic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7CD08363-C8F0-4B9C-986C-A92056EEA6F7}"/>
              </a:ext>
            </a:extLst>
          </p:cNvPr>
          <p:cNvSpPr/>
          <p:nvPr/>
        </p:nvSpPr>
        <p:spPr>
          <a:xfrm>
            <a:off x="6659442" y="881283"/>
            <a:ext cx="1521069" cy="2743200"/>
          </a:xfrm>
          <a:prstGeom prst="wedgeRectCallout">
            <a:avLst>
              <a:gd name="adj1" fmla="val 94819"/>
              <a:gd name="adj2" fmla="val 311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김우식이</a:t>
            </a:r>
            <a:r>
              <a:rPr lang="en-US" altLang="ko-KR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답사하여 가져온 백두산</a:t>
            </a:r>
            <a:endParaRPr lang="en-US" altLang="ko-KR" sz="2500" dirty="0">
              <a:solidFill>
                <a:schemeClr val="tx1"/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정계비 탑본</a:t>
            </a:r>
          </a:p>
        </p:txBody>
      </p:sp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DF3806F5-D160-4EF5-8F3D-AEF315027636}"/>
              </a:ext>
            </a:extLst>
          </p:cNvPr>
          <p:cNvSpPr/>
          <p:nvPr/>
        </p:nvSpPr>
        <p:spPr>
          <a:xfrm>
            <a:off x="3516924" y="2672862"/>
            <a:ext cx="2011680" cy="2365863"/>
          </a:xfrm>
          <a:prstGeom prst="wedgeRoundRectCallout">
            <a:avLst>
              <a:gd name="adj1" fmla="val -83624"/>
              <a:gd name="adj2" fmla="val 5060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토문강은</a:t>
            </a:r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송화강의 상류이므로 간도는</a:t>
            </a:r>
            <a:endParaRPr lang="en-US" altLang="ko-KR" sz="2500" dirty="0">
              <a:solidFill>
                <a:schemeClr val="tx1"/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우리의</a:t>
            </a:r>
            <a:endParaRPr lang="en-US" altLang="ko-KR" sz="2500" dirty="0">
              <a:solidFill>
                <a:schemeClr val="tx1"/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영토다</a:t>
            </a:r>
            <a:r>
              <a:rPr lang="en-US" altLang="ko-KR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!</a:t>
            </a:r>
            <a:endParaRPr lang="ko-KR" altLang="en-US" sz="2500" dirty="0">
              <a:solidFill>
                <a:schemeClr val="tx1"/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58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DFD4F5-FF31-4BDE-80BF-422DD7DC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44" y="154744"/>
            <a:ext cx="6125305" cy="746403"/>
          </a:xfrm>
        </p:spPr>
        <p:txBody>
          <a:bodyPr>
            <a:noAutofit/>
          </a:bodyPr>
          <a:lstStyle/>
          <a:p>
            <a:pPr algn="ctr"/>
            <a:r>
              <a:rPr lang="en-US" altLang="ko-KR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1</a:t>
            </a:r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차 </a:t>
            </a:r>
            <a:r>
              <a:rPr lang="ko-KR" altLang="en-US" sz="5400" b="1" dirty="0" err="1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을유감계회담</a:t>
            </a:r>
            <a:endParaRPr lang="ko-KR" altLang="en-US" sz="5400" b="1" dirty="0">
              <a:effectLst>
                <a:glow rad="127000">
                  <a:schemeClr val="accent1">
                    <a:lumMod val="60000"/>
                    <a:lumOff val="40000"/>
                  </a:schemeClr>
                </a:glo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F048BF-5E9D-4523-82A9-18D611EB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7554" y="1310430"/>
            <a:ext cx="6125306" cy="21185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1885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년 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7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월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이중하를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토문감계사로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임명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정계비를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정계비를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먼저 조사하고 강의 발원을 조사하자고 주장</a:t>
            </a:r>
          </a:p>
        </p:txBody>
      </p:sp>
      <p:pic>
        <p:nvPicPr>
          <p:cNvPr id="6" name="그림 5" descr="남자, 착용, 쥐고있는, 모자이(가) 표시된 사진&#10;&#10;자동 생성된 설명">
            <a:extLst>
              <a:ext uri="{FF2B5EF4-FFF2-40B4-BE49-F238E27FC236}">
                <a16:creationId xmlns:a16="http://schemas.microsoft.com/office/drawing/2014/main" id="{2C9523BC-6D88-49CA-8A37-16D6795C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92"/>
            <a:ext cx="4733193" cy="5591907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763B453C-D418-4968-A3A8-8BF475FE2CAB}"/>
              </a:ext>
            </a:extLst>
          </p:cNvPr>
          <p:cNvSpPr/>
          <p:nvPr/>
        </p:nvSpPr>
        <p:spPr>
          <a:xfrm>
            <a:off x="5859041" y="3717234"/>
            <a:ext cx="5062331" cy="2570922"/>
          </a:xfrm>
          <a:prstGeom prst="wedgeRoundRectCallout">
            <a:avLst>
              <a:gd name="adj1" fmla="val 73670"/>
              <a:gd name="adj2" fmla="val 418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청나라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: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강원을 먼저 조사하자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정계비는 그리 중요하지 않다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!</a:t>
            </a:r>
          </a:p>
          <a:p>
            <a:pPr algn="ctr"/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/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(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두만강 상류를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도문강으로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보고 정계비의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토문강이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곧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도문강을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가리키는 것이라 전제함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)</a:t>
            </a:r>
            <a:endParaRPr lang="ko-KR" altLang="en-US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874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2EAE9E-899B-4FBC-A807-FBE6FC5D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59" y="464257"/>
            <a:ext cx="5899058" cy="874419"/>
          </a:xfrm>
        </p:spPr>
        <p:txBody>
          <a:bodyPr vert="horz" lIns="91440" tIns="45720" rIns="91440" bIns="45720" rtlCol="0" anchor="b">
            <a:noAutofit/>
          </a:bodyPr>
          <a:lstStyle/>
          <a:p>
            <a:pPr latinLnBrk="0"/>
            <a:r>
              <a:rPr lang="ko-KR" altLang="en-US" sz="5400" b="1" dirty="0" err="1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재감계요구와</a:t>
            </a:r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 압력</a:t>
            </a:r>
            <a:endParaRPr lang="en-US" altLang="ko-KR" sz="5400" b="1" dirty="0">
              <a:effectLst>
                <a:glow rad="127000">
                  <a:schemeClr val="accent1">
                    <a:lumMod val="60000"/>
                    <a:lumOff val="40000"/>
                  </a:schemeClr>
                </a:glo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6" name="그림 개체 틀 5" descr="의류, 오래된, 사진, 남자이(가) 표시된 사진&#10;&#10;자동 생성된 설명">
            <a:extLst>
              <a:ext uri="{FF2B5EF4-FFF2-40B4-BE49-F238E27FC236}">
                <a16:creationId xmlns:a16="http://schemas.microsoft.com/office/drawing/2014/main" id="{E0BBAAD0-3CD6-434F-AF78-D8A3CFD651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r="5709"/>
          <a:stretch/>
        </p:blipFill>
        <p:spPr>
          <a:xfrm>
            <a:off x="0" y="2438400"/>
            <a:ext cx="3699803" cy="4419600"/>
          </a:xfrm>
          <a:prstGeom prst="rect">
            <a:avLst/>
          </a:prstGeom>
          <a:effectLst/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1A883B-438D-4BBF-8132-5A039695B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회합이 타결이 되지 않고 해산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청나라는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위안스카이를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앞세워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감계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문제에 대해   정치적 압박을 가하고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다시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감계할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것을 요구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sp>
        <p:nvSpPr>
          <p:cNvPr id="7" name="화살표: 위로 굽음 6">
            <a:extLst>
              <a:ext uri="{FF2B5EF4-FFF2-40B4-BE49-F238E27FC236}">
                <a16:creationId xmlns:a16="http://schemas.microsoft.com/office/drawing/2014/main" id="{4D958501-CDC2-43C8-A200-11A038EFFCEB}"/>
              </a:ext>
            </a:extLst>
          </p:cNvPr>
          <p:cNvSpPr/>
          <p:nvPr/>
        </p:nvSpPr>
        <p:spPr>
          <a:xfrm rot="16200000">
            <a:off x="5060855" y="1463038"/>
            <a:ext cx="379828" cy="3552096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85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9DADA4-CD75-4512-B2DF-309586FC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344555"/>
            <a:ext cx="6718853" cy="758687"/>
          </a:xfrm>
        </p:spPr>
        <p:txBody>
          <a:bodyPr>
            <a:noAutofit/>
          </a:bodyPr>
          <a:lstStyle/>
          <a:p>
            <a:pPr algn="ctr"/>
            <a:r>
              <a:rPr lang="en-US" altLang="ko-KR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2</a:t>
            </a:r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차 </a:t>
            </a:r>
            <a:r>
              <a:rPr lang="ko-KR" altLang="en-US" sz="5400" b="1" dirty="0" err="1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을유감계회담</a:t>
            </a:r>
            <a:endParaRPr lang="ko-KR" altLang="en-US" sz="54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1EFB91-DA74-4822-B5C7-34C24E972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5357" y="1392702"/>
            <a:ext cx="5446643" cy="54652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1887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년 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2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차 회담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홍단수를 국경으로 할 것을 요구하며 군대로 위협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이중하는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“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내 머리는 잘라가도 국토는 잘라갈 수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없다＂고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대응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홍토수와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석을수가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합류하는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지점이하를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경계로 하는 것을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가결정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그러나 결렬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E04CECDF-EF44-4505-9ACE-AEE15227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702"/>
            <a:ext cx="6347791" cy="54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0A6D0-96F4-4EDD-A0DD-794B86BB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8" y="200655"/>
            <a:ext cx="4568189" cy="10185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3</a:t>
            </a:r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차 </a:t>
            </a:r>
            <a:r>
              <a:rPr lang="ko-KR" altLang="en-US" sz="5400" b="1" dirty="0" err="1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감계</a:t>
            </a:r>
            <a:endParaRPr lang="en-US" altLang="ko-KR" sz="5400" b="1" dirty="0">
              <a:effectLst>
                <a:glow rad="127000">
                  <a:schemeClr val="accent1">
                    <a:lumMod val="60000"/>
                    <a:lumOff val="40000"/>
                  </a:schemeClr>
                </a:glo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6" name="그림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A2618A24-5961-4585-8C51-BAD4E5E8E3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" b="-2"/>
          <a:stretch/>
        </p:blipFill>
        <p:spPr>
          <a:xfrm>
            <a:off x="0" y="1404730"/>
            <a:ext cx="6867442" cy="5453270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050EF2-A8D4-46ED-A4D8-BC324C0E0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2770" y="1219200"/>
            <a:ext cx="4753871" cy="545326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3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차 감계사로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이중하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파견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→ 현지답사 때 청나라 측이 협박하는 전례를 되풀이하지 않기 위해  양국 정부의 사전 조정 필요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본국 정부로 하여금 홍단수를 경계로 하자는 제의를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위안스카이에게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타진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청나라 측은 회담보다 양국 정부의 직접 교섭으로 문제 해결을 바람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→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감계의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교섭은 자연스레 중단</a:t>
            </a:r>
          </a:p>
        </p:txBody>
      </p:sp>
    </p:spTree>
    <p:extLst>
      <p:ext uri="{BB962C8B-B14F-4D97-AF65-F5344CB8AC3E}">
        <p14:creationId xmlns:p14="http://schemas.microsoft.com/office/powerpoint/2010/main" val="38276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8C789C-6AFC-4A3E-84E5-094BFB71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73" y="175091"/>
            <a:ext cx="3979314" cy="109368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일본의 개입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C9458E-B8A0-4EC9-B9EF-BD77986FC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4073" y="1424231"/>
            <a:ext cx="2976031" cy="1093682"/>
          </a:xfrm>
        </p:spPr>
        <p:txBody>
          <a:bodyPr>
            <a:normAutofit lnSpcReduction="10000"/>
          </a:bodyPr>
          <a:lstStyle/>
          <a:p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을사조약과 통감부 설치로 일본이 간도 문제에 개입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2ACB2F55-9A23-4337-895B-AFB9064C4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7927" cy="6858000"/>
          </a:xfrm>
          <a:prstGeom prst="rect">
            <a:avLst/>
          </a:prstGeom>
        </p:spPr>
      </p:pic>
      <p:pic>
        <p:nvPicPr>
          <p:cNvPr id="8" name="그림 7" descr="건물, 실외, 오래된, 사진이(가) 표시된 사진&#10;&#10;자동 생성된 설명">
            <a:extLst>
              <a:ext uri="{FF2B5EF4-FFF2-40B4-BE49-F238E27FC236}">
                <a16:creationId xmlns:a16="http://schemas.microsoft.com/office/drawing/2014/main" id="{920B0311-4EDC-4E2A-914A-D647DD9C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73" y="3235569"/>
            <a:ext cx="5387927" cy="3622431"/>
          </a:xfrm>
          <a:prstGeom prst="rect">
            <a:avLst/>
          </a:prstGeom>
        </p:spPr>
      </p:pic>
      <p:sp>
        <p:nvSpPr>
          <p:cNvPr id="9" name="화살표: 왼쪽 8">
            <a:extLst>
              <a:ext uri="{FF2B5EF4-FFF2-40B4-BE49-F238E27FC236}">
                <a16:creationId xmlns:a16="http://schemas.microsoft.com/office/drawing/2014/main" id="{725996F7-8D4F-41A0-B0B7-07D734A2C3F0}"/>
              </a:ext>
            </a:extLst>
          </p:cNvPr>
          <p:cNvSpPr/>
          <p:nvPr/>
        </p:nvSpPr>
        <p:spPr>
          <a:xfrm>
            <a:off x="5324520" y="1429578"/>
            <a:ext cx="1542960" cy="34124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굽음 10">
            <a:extLst>
              <a:ext uri="{FF2B5EF4-FFF2-40B4-BE49-F238E27FC236}">
                <a16:creationId xmlns:a16="http://schemas.microsoft.com/office/drawing/2014/main" id="{738E4A4C-7A35-4A7B-850E-A7D01AEA8C0C}"/>
              </a:ext>
            </a:extLst>
          </p:cNvPr>
          <p:cNvSpPr/>
          <p:nvPr/>
        </p:nvSpPr>
        <p:spPr>
          <a:xfrm rot="5400000">
            <a:off x="9148399" y="1923952"/>
            <a:ext cx="1600200" cy="787809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C66E1E-9CC6-4FDF-AC46-AD335187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24870" cy="800100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통감부 간도 파출소</a:t>
            </a:r>
          </a:p>
        </p:txBody>
      </p:sp>
      <p:pic>
        <p:nvPicPr>
          <p:cNvPr id="6" name="그림 개체 틀 5" descr="건물, 실외, 도로, 걷기이(가) 표시된 사진&#10;&#10;자동 생성된 설명">
            <a:extLst>
              <a:ext uri="{FF2B5EF4-FFF2-40B4-BE49-F238E27FC236}">
                <a16:creationId xmlns:a16="http://schemas.microsoft.com/office/drawing/2014/main" id="{41D50B30-2668-401B-9CA6-034392D091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4400"/>
          <a:stretch>
            <a:fillRect/>
          </a:stretch>
        </p:blipFill>
        <p:spPr>
          <a:xfrm>
            <a:off x="0" y="992187"/>
            <a:ext cx="6172200" cy="5865813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2E8356-CA75-422B-9A0F-CAFE139A5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4052" y="2755875"/>
            <a:ext cx="5608637" cy="35322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1907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년 통감부 간도 파출소 설치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일본 나름대로 대륙 침략의 계획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간도가 한국의 영토임을 승인</a:t>
            </a:r>
          </a:p>
        </p:txBody>
      </p:sp>
      <p:sp>
        <p:nvSpPr>
          <p:cNvPr id="7" name="설명선: 선(테두리 없음) 6">
            <a:extLst>
              <a:ext uri="{FF2B5EF4-FFF2-40B4-BE49-F238E27FC236}">
                <a16:creationId xmlns:a16="http://schemas.microsoft.com/office/drawing/2014/main" id="{8AB5C0D5-EFD9-4C7F-843F-2FD0A784C021}"/>
              </a:ext>
            </a:extLst>
          </p:cNvPr>
          <p:cNvSpPr/>
          <p:nvPr/>
        </p:nvSpPr>
        <p:spPr>
          <a:xfrm>
            <a:off x="7557112" y="569911"/>
            <a:ext cx="3823651" cy="1118211"/>
          </a:xfrm>
          <a:prstGeom prst="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훗날 간도 일본 총영사관으로 발전함</a:t>
            </a:r>
          </a:p>
        </p:txBody>
      </p:sp>
    </p:spTree>
    <p:extLst>
      <p:ext uri="{BB962C8B-B14F-4D97-AF65-F5344CB8AC3E}">
        <p14:creationId xmlns:p14="http://schemas.microsoft.com/office/powerpoint/2010/main" val="351512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D5BE62-BB02-4C32-8F70-F4E32EAE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228601"/>
            <a:ext cx="5509527" cy="833511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일본의 인정</a:t>
            </a:r>
            <a:r>
              <a:rPr lang="en-US" altLang="ko-KR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?</a:t>
            </a:r>
            <a:endParaRPr lang="ko-KR" altLang="en-US" sz="5400" b="1" dirty="0">
              <a:effectLst>
                <a:glow rad="127000">
                  <a:schemeClr val="accent1">
                    <a:lumMod val="60000"/>
                    <a:lumOff val="40000"/>
                  </a:schemeClr>
                </a:glo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6" name="그림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6A4DF89-77B7-42F8-9ADE-6FCBF035F3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1" b="22131"/>
          <a:stretch>
            <a:fillRect/>
          </a:stretch>
        </p:blipFill>
        <p:spPr>
          <a:xfrm>
            <a:off x="0" y="1590260"/>
            <a:ext cx="5772539" cy="5267739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09BAC94-D7B8-43B4-B29D-9E46CD9AF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2539" y="2305877"/>
            <a:ext cx="6419461" cy="32934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간도 파출소에서 편찬한 문서를 통해    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토문강은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송화강의 상류로서 두만강과   관계가 없고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두만강이 절대 국경선일 수 없다고 여러 조항에 걸쳐 논증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1909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년  통감부는 청나라에 간도가 한국의 영토임을 통보</a:t>
            </a:r>
          </a:p>
        </p:txBody>
      </p:sp>
    </p:spTree>
    <p:extLst>
      <p:ext uri="{BB962C8B-B14F-4D97-AF65-F5344CB8AC3E}">
        <p14:creationId xmlns:p14="http://schemas.microsoft.com/office/powerpoint/2010/main" val="187099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15861-C0BC-4903-ADB8-B98F3077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45" y="77856"/>
            <a:ext cx="5401985" cy="758687"/>
          </a:xfrm>
        </p:spPr>
        <p:txBody>
          <a:bodyPr>
            <a:noAutofit/>
          </a:bodyPr>
          <a:lstStyle/>
          <a:p>
            <a:pPr algn="ctr"/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간도협약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131F33-109D-4A14-887F-A28857F18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1268" y="958643"/>
            <a:ext cx="6550732" cy="589935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간도가 분명히 우리 나라의 영토라고      인정한 일제가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1909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년 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9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월 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7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일 청나라와         </a:t>
            </a:r>
            <a:r>
              <a:rPr lang="ko-KR" altLang="en-US" sz="2500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간도 협약을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체결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철도 개설 문제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탄광 문제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영구지선의    철수 문제 등 만주에서의 몇 가지를        교환하는 조건으로 간도를 중국에 할양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우리 정부가 관여하지 않은 가운데         취해진 불법적인 영토 할양이고 일제의              불법행위를 입증하는 국제적인 문서임</a:t>
            </a:r>
          </a:p>
        </p:txBody>
      </p:sp>
      <p:pic>
        <p:nvPicPr>
          <p:cNvPr id="8" name="그림 7" descr="텍스트, 하얀색이(가) 표시된 사진&#10;&#10;자동 생성된 설명">
            <a:extLst>
              <a:ext uri="{FF2B5EF4-FFF2-40B4-BE49-F238E27FC236}">
                <a16:creationId xmlns:a16="http://schemas.microsoft.com/office/drawing/2014/main" id="{3EA29625-0065-4F70-9166-6568864F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642"/>
            <a:ext cx="5641268" cy="3181904"/>
          </a:xfrm>
          <a:prstGeom prst="rect">
            <a:avLst/>
          </a:prstGeom>
        </p:spPr>
      </p:pic>
      <p:pic>
        <p:nvPicPr>
          <p:cNvPr id="10" name="그림 9" descr="개체, 시계, 하얀색, 디스플레이이(가) 표시된 사진&#10;&#10;자동 생성된 설명">
            <a:extLst>
              <a:ext uri="{FF2B5EF4-FFF2-40B4-BE49-F238E27FC236}">
                <a16:creationId xmlns:a16="http://schemas.microsoft.com/office/drawing/2014/main" id="{C3111164-278B-4DF1-9255-95C9F9A6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0546"/>
            <a:ext cx="5641269" cy="27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2483D28-5C63-4CDE-B6F8-85F2A9C6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600" b="1" dirty="0">
                <a:effectLst>
                  <a:glow rad="127000">
                    <a:srgbClr val="FFFF00"/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목차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220F4D5-6600-40A6-98B2-C9EED7D1E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6070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간도의 역사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간도의 위치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간도의 개설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간도로 이주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백두산정계비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이범윤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간도의 귀속문제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토문강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간도의 영유권 문제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1F442B29-7A15-4639-8463-AEFD2ED7E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바다M" panose="02030600000101010101" pitchFamily="18" charset="-127"/>
                <a:ea typeface="HY바다M" panose="02030600000101010101" pitchFamily="18" charset="-127"/>
              </a:rPr>
              <a:t>1</a:t>
            </a:r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차 </a:t>
            </a:r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을유감계회담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재감계요구와</a:t>
            </a:r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 압력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en-US" altLang="ko-KR" dirty="0">
                <a:latin typeface="HY바다M" panose="02030600000101010101" pitchFamily="18" charset="-127"/>
                <a:ea typeface="HY바다M" panose="02030600000101010101" pitchFamily="18" charset="-127"/>
              </a:rPr>
              <a:t>2</a:t>
            </a:r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차 </a:t>
            </a:r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을유감계회담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en-US" altLang="ko-KR" dirty="0">
                <a:latin typeface="HY바다M" panose="02030600000101010101" pitchFamily="18" charset="-127"/>
                <a:ea typeface="HY바다M" panose="02030600000101010101" pitchFamily="18" charset="-127"/>
              </a:rPr>
              <a:t>3</a:t>
            </a:r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차 </a:t>
            </a:r>
            <a:r>
              <a:rPr lang="ko-KR" altLang="en-US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감계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일본의 개입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통감부 간도 파출소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일본의 인정</a:t>
            </a:r>
            <a:r>
              <a:rPr lang="en-US" altLang="ko-KR" dirty="0">
                <a:latin typeface="HY바다M" panose="02030600000101010101" pitchFamily="18" charset="-127"/>
                <a:ea typeface="HY바다M" panose="02030600000101010101" pitchFamily="18" charset="-127"/>
              </a:rPr>
              <a:t>?</a:t>
            </a: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간도협약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r>
              <a:rPr lang="ko-KR" altLang="en-US" dirty="0">
                <a:latin typeface="HY바다M" panose="02030600000101010101" pitchFamily="18" charset="-127"/>
                <a:ea typeface="HY바다M" panose="02030600000101010101" pitchFamily="18" charset="-127"/>
              </a:rPr>
              <a:t>영상자료</a:t>
            </a:r>
            <a:endParaRPr lang="en-US" altLang="ko-KR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184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건물, 검은색, 표지판, 문이(가) 표시된 사진&#10;&#10;자동 생성된 설명">
            <a:extLst>
              <a:ext uri="{FF2B5EF4-FFF2-40B4-BE49-F238E27FC236}">
                <a16:creationId xmlns:a16="http://schemas.microsoft.com/office/drawing/2014/main" id="{8F53B073-149A-4D41-B9E8-77CA53CF3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0623B7-A7A3-450B-8958-EB457E80C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87" y="0"/>
            <a:ext cx="3010487" cy="1140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latinLnBrk="0"/>
            <a:r>
              <a:rPr lang="ko-KR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영상자료</a:t>
            </a:r>
          </a:p>
        </p:txBody>
      </p:sp>
      <p:sp>
        <p:nvSpPr>
          <p:cNvPr id="9" name="부제목 8">
            <a:extLst>
              <a:ext uri="{FF2B5EF4-FFF2-40B4-BE49-F238E27FC236}">
                <a16:creationId xmlns:a16="http://schemas.microsoft.com/office/drawing/2014/main" id="{94484086-D1F7-455F-B7DE-2214E212A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02" y="2727728"/>
            <a:ext cx="2119533" cy="3588666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accent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링크</a:t>
            </a:r>
            <a:r>
              <a:rPr lang="en-US" altLang="ko-KR" sz="2800" dirty="0">
                <a:solidFill>
                  <a:schemeClr val="accent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 –</a:t>
            </a:r>
            <a:r>
              <a:rPr lang="en-US" altLang="ko-KR" sz="28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</a:p>
          <a:p>
            <a:r>
              <a:rPr lang="en-US" altLang="ko-KR" sz="2800" dirty="0">
                <a:latin typeface="HY바다M" panose="02030600000101010101" pitchFamily="18" charset="-127"/>
                <a:ea typeface="HY바다M" panose="02030600000101010101" pitchFamily="18" charset="-127"/>
                <a:hlinkClick r:id="rId3"/>
              </a:rPr>
              <a:t>https://www.youtube.com/watch?v=JpVS5vr2XYc</a:t>
            </a:r>
            <a:endParaRPr lang="ko-KR" altLang="en-US" sz="28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48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4CF5FE-A989-4E45-A05C-75C0D6A4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49" y="423241"/>
            <a:ext cx="3797497" cy="846483"/>
          </a:xfrm>
        </p:spPr>
        <p:txBody>
          <a:bodyPr>
            <a:noAutofit/>
          </a:bodyPr>
          <a:lstStyle/>
          <a:p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간도의 역사</a:t>
            </a:r>
          </a:p>
        </p:txBody>
      </p:sp>
      <p:pic>
        <p:nvPicPr>
          <p:cNvPr id="6" name="그림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D977AB4-C0EA-4F93-8389-33B3A80571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1" b="21391"/>
          <a:stretch>
            <a:fillRect/>
          </a:stretch>
        </p:blipFill>
        <p:spPr>
          <a:xfrm>
            <a:off x="9083007" y="4677"/>
            <a:ext cx="3108993" cy="3223055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D8D69C-8992-4B96-A299-68642633B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1498" y="2381249"/>
            <a:ext cx="4242928" cy="8464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옛 </a:t>
            </a:r>
            <a:r>
              <a:rPr lang="ko-KR" altLang="en-US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고구려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와 </a:t>
            </a:r>
            <a:r>
              <a:rPr lang="ko-KR" altLang="en-US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발해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의 영토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6CBFFF8A-84DD-43B1-AB9F-48CD65FC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4"/>
            <a:ext cx="4491497" cy="6880973"/>
          </a:xfrm>
          <a:prstGeom prst="rect">
            <a:avLst/>
          </a:prstGeom>
        </p:spPr>
      </p:pic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5664FEDE-9DD9-4AFD-9BA3-20D11869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8" y="3227732"/>
            <a:ext cx="3108992" cy="3630268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CD084E0-CFB2-48C4-B779-7800E31DEB15}"/>
              </a:ext>
            </a:extLst>
          </p:cNvPr>
          <p:cNvCxnSpPr/>
          <p:nvPr/>
        </p:nvCxnSpPr>
        <p:spPr>
          <a:xfrm flipH="1" flipV="1">
            <a:off x="2245748" y="1390650"/>
            <a:ext cx="4974202" cy="990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809B36B-17FB-497D-BB41-8BE967F737AA}"/>
              </a:ext>
            </a:extLst>
          </p:cNvPr>
          <p:cNvCxnSpPr/>
          <p:nvPr/>
        </p:nvCxnSpPr>
        <p:spPr>
          <a:xfrm flipH="1" flipV="1">
            <a:off x="2405575" y="846483"/>
            <a:ext cx="3066757" cy="1534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8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1B3A82-7C68-44DE-B55C-4A97B932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101" y="185022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5400" b="1" dirty="0">
                <a:effectLst>
                  <a:glow rad="228600">
                    <a:schemeClr val="accent1">
                      <a:lumMod val="40000"/>
                      <a:lumOff val="6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간도의 위치</a:t>
            </a:r>
          </a:p>
        </p:txBody>
      </p:sp>
      <p:pic>
        <p:nvPicPr>
          <p:cNvPr id="16" name="그림 개체 틀 1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A83D1E8-277D-4FA7-A00F-CB91B51179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2099"/>
          <a:stretch>
            <a:fillRect/>
          </a:stretch>
        </p:blipFill>
        <p:spPr>
          <a:xfrm>
            <a:off x="1" y="0"/>
            <a:ext cx="6457070" cy="6858000"/>
          </a:xfrm>
        </p:spPr>
      </p:pic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B7E9CE9-2F35-48AC-9BB1-F1AB35B93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7071" y="2438400"/>
            <a:ext cx="509484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압록강 상류와 두만강 북쪽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서간도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–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압록강과 송화강 상류 백두산 일대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북간도</a:t>
            </a:r>
            <a:r>
              <a:rPr lang="en-US" altLang="ko-KR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(</a:t>
            </a:r>
            <a:r>
              <a:rPr lang="ko-KR" altLang="en-US" sz="2500" b="1" dirty="0" err="1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동간도</a:t>
            </a:r>
            <a:r>
              <a:rPr lang="en-US" altLang="ko-KR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) 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–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두만강 북부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93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B570E-36B0-4B9B-95A5-3E8805C3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144" y="264837"/>
            <a:ext cx="3932237" cy="1461052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간도의 개설</a:t>
            </a:r>
          </a:p>
        </p:txBody>
      </p:sp>
      <p:pic>
        <p:nvPicPr>
          <p:cNvPr id="6" name="그림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B9456E62-B0B0-43A6-8F4E-6583B765D1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" b="1525"/>
          <a:stretch>
            <a:fillRect/>
          </a:stretch>
        </p:blipFill>
        <p:spPr>
          <a:xfrm>
            <a:off x="0" y="0"/>
            <a:ext cx="7011201" cy="6858000"/>
          </a:xfrm>
        </p:spPr>
      </p:pic>
      <p:sp>
        <p:nvSpPr>
          <p:cNvPr id="12" name="텍스트 개체 틀 5">
            <a:extLst>
              <a:ext uri="{FF2B5EF4-FFF2-40B4-BE49-F238E27FC236}">
                <a16:creationId xmlns:a16="http://schemas.microsoft.com/office/drawing/2014/main" id="{7250EAB1-4268-4C50-9273-4AE8D600E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226" y="2596610"/>
            <a:ext cx="3839155" cy="34058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청나라의 </a:t>
            </a:r>
            <a:r>
              <a:rPr lang="ko-KR" altLang="en-US" sz="2500" b="1" dirty="0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봉금지역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설정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sz="24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청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조선 양국 입국금지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1881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년에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봉금해제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9EB2633-0E70-422B-9557-B992334CC3CA}"/>
              </a:ext>
            </a:extLst>
          </p:cNvPr>
          <p:cNvSpPr/>
          <p:nvPr/>
        </p:nvSpPr>
        <p:spPr>
          <a:xfrm rot="19373106">
            <a:off x="2884489" y="1648942"/>
            <a:ext cx="3322336" cy="15030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7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40C847-88E6-447C-8AE1-A0C9871C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192" y="268954"/>
            <a:ext cx="4363722" cy="833663"/>
          </a:xfrm>
        </p:spPr>
        <p:txBody>
          <a:bodyPr>
            <a:noAutofit/>
          </a:bodyPr>
          <a:lstStyle/>
          <a:p>
            <a:r>
              <a:rPr lang="ko-KR" altLang="en-US" sz="54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간도로 이주</a:t>
            </a:r>
          </a:p>
        </p:txBody>
      </p:sp>
      <p:pic>
        <p:nvPicPr>
          <p:cNvPr id="14" name="그림 개체 틀 1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406469E9-488A-4011-AA04-23FF7BF07B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19689" r="-656" b="3260"/>
          <a:stretch/>
        </p:blipFill>
        <p:spPr>
          <a:xfrm>
            <a:off x="0" y="112542"/>
            <a:ext cx="2810725" cy="3010485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6BF113-C21C-4BCD-BA0A-0018CB80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4011" y="4551422"/>
            <a:ext cx="4707989" cy="2229729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일제로부터 벗어나 항일 운동 기지를 구하기 위해 이주</a:t>
            </a:r>
          </a:p>
        </p:txBody>
      </p:sp>
      <p:pic>
        <p:nvPicPr>
          <p:cNvPr id="8" name="그림 7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B02C33B1-27B0-4969-8BEE-84AEC78CB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4" y="3123028"/>
            <a:ext cx="5263952" cy="3734972"/>
          </a:xfrm>
          <a:prstGeom prst="rect">
            <a:avLst/>
          </a:prstGeom>
        </p:spPr>
      </p:pic>
      <p:pic>
        <p:nvPicPr>
          <p:cNvPr id="10" name="그림 9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ACF539C-2C10-4E27-95C4-12533A4F8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-176"/>
            <a:ext cx="5734929" cy="4490558"/>
          </a:xfrm>
          <a:prstGeom prst="rect">
            <a:avLst/>
          </a:prstGeom>
        </p:spPr>
      </p:pic>
      <p:sp>
        <p:nvSpPr>
          <p:cNvPr id="15" name="설명선: 선(강조선) 14">
            <a:extLst>
              <a:ext uri="{FF2B5EF4-FFF2-40B4-BE49-F238E27FC236}">
                <a16:creationId xmlns:a16="http://schemas.microsoft.com/office/drawing/2014/main" id="{006EA5CE-C59F-4B4C-8A43-4460CDC686DE}"/>
              </a:ext>
            </a:extLst>
          </p:cNvPr>
          <p:cNvSpPr/>
          <p:nvPr/>
        </p:nvSpPr>
        <p:spPr>
          <a:xfrm>
            <a:off x="2664459" y="1371747"/>
            <a:ext cx="3938878" cy="1238486"/>
          </a:xfrm>
          <a:prstGeom prst="accentCallout1">
            <a:avLst>
              <a:gd name="adj1" fmla="val 32380"/>
              <a:gd name="adj2" fmla="val 1310"/>
              <a:gd name="adj3" fmla="val -78256"/>
              <a:gd name="adj4" fmla="val -1160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철종 말 세도정치 및 </a:t>
            </a:r>
            <a:endParaRPr lang="en-US" altLang="ko-KR" sz="2500" dirty="0">
              <a:solidFill>
                <a:schemeClr val="tx1"/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대흉년으로 이주</a:t>
            </a:r>
          </a:p>
        </p:txBody>
      </p:sp>
      <p:sp>
        <p:nvSpPr>
          <p:cNvPr id="19" name="화살표: 왼쪽/위쪽 18">
            <a:extLst>
              <a:ext uri="{FF2B5EF4-FFF2-40B4-BE49-F238E27FC236}">
                <a16:creationId xmlns:a16="http://schemas.microsoft.com/office/drawing/2014/main" id="{D3AAAFB5-6540-4432-96EA-3C9DF29C8B54}"/>
              </a:ext>
            </a:extLst>
          </p:cNvPr>
          <p:cNvSpPr/>
          <p:nvPr/>
        </p:nvSpPr>
        <p:spPr>
          <a:xfrm rot="16200000">
            <a:off x="2823218" y="2189590"/>
            <a:ext cx="853169" cy="841286"/>
          </a:xfrm>
          <a:prstGeom prst="lef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위쪽 19">
            <a:extLst>
              <a:ext uri="{FF2B5EF4-FFF2-40B4-BE49-F238E27FC236}">
                <a16:creationId xmlns:a16="http://schemas.microsoft.com/office/drawing/2014/main" id="{5F5B8A24-1591-4BD6-93FD-F9A2AAC213A6}"/>
              </a:ext>
            </a:extLst>
          </p:cNvPr>
          <p:cNvSpPr/>
          <p:nvPr/>
        </p:nvSpPr>
        <p:spPr>
          <a:xfrm>
            <a:off x="6780628" y="4726745"/>
            <a:ext cx="534572" cy="165998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70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7CB09C-56DE-4511-AEC4-C6DAD0E9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775" y="1357254"/>
            <a:ext cx="1862967" cy="3516371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백</a:t>
            </a:r>
            <a:br>
              <a:rPr lang="en-US" altLang="ko-KR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</a:br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두</a:t>
            </a:r>
            <a:br>
              <a:rPr lang="en-US" altLang="ko-KR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</a:br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산</a:t>
            </a:r>
            <a:br>
              <a:rPr lang="en-US" altLang="ko-KR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</a:br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정</a:t>
            </a:r>
            <a:br>
              <a:rPr lang="en-US" altLang="ko-KR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</a:br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계</a:t>
            </a:r>
            <a:br>
              <a:rPr lang="en-US" altLang="ko-KR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</a:br>
            <a:r>
              <a:rPr lang="ko-KR" altLang="en-US" sz="60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비</a:t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6" name="그림 개체 틀 5" descr="실외, 잔디, 바위, 건물이(가) 표시된 사진&#10;&#10;자동 생성된 설명">
            <a:extLst>
              <a:ext uri="{FF2B5EF4-FFF2-40B4-BE49-F238E27FC236}">
                <a16:creationId xmlns:a16="http://schemas.microsoft.com/office/drawing/2014/main" id="{6A10253C-4776-45F5-A7ED-D74D09AD53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" b="4092"/>
          <a:stretch>
            <a:fillRect/>
          </a:stretch>
        </p:blipFill>
        <p:spPr>
          <a:xfrm>
            <a:off x="0" y="0"/>
            <a:ext cx="6172200" cy="4873625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5B5D5F-2D67-4378-9874-692C25DF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5038725"/>
            <a:ext cx="5715000" cy="18192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백두산에 위치해 있는 </a:t>
            </a:r>
            <a:r>
              <a:rPr lang="ko-KR" altLang="en-US" sz="2500" dirty="0" err="1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백두산정계비</a:t>
            </a:r>
            <a:endParaRPr lang="en-US" altLang="ko-KR" sz="2500" dirty="0">
              <a:highlight>
                <a:srgbClr val="FFFF00"/>
              </a:highlight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조선과 청나라 사이의 경계를 나타냄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  <a:endParaRPr lang="ko-KR" altLang="en-US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BE4FF01-E3B4-437F-B665-DEDB1A8C2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b="3514"/>
          <a:stretch/>
        </p:blipFill>
        <p:spPr>
          <a:xfrm>
            <a:off x="7715249" y="0"/>
            <a:ext cx="4497266" cy="6857448"/>
          </a:xfrm>
          <a:prstGeom prst="rect">
            <a:avLst/>
          </a:prstGeom>
        </p:spPr>
      </p:pic>
      <p:sp>
        <p:nvSpPr>
          <p:cNvPr id="14" name="화살표: 위로 굽음 13">
            <a:extLst>
              <a:ext uri="{FF2B5EF4-FFF2-40B4-BE49-F238E27FC236}">
                <a16:creationId xmlns:a16="http://schemas.microsoft.com/office/drawing/2014/main" id="{FF89D522-3428-4EBF-A7F6-ACA08E8EA197}"/>
              </a:ext>
            </a:extLst>
          </p:cNvPr>
          <p:cNvSpPr/>
          <p:nvPr/>
        </p:nvSpPr>
        <p:spPr>
          <a:xfrm>
            <a:off x="5529775" y="4873625"/>
            <a:ext cx="381000" cy="560217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46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892840-4B01-44AE-9F84-A72050F8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838" y="181220"/>
            <a:ext cx="2349001" cy="930128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b="1" dirty="0" err="1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이범윤</a:t>
            </a:r>
            <a:endParaRPr lang="ko-KR" altLang="en-US" sz="5400" b="1" dirty="0">
              <a:effectLst>
                <a:glow rad="127000">
                  <a:schemeClr val="accent1">
                    <a:lumMod val="60000"/>
                    <a:lumOff val="40000"/>
                  </a:schemeClr>
                </a:glow>
              </a:effectLst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6" name="그림 개체 틀 5" descr="표지판이(가) 표시된 사진&#10;&#10;자동 생성된 설명">
            <a:extLst>
              <a:ext uri="{FF2B5EF4-FFF2-40B4-BE49-F238E27FC236}">
                <a16:creationId xmlns:a16="http://schemas.microsoft.com/office/drawing/2014/main" id="{06921FF2-9D40-487F-ADA0-B1F2506173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 b="2947"/>
          <a:stretch>
            <a:fillRect/>
          </a:stretch>
        </p:blipFill>
        <p:spPr>
          <a:xfrm>
            <a:off x="7581052" y="0"/>
            <a:ext cx="4610948" cy="4487594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C9345B-CB08-4897-98BE-9B92A815A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0531" y="4670855"/>
            <a:ext cx="8560612" cy="153606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조선과 청나라가 정계비에 쓰여진 </a:t>
            </a:r>
            <a:r>
              <a:rPr lang="ko-KR" altLang="en-US" sz="2500" dirty="0" err="1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토문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을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서로 달리 해석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조선은 </a:t>
            </a:r>
            <a:r>
              <a:rPr lang="ko-KR" altLang="en-US" sz="2500" dirty="0" err="1">
                <a:highlight>
                  <a:srgbClr val="FFFF00"/>
                </a:highlight>
                <a:latin typeface="HY바다M" panose="02030600000101010101" pitchFamily="18" charset="-127"/>
                <a:ea typeface="HY바다M" panose="02030600000101010101" pitchFamily="18" charset="-127"/>
              </a:rPr>
              <a:t>이범윤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을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간도관리사로 파견</a:t>
            </a:r>
            <a:r>
              <a:rPr lang="en-US" altLang="ko-KR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, 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실효적 지배를 시도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8" name="그림 7" descr="잔디, 실외, 자연, 평야이(가) 표시된 사진&#10;&#10;자동 생성된 설명">
            <a:extLst>
              <a:ext uri="{FF2B5EF4-FFF2-40B4-BE49-F238E27FC236}">
                <a16:creationId xmlns:a16="http://schemas.microsoft.com/office/drawing/2014/main" id="{21BE9305-482B-42BA-8B5C-2C8D362F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7" y="0"/>
            <a:ext cx="4934842" cy="43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D2F15-DB2A-4F9E-88E6-7F499A64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94" y="-649357"/>
            <a:ext cx="5163669" cy="1578597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b="1" dirty="0"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HY바다M" panose="02030600000101010101" pitchFamily="18" charset="-127"/>
                <a:ea typeface="HY바다M" panose="02030600000101010101" pitchFamily="18" charset="-127"/>
              </a:rPr>
              <a:t>간도의 귀속문제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5D5C61-39DF-4113-9073-EFF5B908D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8482" y="2210938"/>
            <a:ext cx="4288094" cy="28116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청나라의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목극동이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설책한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</a:t>
            </a:r>
            <a:r>
              <a:rPr lang="ko-KR" altLang="en-US" sz="2500" dirty="0" err="1">
                <a:latin typeface="HY바다M" panose="02030600000101010101" pitchFamily="18" charset="-127"/>
                <a:ea typeface="HY바다M" panose="02030600000101010101" pitchFamily="18" charset="-127"/>
              </a:rPr>
              <a:t>토문강은</a:t>
            </a: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 두만강의 상류가 아니라 송화강의 상류</a:t>
            </a: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HY바다M" panose="02030600000101010101" pitchFamily="18" charset="-127"/>
              <a:ea typeface="HY바다M" panose="0203060000010101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500" dirty="0">
                <a:latin typeface="HY바다M" panose="02030600000101010101" pitchFamily="18" charset="-127"/>
                <a:ea typeface="HY바다M" panose="02030600000101010101" pitchFamily="18" charset="-127"/>
              </a:rPr>
              <a:t>정계비는 두만강과는 아무런 관계 없음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FCF57944-67FF-47F2-A544-1DA028F1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457</Words>
  <Application>Microsoft Office PowerPoint</Application>
  <PresentationFormat>와이드스크린</PresentationFormat>
  <Paragraphs>114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HY바다M</vt:lpstr>
      <vt:lpstr>Arial</vt:lpstr>
      <vt:lpstr>Calibri</vt:lpstr>
      <vt:lpstr>Calibri Light</vt:lpstr>
      <vt:lpstr>Office Theme</vt:lpstr>
      <vt:lpstr>간도는 왜 한국영토인가?  영어영문학과 21603650 조준근</vt:lpstr>
      <vt:lpstr>목차</vt:lpstr>
      <vt:lpstr>간도의 역사</vt:lpstr>
      <vt:lpstr>간도의 위치</vt:lpstr>
      <vt:lpstr>간도의 개설</vt:lpstr>
      <vt:lpstr>간도로 이주</vt:lpstr>
      <vt:lpstr>백 두 산 정 계 비 </vt:lpstr>
      <vt:lpstr>이범윤</vt:lpstr>
      <vt:lpstr>간도의 귀속문제</vt:lpstr>
      <vt:lpstr>토문강</vt:lpstr>
      <vt:lpstr>간도의 영유권 문제 </vt:lpstr>
      <vt:lpstr>1차 을유감계회담</vt:lpstr>
      <vt:lpstr>재감계요구와 압력</vt:lpstr>
      <vt:lpstr>2차 을유감계회담</vt:lpstr>
      <vt:lpstr>3차 감계</vt:lpstr>
      <vt:lpstr>일본의 개입 </vt:lpstr>
      <vt:lpstr>통감부 간도 파출소</vt:lpstr>
      <vt:lpstr>일본의 인정?</vt:lpstr>
      <vt:lpstr>간도협약</vt:lpstr>
      <vt:lpstr>영상자료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간도는 왜 한국영토인가?  영어영문학과 21603650 조준근</dc:title>
  <dc:creator>준근</dc:creator>
  <cp:lastModifiedBy>준근</cp:lastModifiedBy>
  <cp:revision>3</cp:revision>
  <dcterms:created xsi:type="dcterms:W3CDTF">2020-05-02T17:05:07Z</dcterms:created>
  <dcterms:modified xsi:type="dcterms:W3CDTF">2020-05-02T17:14:53Z</dcterms:modified>
</cp:coreProperties>
</file>