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285" r:id="rId4"/>
    <p:sldId id="280" r:id="rId5"/>
    <p:sldId id="284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5A5B02-5793-4485-810D-771751A6F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3C66AF-429B-4E66-8798-BFADDE943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916B63-6AAE-4AB0-8E69-4099A9B3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FF723C-181B-47D3-B3B5-36E15934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1DC771-0668-42E1-B548-EA6905A5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6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F25F3-E190-479A-B4C3-37C6A0AD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400E105-AAE2-4AED-A754-DF764A777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BC7E2F-4136-46D8-93B7-7CBF863D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80417B-CF95-4595-A70D-53D214AD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9FB0DF-F50E-4F17-9677-A845BA71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6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3E7B44-5D48-4FC6-B76A-086324BD9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5E1D45-7DAF-44A5-8920-5AC16AB5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C4BD27-DA42-4634-B855-DB400663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09089D-EB36-4D80-8DD9-E4A46F71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ADFF9C-2B1F-4713-9FFA-0036B302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2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A8E92B-B471-4020-8B8F-A52F22BB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CD9CD3-AAF9-4793-BD92-E69852FF9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8DD231-ED22-41F7-9C08-1F3A123B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75E2F6-A9A9-452D-A3C8-6C1ABECE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2CB303-E175-4417-9161-762C8C55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1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F967B0-2862-494C-A829-55CCB9AC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CBD4B5-14E7-4DB9-AA70-FEBABB78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FDC76F-1F7A-4D1B-AFAC-19C7D177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012CC3-4E0D-47EF-A76B-552B4B44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B50070-4A63-45F7-89BC-DC9433ED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08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B2F55-018B-4C4F-A70B-A6D4F565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32AD7C-1CBF-4F5A-84A7-FDF88ED77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2B3C0A-12E4-405B-8F62-043932C6A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321571-6AD3-41D4-9829-FA6D458E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6FCF69-BECA-4A3B-984C-72EB1102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724D10-D128-4902-AB3F-C22D198A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6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9A7433-6F7D-4387-B68D-D33F090D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89C8A3-DEF9-4C86-9710-3384CA57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E7B74F-5D80-4AA1-B2EC-F08D3AF6C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BC8D55-E616-4D63-980F-87421889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F2FE1E-77AA-4944-ABCB-4CFB9B668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8CE5963-8E32-432D-B232-852FE919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644043-9ED4-44AE-8088-D95F845B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B32B38-F014-4800-BE62-3F0D0A69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4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44A84-3A99-4257-AA1B-7C7A71F3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EB073E-B063-47EA-872B-BD25910D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C07FBB-A282-4839-9CCF-EFD6745E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609C2F-3B52-48B2-8642-5FBEDDC8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28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B42C58-6FCC-4AC7-8DDA-070B4311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55A8337-F36D-47E3-A489-D38B56D7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CC44BF-051B-4C11-A037-45808A6A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70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09A438-2D50-4F95-9191-9E38ADFD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1646D5-7711-4F71-8972-A749C1AB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235C13-9D27-4C07-84F7-01571E566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A92EC4-69EC-402A-BDBA-2945C591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F113D5-1CB2-4265-904F-85A46609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E23EF3C-72CE-41D5-8E93-6F171E2C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73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082503-5033-4A68-8CD0-FA4160E6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3B233F-68E6-4BE8-8057-350D23DAD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72ADAD-9FAD-4CFF-9DF8-439A85054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A7C817-8EBE-41B4-874D-23EE1318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52B56E-5A62-40A0-8A2B-DFE50F23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DDB6EE-30E8-4810-95D4-DD79B429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83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40DFF0-DEBA-436F-AB79-7907B001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9B14EF-9310-4B12-8AC0-EDCC3EA6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49A743-8E18-49EB-A08C-F6217B5F8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F43B-1DCB-4124-AB3D-F3DDF815AC05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BA01E2-9D74-47EC-A4C3-C41CE341A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2A5C74-AAEF-467B-A0E4-6BC291DF3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27DD-8367-4AA8-B484-D1024762E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7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712DC-1B0C-4ED0-A3D4-22F62CF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전통축제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FAF8B-030A-4891-9DCA-507D030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전통축제와 비교한 우리나라는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왜 우리나라는 대표적인 전통축제가 없는가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우리나라 전통축제의 방향</a:t>
            </a:r>
          </a:p>
        </p:txBody>
      </p:sp>
    </p:spTree>
    <p:extLst>
      <p:ext uri="{BB962C8B-B14F-4D97-AF65-F5344CB8AC3E}">
        <p14:creationId xmlns:p14="http://schemas.microsoft.com/office/powerpoint/2010/main" val="13140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C8CE5858-F3B9-44D0-979B-8503A127783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67A0BB0-34AC-4B78-9458-4DC0290F7654}"/>
              </a:ext>
            </a:extLst>
          </p:cNvPr>
          <p:cNvSpPr txBox="1"/>
          <p:nvPr/>
        </p:nvSpPr>
        <p:spPr>
          <a:xfrm>
            <a:off x="781747" y="670930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defRPr>
            </a:lvl1pPr>
          </a:lstStyle>
          <a:p>
            <a:r>
              <a:rPr lang="ko-KR" altLang="en-US" dirty="0"/>
              <a:t>사업 </a:t>
            </a:r>
            <a:r>
              <a:rPr lang="ko-KR" altLang="en-US"/>
              <a:t>아이템 제시</a:t>
            </a:r>
            <a:endParaRPr lang="en-US" altLang="ko-KR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FCCFEECB-6CF0-401D-BAA0-EE1D99CFB209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defRPr>
            </a:lvl1pPr>
          </a:lstStyle>
          <a:p>
            <a:r>
              <a:rPr lang="en-US" altLang="ko-KR" dirty="0"/>
              <a:t>CONCEPT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831BCA2-4CA8-42CD-B303-E6E0A723EDE6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defRPr>
            </a:lvl1pPr>
          </a:lstStyle>
          <a:p>
            <a:r>
              <a:rPr lang="en-US" altLang="ko-KR" dirty="0"/>
              <a:t>IDEATION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A48EE996-254F-4A8C-A076-A4BE3DC4E22D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defRPr>
            </a:lvl1pPr>
          </a:lstStyle>
          <a:p>
            <a:r>
              <a:rPr lang="en-US" altLang="ko-KR" dirty="0"/>
              <a:t>PRODUCT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F83B949-C5DB-4D42-BF09-DBE51E66FAFA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8E49BC-25B1-4E99-999F-57C1B45C6589}"/>
              </a:ext>
            </a:extLst>
          </p:cNvPr>
          <p:cNvSpPr txBox="1"/>
          <p:nvPr/>
        </p:nvSpPr>
        <p:spPr>
          <a:xfrm>
            <a:off x="666093" y="1177241"/>
            <a:ext cx="54136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일본의 전통축제와 비교한 우리나라는</a:t>
            </a:r>
            <a:r>
              <a:rPr lang="en-US" altLang="ko-KR" sz="25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?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B5040AD-6640-4BB7-93BD-52EDA6AC0CE4}"/>
              </a:ext>
            </a:extLst>
          </p:cNvPr>
          <p:cNvCxnSpPr/>
          <p:nvPr/>
        </p:nvCxnSpPr>
        <p:spPr>
          <a:xfrm>
            <a:off x="7713262" y="3644089"/>
            <a:ext cx="0" cy="356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B3DE70-1040-4468-831B-111E7A53EF5A}"/>
              </a:ext>
            </a:extLst>
          </p:cNvPr>
          <p:cNvSpPr/>
          <p:nvPr/>
        </p:nvSpPr>
        <p:spPr>
          <a:xfrm>
            <a:off x="494491" y="1889069"/>
            <a:ext cx="11078383" cy="39209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3E0203-0660-4E86-967C-6262B05F1B0C}"/>
              </a:ext>
            </a:extLst>
          </p:cNvPr>
          <p:cNvSpPr txBox="1"/>
          <p:nvPr/>
        </p:nvSpPr>
        <p:spPr>
          <a:xfrm>
            <a:off x="666093" y="2439819"/>
            <a:ext cx="109824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일본 지역사회는 전통문화를 살려가며 축제를 열어 한 해의 뜻을 다지며</a:t>
            </a:r>
            <a:endParaRPr lang="en-US" altLang="ko-KR" sz="25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Heebo Black" panose="00000A00000000000000" pitchFamily="2" charset="-79"/>
            </a:endParaRPr>
          </a:p>
          <a:p>
            <a:r>
              <a:rPr lang="ko-KR" altLang="en-US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지역사회의 이미지로 위치하게 해 관광객 유치 등 많은 이로운 효과를</a:t>
            </a:r>
            <a:r>
              <a:rPr lang="en-US" altLang="ko-KR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 </a:t>
            </a:r>
            <a:r>
              <a:rPr lang="ko-KR" altLang="en-US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나타냄</a:t>
            </a:r>
            <a:endParaRPr lang="en-US" altLang="ko-KR" sz="25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Heebo Black" panose="00000A00000000000000" pitchFamily="2" charset="-79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868A8B5-3A76-4D76-BD92-D1FBD604C1D3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DF842497-E46D-4322-B11E-6CD786A344AF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5A1FC1-8977-42C2-8365-5F7B656AFB2C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OPINION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1BD2A6F-CFCE-4C7A-A1D2-F2F0718EEF71}"/>
                </a:ext>
              </a:extLst>
            </p:cNvPr>
            <p:cNvGrpSpPr/>
            <p:nvPr/>
          </p:nvGrpSpPr>
          <p:grpSpPr>
            <a:xfrm>
              <a:off x="875056" y="448545"/>
              <a:ext cx="1724966" cy="523220"/>
              <a:chOff x="666750" y="1553104"/>
              <a:chExt cx="1724966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B26A05-54F2-4403-ACD5-8EEAB80BE765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1544012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전통축제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AAEFD7CC-12A3-4CF8-BCC8-B63E274B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B4DFA2-979B-43EF-BE58-B9024DDF8383}"/>
              </a:ext>
            </a:extLst>
          </p:cNvPr>
          <p:cNvSpPr txBox="1"/>
          <p:nvPr/>
        </p:nvSpPr>
        <p:spPr>
          <a:xfrm>
            <a:off x="666093" y="4474124"/>
            <a:ext cx="101361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나눔스퀘어 Light" panose="020B0600000101010101" pitchFamily="50" charset="-127"/>
                <a:cs typeface="Heebo Black" panose="00000A00000000000000" pitchFamily="2" charset="-79"/>
              </a:rPr>
              <a:t>우리나라의 축제는 대부분 사람들이 모르거나 대체로 축제는 너무 협소함</a:t>
            </a:r>
            <a:endParaRPr lang="en-US" altLang="ko-KR" sz="25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나눔스퀘어 Light" panose="020B0600000101010101" pitchFamily="50" charset="-127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679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0B198-05BF-4CC7-A28A-4B7D724A9A0C}"/>
              </a:ext>
            </a:extLst>
          </p:cNvPr>
          <p:cNvSpPr txBox="1"/>
          <p:nvPr/>
        </p:nvSpPr>
        <p:spPr>
          <a:xfrm>
            <a:off x="4460483" y="5662660"/>
            <a:ext cx="382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네덜란드 오렌지 축제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C8CE5858-F3B9-44D0-979B-8503A1277834}"/>
              </a:ext>
            </a:extLst>
          </p:cNvPr>
          <p:cNvSpPr txBox="1"/>
          <p:nvPr/>
        </p:nvSpPr>
        <p:spPr>
          <a:xfrm>
            <a:off x="5937803" y="698619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ANALYSIS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67A0BB0-34AC-4B78-9458-4DC0290F7654}"/>
              </a:ext>
            </a:extLst>
          </p:cNvPr>
          <p:cNvSpPr txBox="1"/>
          <p:nvPr/>
        </p:nvSpPr>
        <p:spPr>
          <a:xfrm>
            <a:off x="781747" y="670930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defRPr>
            </a:lvl1pPr>
          </a:lstStyle>
          <a:p>
            <a:r>
              <a:rPr lang="ko-KR" altLang="en-US" dirty="0"/>
              <a:t>사업 </a:t>
            </a:r>
            <a:r>
              <a:rPr lang="ko-KR" altLang="en-US"/>
              <a:t>아이템 제시</a:t>
            </a:r>
            <a:endParaRPr lang="en-US" altLang="ko-KR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FCCFEECB-6CF0-401D-BAA0-EE1D99CFB209}"/>
              </a:ext>
            </a:extLst>
          </p:cNvPr>
          <p:cNvSpPr txBox="1"/>
          <p:nvPr/>
        </p:nvSpPr>
        <p:spPr>
          <a:xfrm>
            <a:off x="7128284" y="69861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defRPr>
            </a:lvl1pPr>
          </a:lstStyle>
          <a:p>
            <a:r>
              <a:rPr lang="en-US" altLang="ko-KR" dirty="0"/>
              <a:t>CONCEPT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831BCA2-4CA8-42CD-B303-E6E0A723EDE6}"/>
              </a:ext>
            </a:extLst>
          </p:cNvPr>
          <p:cNvSpPr txBox="1"/>
          <p:nvPr/>
        </p:nvSpPr>
        <p:spPr>
          <a:xfrm>
            <a:off x="8281895" y="698619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defRPr>
            </a:lvl1pPr>
          </a:lstStyle>
          <a:p>
            <a:r>
              <a:rPr lang="en-US" altLang="ko-KR" dirty="0"/>
              <a:t>IDEATION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A48EE996-254F-4A8C-A076-A4BE3DC4E22D}"/>
              </a:ext>
            </a:extLst>
          </p:cNvPr>
          <p:cNvSpPr txBox="1"/>
          <p:nvPr/>
        </p:nvSpPr>
        <p:spPr>
          <a:xfrm>
            <a:off x="9430698" y="6986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eebo Black" panose="00000A00000000000000" pitchFamily="2" charset="-79"/>
                <a:ea typeface="나눔스퀘어" panose="020B0600000101010101" pitchFamily="50" charset="-127"/>
                <a:cs typeface="Heebo Black" panose="00000A00000000000000" pitchFamily="2" charset="-79"/>
              </a:defRPr>
            </a:lvl1pPr>
          </a:lstStyle>
          <a:p>
            <a:r>
              <a:rPr lang="en-US" altLang="ko-KR" dirty="0"/>
              <a:t>PRODUCT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F83B949-C5DB-4D42-BF09-DBE51E66FAFA}"/>
              </a:ext>
            </a:extLst>
          </p:cNvPr>
          <p:cNvSpPr txBox="1"/>
          <p:nvPr/>
        </p:nvSpPr>
        <p:spPr>
          <a:xfrm>
            <a:off x="10592323" y="69861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Heebo" panose="00000500000000000000" pitchFamily="2" charset="-79"/>
                <a:ea typeface="나눔스퀘어" panose="020B0600000101010101" pitchFamily="50" charset="-127"/>
                <a:cs typeface="Heebo" panose="00000500000000000000" pitchFamily="2" charset="-79"/>
              </a:rPr>
              <a:t>PROMOTION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8E49BC-25B1-4E99-999F-57C1B45C6589}"/>
              </a:ext>
            </a:extLst>
          </p:cNvPr>
          <p:cNvSpPr txBox="1"/>
          <p:nvPr/>
        </p:nvSpPr>
        <p:spPr>
          <a:xfrm>
            <a:off x="666093" y="1177241"/>
            <a:ext cx="59811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왜 우리나라는 대표적인 전통축제가 없는가</a:t>
            </a:r>
            <a:endParaRPr lang="en-US" altLang="ko-KR" sz="25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Heebo Black" panose="00000A00000000000000" pitchFamily="2" charset="-79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B5040AD-6640-4BB7-93BD-52EDA6AC0CE4}"/>
              </a:ext>
            </a:extLst>
          </p:cNvPr>
          <p:cNvCxnSpPr/>
          <p:nvPr/>
        </p:nvCxnSpPr>
        <p:spPr>
          <a:xfrm>
            <a:off x="7713262" y="3644089"/>
            <a:ext cx="0" cy="356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868A8B5-3A76-4D76-BD92-D1FBD604C1D3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DF842497-E46D-4322-B11E-6CD786A344AF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5A1FC1-8977-42C2-8365-5F7B656AFB2C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OPINION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1BD2A6F-CFCE-4C7A-A1D2-F2F0718EEF71}"/>
                </a:ext>
              </a:extLst>
            </p:cNvPr>
            <p:cNvGrpSpPr/>
            <p:nvPr/>
          </p:nvGrpSpPr>
          <p:grpSpPr>
            <a:xfrm>
              <a:off x="875056" y="448545"/>
              <a:ext cx="1724966" cy="523220"/>
              <a:chOff x="666750" y="1553104"/>
              <a:chExt cx="1724966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B26A05-54F2-4403-ACD5-8EEAB80BE765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1544012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전통축제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AAEFD7CC-12A3-4CF8-BCC8-B63E274B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D8D8A9D-19B9-4B11-8099-3CD113516E01}"/>
              </a:ext>
            </a:extLst>
          </p:cNvPr>
          <p:cNvSpPr/>
          <p:nvPr/>
        </p:nvSpPr>
        <p:spPr>
          <a:xfrm>
            <a:off x="7053579" y="1895484"/>
            <a:ext cx="3825463" cy="3617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3420010-66D4-4695-A904-2935F1ADAABA}"/>
              </a:ext>
            </a:extLst>
          </p:cNvPr>
          <p:cNvSpPr/>
          <p:nvPr/>
        </p:nvSpPr>
        <p:spPr>
          <a:xfrm>
            <a:off x="1514023" y="1912564"/>
            <a:ext cx="3825463" cy="36179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B93E7F-4EF6-4E63-837E-538151ADBA26}"/>
              </a:ext>
            </a:extLst>
          </p:cNvPr>
          <p:cNvSpPr txBox="1"/>
          <p:nvPr/>
        </p:nvSpPr>
        <p:spPr>
          <a:xfrm>
            <a:off x="616581" y="1177275"/>
            <a:ext cx="27815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세계의 다양한 축제</a:t>
            </a:r>
            <a:endParaRPr lang="en-US" altLang="ko-KR" sz="25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Heebo Black" panose="00000A00000000000000" pitchFamily="2" charset="-79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EE4701-C894-4DB0-A117-BC3B2D19DE4B}"/>
              </a:ext>
            </a:extLst>
          </p:cNvPr>
          <p:cNvGrpSpPr/>
          <p:nvPr/>
        </p:nvGrpSpPr>
        <p:grpSpPr>
          <a:xfrm>
            <a:off x="1504366" y="1921695"/>
            <a:ext cx="3825463" cy="4187728"/>
            <a:chOff x="766763" y="1829244"/>
            <a:chExt cx="3825463" cy="4187728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C0C7978-52C5-4162-836E-18A28188FE5B}"/>
                </a:ext>
              </a:extLst>
            </p:cNvPr>
            <p:cNvSpPr/>
            <p:nvPr/>
          </p:nvSpPr>
          <p:spPr>
            <a:xfrm>
              <a:off x="766763" y="1829244"/>
              <a:ext cx="3825463" cy="361799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50BC5A-A56A-4F26-B055-C7A2889F4C46}"/>
                </a:ext>
              </a:extLst>
            </p:cNvPr>
            <p:cNvSpPr txBox="1"/>
            <p:nvPr/>
          </p:nvSpPr>
          <p:spPr>
            <a:xfrm>
              <a:off x="1444808" y="5539918"/>
              <a:ext cx="25766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/>
                <a:t>스페인 투우축제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CCEE76B-8FF5-44DC-9F81-1B97088407DD}"/>
              </a:ext>
            </a:extLst>
          </p:cNvPr>
          <p:cNvGrpSpPr/>
          <p:nvPr/>
        </p:nvGrpSpPr>
        <p:grpSpPr>
          <a:xfrm>
            <a:off x="7036840" y="1891952"/>
            <a:ext cx="3825463" cy="4190752"/>
            <a:chOff x="4675444" y="1835091"/>
            <a:chExt cx="3825463" cy="419075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B35C1EE-0243-4FD2-A8A7-8E1C89DD6AF8}"/>
                </a:ext>
              </a:extLst>
            </p:cNvPr>
            <p:cNvSpPr/>
            <p:nvPr/>
          </p:nvSpPr>
          <p:spPr>
            <a:xfrm>
              <a:off x="4675444" y="1835091"/>
              <a:ext cx="3825463" cy="3617995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F0C0A8-7CE9-49C5-9C29-B5418039584A}"/>
                </a:ext>
              </a:extLst>
            </p:cNvPr>
            <p:cNvSpPr txBox="1"/>
            <p:nvPr/>
          </p:nvSpPr>
          <p:spPr>
            <a:xfrm>
              <a:off x="5020963" y="5548789"/>
              <a:ext cx="318165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/>
                <a:t>스페인 토마토 축제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3C6B663-DCC0-4956-8C36-D6195CC4C2A0}"/>
              </a:ext>
            </a:extLst>
          </p:cNvPr>
          <p:cNvGrpSpPr/>
          <p:nvPr/>
        </p:nvGrpSpPr>
        <p:grpSpPr>
          <a:xfrm>
            <a:off x="616581" y="1749810"/>
            <a:ext cx="11078383" cy="3920937"/>
            <a:chOff x="0" y="2250095"/>
            <a:chExt cx="11078383" cy="3920937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2685EAE-23EA-42CD-BEEC-B338A4FA7597}"/>
                </a:ext>
              </a:extLst>
            </p:cNvPr>
            <p:cNvGrpSpPr/>
            <p:nvPr/>
          </p:nvGrpSpPr>
          <p:grpSpPr>
            <a:xfrm>
              <a:off x="0" y="2250095"/>
              <a:ext cx="11078383" cy="3920937"/>
              <a:chOff x="494491" y="1889069"/>
              <a:chExt cx="11078383" cy="3920937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92B3DE70-1040-4468-831B-111E7A53EF5A}"/>
                  </a:ext>
                </a:extLst>
              </p:cNvPr>
              <p:cNvSpPr/>
              <p:nvPr/>
            </p:nvSpPr>
            <p:spPr>
              <a:xfrm>
                <a:off x="494491" y="1889069"/>
                <a:ext cx="11078383" cy="392093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3E0203-0660-4E86-967C-6262B05F1B0C}"/>
                  </a:ext>
                </a:extLst>
              </p:cNvPr>
              <p:cNvSpPr txBox="1"/>
              <p:nvPr/>
            </p:nvSpPr>
            <p:spPr>
              <a:xfrm>
                <a:off x="707927" y="2688157"/>
                <a:ext cx="18473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5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4DFA2-979B-43EF-BE58-B9024DDF8383}"/>
                  </a:ext>
                </a:extLst>
              </p:cNvPr>
              <p:cNvSpPr txBox="1"/>
              <p:nvPr/>
            </p:nvSpPr>
            <p:spPr>
              <a:xfrm>
                <a:off x="704192" y="3918724"/>
                <a:ext cx="10644421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500" spc="-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우리의 전통축제는 일본통치자들이 전통문화 말살정책을 시행하고</a:t>
                </a:r>
              </a:p>
              <a:p>
                <a:r>
                  <a:rPr lang="ko-KR" altLang="en-US" sz="2500" spc="-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군사독재시절 새마을 운동과 함께</a:t>
                </a:r>
              </a:p>
              <a:p>
                <a:r>
                  <a:rPr lang="ko-KR" altLang="en-US" sz="2500" spc="-5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미신타파운동이</a:t>
                </a:r>
                <a:r>
                  <a:rPr lang="ko-KR" altLang="en-US" sz="2500" spc="-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 진행되어 마을의 전통축제는 자취를 감춤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529F83-3811-4CE9-BD3C-6D2D34C4CE4A}"/>
                </a:ext>
              </a:extLst>
            </p:cNvPr>
            <p:cNvSpPr txBox="1"/>
            <p:nvPr/>
          </p:nvSpPr>
          <p:spPr>
            <a:xfrm>
              <a:off x="258475" y="3004690"/>
              <a:ext cx="610295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각 국가들이 대표적인 전통축제가 있는 </a:t>
              </a:r>
              <a:endParaRPr lang="en-US" altLang="ko-KR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  <a:p>
              <a:r>
                <a:rPr lang="ko-KR" altLang="en-US" sz="25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스퀘어 Light" panose="020B0600000101010101" pitchFamily="50" charset="-127"/>
                  <a:cs typeface="Heebo Black" panose="00000A00000000000000" pitchFamily="2" charset="-79"/>
                </a:rPr>
                <a:t>반면 우리나라는 대표적인 전통축제가 없음</a:t>
              </a:r>
              <a:endParaRPr lang="en-US" altLang="ko-KR" sz="25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3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62" grpId="0"/>
      <p:bldP spid="31" grpId="0" animBg="1"/>
      <p:bldP spid="31" grpId="1" animBg="1"/>
      <p:bldP spid="36" grpId="0" animBg="1"/>
      <p:bldP spid="36" grpId="1" animBg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C679579-8A82-4284-A09B-527227C1FC39}"/>
              </a:ext>
            </a:extLst>
          </p:cNvPr>
          <p:cNvCxnSpPr/>
          <p:nvPr/>
        </p:nvCxnSpPr>
        <p:spPr>
          <a:xfrm>
            <a:off x="766763" y="6200775"/>
            <a:ext cx="10729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>
            <a:extLst>
              <a:ext uri="{FF2B5EF4-FFF2-40B4-BE49-F238E27FC236}">
                <a16:creationId xmlns:a16="http://schemas.microsoft.com/office/drawing/2014/main" id="{7CDE5130-FAF1-4520-BA0C-C38D146DAB85}"/>
              </a:ext>
            </a:extLst>
          </p:cNvPr>
          <p:cNvGrpSpPr/>
          <p:nvPr/>
        </p:nvGrpSpPr>
        <p:grpSpPr>
          <a:xfrm>
            <a:off x="25826" y="1716555"/>
            <a:ext cx="3102131" cy="2266522"/>
            <a:chOff x="25826" y="1716555"/>
            <a:chExt cx="3102131" cy="2266522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45DE7B6B-A376-43A5-8858-850CE5E78558}"/>
                </a:ext>
              </a:extLst>
            </p:cNvPr>
            <p:cNvSpPr/>
            <p:nvPr/>
          </p:nvSpPr>
          <p:spPr>
            <a:xfrm>
              <a:off x="25826" y="1716555"/>
              <a:ext cx="3102131" cy="2266522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B717508-EC69-4317-AA52-CEFB5271B75A}"/>
                </a:ext>
              </a:extLst>
            </p:cNvPr>
            <p:cNvSpPr txBox="1"/>
            <p:nvPr/>
          </p:nvSpPr>
          <p:spPr>
            <a:xfrm>
              <a:off x="171698" y="2161616"/>
              <a:ext cx="2800768" cy="1821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제사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, 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rPr>
                <a:t>굿과 관련되어 있다고 전통축제의 전부는 아님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FA258194-778C-4DB2-A3E0-00EA56F8018D}"/>
              </a:ext>
            </a:extLst>
          </p:cNvPr>
          <p:cNvGrpSpPr/>
          <p:nvPr/>
        </p:nvGrpSpPr>
        <p:grpSpPr>
          <a:xfrm>
            <a:off x="1889228" y="3560380"/>
            <a:ext cx="4067175" cy="3441847"/>
            <a:chOff x="616580" y="2227051"/>
            <a:chExt cx="3102131" cy="2982458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D34F31B3-4E20-4207-8D6B-78645CF95368}"/>
                </a:ext>
              </a:extLst>
            </p:cNvPr>
            <p:cNvSpPr/>
            <p:nvPr/>
          </p:nvSpPr>
          <p:spPr>
            <a:xfrm>
              <a:off x="616580" y="2227051"/>
              <a:ext cx="3102131" cy="2266522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678F94-2B6D-4909-810A-78D36364274A}"/>
                </a:ext>
              </a:extLst>
            </p:cNvPr>
            <p:cNvSpPr txBox="1"/>
            <p:nvPr/>
          </p:nvSpPr>
          <p:spPr>
            <a:xfrm>
              <a:off x="813731" y="2501652"/>
              <a:ext cx="2800768" cy="270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전통축제를 되살려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탈춤</a:t>
              </a:r>
              <a:r>
                <a:rPr lang="en-US" altLang="ko-KR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, 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광대놀이 등과 병행하여 향토축제 </a:t>
              </a: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진행시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 Light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우리나라 문화유산 계승을 발전 가능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F3A9E00-2F08-43BE-B001-2E8345D6BD51}"/>
              </a:ext>
            </a:extLst>
          </p:cNvPr>
          <p:cNvGrpSpPr/>
          <p:nvPr/>
        </p:nvGrpSpPr>
        <p:grpSpPr>
          <a:xfrm>
            <a:off x="3094909" y="1233678"/>
            <a:ext cx="4171136" cy="2413649"/>
            <a:chOff x="3094909" y="1233678"/>
            <a:chExt cx="4171136" cy="2413649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51CF07F4-F4DD-4208-9FA8-C2F6F7272D52}"/>
                </a:ext>
              </a:extLst>
            </p:cNvPr>
            <p:cNvSpPr/>
            <p:nvPr/>
          </p:nvSpPr>
          <p:spPr>
            <a:xfrm>
              <a:off x="3094909" y="1233678"/>
              <a:ext cx="4171136" cy="2413649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C82BDBE-6505-4066-B4EC-C88E08EC5D7B}"/>
                </a:ext>
              </a:extLst>
            </p:cNvPr>
            <p:cNvSpPr txBox="1"/>
            <p:nvPr/>
          </p:nvSpPr>
          <p:spPr>
            <a:xfrm>
              <a:off x="3303353" y="1663652"/>
              <a:ext cx="3813299" cy="173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탈춤 </a:t>
              </a:r>
              <a:r>
                <a:rPr lang="ko-KR" altLang="en-US" sz="2400" spc="-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광대놀이는우리</a:t>
              </a:r>
              <a:r>
                <a:rPr lang="ko-KR" altLang="en-US" sz="2400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Heebo Black" panose="00000A00000000000000" pitchFamily="2" charset="-79"/>
                </a:rPr>
                <a:t> 민족의 문화가 고스란히 담긴 문화유산이며 사회비판요소까지 갖춤</a:t>
              </a:r>
              <a:endPara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Heebo Black" panose="00000A00000000000000" pitchFamily="2" charset="-79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46FA4C4-B51E-44C3-9E25-28B4BB316894}"/>
              </a:ext>
            </a:extLst>
          </p:cNvPr>
          <p:cNvSpPr/>
          <p:nvPr/>
        </p:nvSpPr>
        <p:spPr>
          <a:xfrm>
            <a:off x="7337351" y="1533471"/>
            <a:ext cx="4067175" cy="43814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B6A8C41-1315-44C0-A7D9-8E6A45471536}"/>
              </a:ext>
            </a:extLst>
          </p:cNvPr>
          <p:cNvGrpSpPr/>
          <p:nvPr/>
        </p:nvGrpSpPr>
        <p:grpSpPr>
          <a:xfrm>
            <a:off x="616581" y="231101"/>
            <a:ext cx="13339438" cy="945666"/>
            <a:chOff x="616581" y="231101"/>
            <a:chExt cx="13339438" cy="945666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3FED3BD-DD44-49A5-974E-C6CFBDD1FDD2}"/>
                </a:ext>
              </a:extLst>
            </p:cNvPr>
            <p:cNvSpPr/>
            <p:nvPr/>
          </p:nvSpPr>
          <p:spPr>
            <a:xfrm>
              <a:off x="616581" y="231101"/>
              <a:ext cx="10735582" cy="945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79BB32-91B5-45C7-92B0-3D29A5E69598}"/>
                </a:ext>
              </a:extLst>
            </p:cNvPr>
            <p:cNvSpPr txBox="1"/>
            <p:nvPr/>
          </p:nvSpPr>
          <p:spPr>
            <a:xfrm>
              <a:off x="10130556" y="734130"/>
              <a:ext cx="3825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eebo Black" panose="00000A00000000000000" pitchFamily="2" charset="-79"/>
                  <a:ea typeface="나눔스퀘어" panose="020B0600000101010101" pitchFamily="50" charset="-127"/>
                  <a:cs typeface="Heebo Black" panose="00000A00000000000000" pitchFamily="2" charset="-79"/>
                </a:defRPr>
              </a:lvl1pPr>
            </a:lstStyle>
            <a:p>
              <a:r>
                <a:rPr lang="en-US" altLang="ko-KR" sz="1600" dirty="0"/>
                <a:t>OPINION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D530FFD-4683-4256-B2F7-FE12516AF052}"/>
                </a:ext>
              </a:extLst>
            </p:cNvPr>
            <p:cNvGrpSpPr/>
            <p:nvPr/>
          </p:nvGrpSpPr>
          <p:grpSpPr>
            <a:xfrm>
              <a:off x="875056" y="448545"/>
              <a:ext cx="1724966" cy="523220"/>
              <a:chOff x="666750" y="1553104"/>
              <a:chExt cx="1724966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5F7DA4-2714-4936-B544-997F912804C9}"/>
                  </a:ext>
                </a:extLst>
              </p:cNvPr>
              <p:cNvSpPr txBox="1"/>
              <p:nvPr/>
            </p:nvSpPr>
            <p:spPr>
              <a:xfrm>
                <a:off x="847704" y="1553104"/>
                <a:ext cx="1544012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  <a:cs typeface="Heebo Black" panose="00000A00000000000000" pitchFamily="2" charset="-79"/>
                  </a:rPr>
                  <a:t>전통축제</a:t>
                </a:r>
                <a:endParaRPr lang="en-US" altLang="ko-KR" sz="28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Heebo Black" panose="00000A00000000000000" pitchFamily="2" charset="-79"/>
                </a:endParaRPr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31BBF334-F162-4A0D-BFCB-A716B3EC7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50" y="1786475"/>
                <a:ext cx="18095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02B88FF-B68A-426F-9E16-0D41FC8904FC}"/>
              </a:ext>
            </a:extLst>
          </p:cNvPr>
          <p:cNvSpPr txBox="1"/>
          <p:nvPr/>
        </p:nvSpPr>
        <p:spPr>
          <a:xfrm>
            <a:off x="666093" y="1177241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Heebo Black" panose="00000A00000000000000" pitchFamily="2" charset="-79"/>
              </a:rPr>
              <a:t>우리나라 전통축제의 방향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61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C712DC-1B0C-4ED0-A3D4-22F62CF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FAF8B-030A-4891-9DCA-507D0306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유네스코 </a:t>
            </a:r>
            <a:r>
              <a:rPr lang="ko-KR" altLang="en-US" dirty="0" err="1"/>
              <a:t>아태무형유산센터</a:t>
            </a:r>
            <a:r>
              <a:rPr lang="en-US" altLang="ko-KR" dirty="0"/>
              <a:t>, </a:t>
            </a:r>
            <a:r>
              <a:rPr lang="ko-KR" altLang="en-US" dirty="0"/>
              <a:t>네이버 지식백과</a:t>
            </a:r>
            <a:r>
              <a:rPr lang="en-US" altLang="ko-KR" dirty="0"/>
              <a:t>, </a:t>
            </a:r>
            <a:r>
              <a:rPr lang="ko-KR" altLang="en-US" dirty="0"/>
              <a:t>한국민속대관</a:t>
            </a:r>
            <a:r>
              <a:rPr lang="en-US" altLang="ko-KR" dirty="0"/>
              <a:t>, </a:t>
            </a:r>
            <a:r>
              <a:rPr lang="ko-KR" altLang="en-US" dirty="0"/>
              <a:t>고려대 민족문화연구원</a:t>
            </a:r>
            <a:r>
              <a:rPr lang="en-US" altLang="ko-KR" dirty="0"/>
              <a:t>, KRPIA</a:t>
            </a:r>
            <a:r>
              <a:rPr lang="ko-KR" altLang="en-US" dirty="0"/>
              <a:t>누리미디어</a:t>
            </a:r>
            <a:r>
              <a:rPr lang="en-US" altLang="ko-KR" dirty="0"/>
              <a:t>, </a:t>
            </a:r>
            <a:r>
              <a:rPr lang="ko-KR" altLang="en-US" dirty="0"/>
              <a:t>위키피디아</a:t>
            </a:r>
            <a:r>
              <a:rPr lang="en-US" altLang="ko-KR" dirty="0"/>
              <a:t>, MATCHA, </a:t>
            </a:r>
          </a:p>
          <a:p>
            <a:pPr marL="0" indent="0">
              <a:buNone/>
            </a:pPr>
            <a:r>
              <a:rPr lang="en-US" altLang="ko-KR" dirty="0"/>
              <a:t>IKIDANE NIPPON, </a:t>
            </a:r>
            <a:r>
              <a:rPr lang="ko-KR" altLang="en-US" dirty="0"/>
              <a:t>네이버 블로그 </a:t>
            </a:r>
            <a:r>
              <a:rPr lang="ko-KR" altLang="en-US" dirty="0" err="1"/>
              <a:t>동양북스</a:t>
            </a:r>
            <a:r>
              <a:rPr lang="ko-KR" altLang="en-US" dirty="0"/>
              <a:t> 일본문화</a:t>
            </a:r>
          </a:p>
        </p:txBody>
      </p:sp>
    </p:spTree>
    <p:extLst>
      <p:ext uri="{BB962C8B-B14F-4D97-AF65-F5344CB8AC3E}">
        <p14:creationId xmlns:p14="http://schemas.microsoft.com/office/powerpoint/2010/main" val="90724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와이드스크린</PresentationFormat>
  <Paragraphs>49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Heebo</vt:lpstr>
      <vt:lpstr>Heebo Black</vt:lpstr>
      <vt:lpstr>나눔스퀘어</vt:lpstr>
      <vt:lpstr>나눔스퀘어 Light</vt:lpstr>
      <vt:lpstr>맑은 고딕</vt:lpstr>
      <vt:lpstr>Arial</vt:lpstr>
      <vt:lpstr>Office 테마</vt:lpstr>
      <vt:lpstr>전통축제</vt:lpstr>
      <vt:lpstr>PowerPoint 프레젠테이션</vt:lpstr>
      <vt:lpstr>PowerPoint 프레젠테이션</vt:lpstr>
      <vt:lpstr>PowerPoint 프레젠테이션</vt:lpstr>
      <vt:lpstr>참고문헌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전통축제</dc:title>
  <dc:creator>주형 권</dc:creator>
  <cp:lastModifiedBy>주형 권</cp:lastModifiedBy>
  <cp:revision>3</cp:revision>
  <dcterms:created xsi:type="dcterms:W3CDTF">2020-04-23T04:02:55Z</dcterms:created>
  <dcterms:modified xsi:type="dcterms:W3CDTF">2020-04-28T04:16:38Z</dcterms:modified>
</cp:coreProperties>
</file>