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77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93" r:id="rId15"/>
    <p:sldId id="288" r:id="rId16"/>
    <p:sldId id="289" r:id="rId17"/>
    <p:sldId id="290" r:id="rId18"/>
    <p:sldId id="291" r:id="rId19"/>
    <p:sldId id="292" r:id="rId20"/>
    <p:sldId id="294" r:id="rId21"/>
    <p:sldId id="297" r:id="rId22"/>
    <p:sldId id="268" r:id="rId23"/>
    <p:sldId id="299" r:id="rId24"/>
    <p:sldId id="300" r:id="rId25"/>
    <p:sldId id="298" r:id="rId26"/>
  </p:sldIdLst>
  <p:sldSz cx="12192000" cy="6858000"/>
  <p:notesSz cx="6858000" cy="9144000"/>
  <p:embeddedFontLst>
    <p:embeddedFont>
      <p:font typeface="제주명조" charset="-127"/>
      <p:regular r:id="rId27"/>
    </p:embeddedFont>
    <p:embeddedFont>
      <p:font typeface="나눔명조" charset="-127"/>
      <p:regular r:id="rId28"/>
      <p:bold r:id="rId29"/>
    </p:embeddedFont>
    <p:embeddedFont>
      <p:font typeface="맑은 고딕" pitchFamily="50" charset="-127"/>
      <p:regular r:id="rId30"/>
      <p:bold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882" y="-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7A74438-6E6C-4783-8FE8-2CEC33A06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82673726-373B-448D-83DB-FFC28784F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34F5024-A9CC-4138-8967-25618EFA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A6CE4164-5133-4E44-8FB0-5ECC43D2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1003D45B-3756-4EDB-A61A-A5027CEA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62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61D9E78-0A15-4BE3-A5DB-467F1D18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8D04CE6-2D26-47F1-9D09-AC10EBBB1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093F8EE-0FEF-495B-8D6A-DC19C58A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CA9E984-13E2-46EC-9304-E8BF5EA8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6BB44C92-E103-4C3F-8C79-24E9D8B9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9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EBB26845-D4A1-44A8-B3F4-112816BBD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1E06FCB7-9AC7-411C-A990-BAE8E358E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C851A478-B67D-4405-8F12-E846E854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E5A25E4-EB15-4870-B206-DAA35C87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D7F038-7EA1-4B2F-BFE1-E4E0A35C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39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DEBFAB9-E4C0-4111-96CA-AC1BED28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B20810F1-4E8B-48C0-98AD-53EEB55FE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056FBF94-1EDF-4650-B172-B7983165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59C582C-4ACE-4176-B691-46A949BF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45B4E96-1B99-481F-9686-D9D8147B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95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2A4A87B-19E6-4B1E-B4F7-E79C8F03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F9163949-1220-42D5-BCC4-13AA0648B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AB2BDD4C-118A-403B-A911-F4040773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90A3E3A-D94B-4CBD-9BA3-8FCCE9A3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DF80B8DE-99E7-46AC-ACA5-30ECD7DE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33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C48142F-36FC-4AA3-9838-157C9A37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8D8A5AF8-E6E1-4B9F-912A-E19E7C621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981A72BC-BE9E-436C-BCF8-FB9FDE32F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69FA6459-E910-4B6A-ACFB-EE5AE7B4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EB36BA42-C834-416A-A7E1-718D9174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8C69D8FD-701D-498A-9F04-EDE916F6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59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56C16EE-EBCB-4021-99BC-FBE6A263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E1998D23-5DAB-49E9-AB5F-0CFA4E898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27DE851A-91D5-4021-AFA2-C9B021A65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B1829473-5C75-4FEF-AA9F-8848A2452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5DF7D591-73C6-41AE-9EE7-71A7595BE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6E989AD5-9A42-4D48-A90F-E9B4333C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B3749960-1858-4016-B942-75603605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11D972A2-0CF6-490A-B68A-35B821BB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33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030AF6E-AA92-4C74-81E6-41185EFF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830F16F8-1E62-4AA6-90E8-D9FFE3C8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2DB5A2A6-C6A5-40D0-8239-4BA41453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4A2FD0D7-7187-4EC2-8600-CE535823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4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B46066E-A0DF-4BBC-9227-799BA744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5513A96F-7497-49C1-8CD5-A1BE60F3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68CC5BCF-4A8E-4B16-8C17-A0F30377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64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5704804-EF3C-44C4-B3A0-30D090D0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B27128F-70FB-41F5-B6DD-30413B3B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614C17A9-8EAD-4FF5-9634-0C0C25AA7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22954721-8194-490A-824D-B3EDF675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B0CDF4CA-AD39-42E4-A374-F22F8D3B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8EDDB613-5970-43EA-909C-419ADDF1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13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E26B3EE-64FB-416B-B18A-E5600AFD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E21245C7-308C-46D0-9898-0480C7162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A2D82628-CD79-4E22-B327-68F3ED820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747CA29C-A992-4EFD-8C34-1686380B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B028-5FBF-4386-B67C-8997BCC41DCB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5D4BF5A5-0ED0-4FE3-BAA0-E1AA1214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F71339DE-0B34-422F-81A5-48A9AC72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24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4D20769-C9EA-42FC-B485-00C01148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AC6B64E8-42B7-4E7D-BE3B-F0AB3C4D6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6BFDE3DD-68ED-4792-9BDA-918F1EA53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B028-5FBF-4386-B67C-8997BCC41DCB}" type="datetimeFigureOut">
              <a:rPr lang="ko-KR" altLang="en-US" smtClean="0"/>
              <a:t>2020-04-27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6C5E2ABE-7268-42F2-9C37-6C2835803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813905F-A932-46BF-AD64-7F9DB150D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CD68A-BF07-4AF4-9678-7A7DD45A18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51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fa.go.jp/mofaj/" TargetMode="External"/><Relationship Id="rId3" Type="http://schemas.openxmlformats.org/officeDocument/2006/relationships/hyperlink" Target="https://www.yahoo.co.jp/" TargetMode="External"/><Relationship Id="rId7" Type="http://schemas.openxmlformats.org/officeDocument/2006/relationships/hyperlink" Target="https://blog.naver.com/wooyoo0102/220078817740" TargetMode="External"/><Relationship Id="rId2" Type="http://schemas.openxmlformats.org/officeDocument/2006/relationships/hyperlink" Target="https://dokdo.mofa.go.kr/k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naver.com/wooyoo0102/220069787274" TargetMode="External"/><Relationship Id="rId5" Type="http://schemas.openxmlformats.org/officeDocument/2006/relationships/hyperlink" Target="https://blog.naver.com/t10b/221304077576" TargetMode="External"/><Relationship Id="rId4" Type="http://schemas.openxmlformats.org/officeDocument/2006/relationships/hyperlink" Target="https://terms.naver.com/entry.nhn?docId=3534465&amp;cid=43737&amp;categoryId=58545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물, 실외, 자연, 몸이(가) 표시된 사진&#10;&#10;자동 생성된 설명">
            <a:extLst>
              <a:ext uri="{FF2B5EF4-FFF2-40B4-BE49-F238E27FC236}">
                <a16:creationId xmlns="" xmlns:a16="http://schemas.microsoft.com/office/drawing/2014/main" id="{76783AA7-A11F-4578-949C-901A9C98D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7D66A10F-C6B6-4943-8C9E-4BFCD6E8727C}"/>
              </a:ext>
            </a:extLst>
          </p:cNvPr>
          <p:cNvSpPr/>
          <p:nvPr/>
        </p:nvSpPr>
        <p:spPr>
          <a:xfrm>
            <a:off x="4610658" y="1338532"/>
            <a:ext cx="2970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한반도에서 가장 오래된 화산 섬</a:t>
            </a:r>
            <a:endParaRPr lang="ko-KR" altLang="en-US" sz="1600" dirty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E3FF0F47-E49D-4F26-8ACB-8E3A015A7BF0}"/>
              </a:ext>
            </a:extLst>
          </p:cNvPr>
          <p:cNvSpPr/>
          <p:nvPr/>
        </p:nvSpPr>
        <p:spPr>
          <a:xfrm>
            <a:off x="2489735" y="5952605"/>
            <a:ext cx="721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대한민국 정부 소유의 국유지로서 </a:t>
            </a:r>
            <a:endParaRPr lang="en-US" altLang="ko-KR" sz="1400" dirty="0">
              <a:solidFill>
                <a:schemeClr val="bg1"/>
              </a:solidFill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천연기념물 제</a:t>
            </a:r>
            <a:r>
              <a:rPr lang="en-US" altLang="ko-KR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336</a:t>
            </a:r>
            <a:r>
              <a:rPr lang="ko-KR" altLang="en-US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호로 지정되어 있는 섬</a:t>
            </a:r>
            <a:endParaRPr lang="ko-KR" altLang="en-US" sz="1400" dirty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CEC1F1BE-878F-40E8-B42C-A66D98D37C18}"/>
              </a:ext>
            </a:extLst>
          </p:cNvPr>
          <p:cNvSpPr/>
          <p:nvPr/>
        </p:nvSpPr>
        <p:spPr>
          <a:xfrm>
            <a:off x="133213" y="2690336"/>
            <a:ext cx="33695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D</a:t>
            </a:r>
          </a:p>
          <a:p>
            <a:r>
              <a:rPr lang="en-US" altLang="ko-KR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O</a:t>
            </a:r>
          </a:p>
          <a:p>
            <a:r>
              <a:rPr lang="en-US" altLang="ko-KR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K</a:t>
            </a:r>
          </a:p>
          <a:p>
            <a:r>
              <a:rPr lang="en-US" altLang="ko-KR" sz="14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D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O</a:t>
            </a:r>
            <a:endParaRPr lang="ko-KR" altLang="en-US" sz="1400" dirty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19CC9C7F-B06C-4664-9D4D-A4E1420BE725}"/>
              </a:ext>
            </a:extLst>
          </p:cNvPr>
          <p:cNvGrpSpPr/>
          <p:nvPr/>
        </p:nvGrpSpPr>
        <p:grpSpPr>
          <a:xfrm>
            <a:off x="5141894" y="1828902"/>
            <a:ext cx="1908213" cy="1953534"/>
            <a:chOff x="4664840" y="1891242"/>
            <a:chExt cx="1908213" cy="1953534"/>
          </a:xfrm>
        </p:grpSpPr>
        <p:sp>
          <p:nvSpPr>
            <p:cNvPr id="9" name="직사각형 8">
              <a:extLst>
                <a:ext uri="{FF2B5EF4-FFF2-40B4-BE49-F238E27FC236}">
                  <a16:creationId xmlns="" xmlns:a16="http://schemas.microsoft.com/office/drawing/2014/main" id="{79891F4E-AE29-48EF-9ECA-4E8A05047903}"/>
                </a:ext>
              </a:extLst>
            </p:cNvPr>
            <p:cNvSpPr/>
            <p:nvPr/>
          </p:nvSpPr>
          <p:spPr>
            <a:xfrm>
              <a:off x="5618946" y="1891242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solidFill>
                    <a:schemeClr val="bg1"/>
                  </a:solidFill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rPr>
                <a:t>獨</a:t>
              </a:r>
              <a:endParaRPr lang="en-US" altLang="ko-KR" sz="60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  <a:p>
              <a:r>
                <a:rPr lang="ko-KR" altLang="en-US" sz="6000" dirty="0">
                  <a:solidFill>
                    <a:schemeClr val="bg1"/>
                  </a:solidFill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rPr>
                <a:t>島</a:t>
              </a:r>
              <a:endParaRPr lang="ko-KR" altLang="en-US" sz="60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="" xmlns:a16="http://schemas.microsoft.com/office/drawing/2014/main" id="{C819BE85-56AD-417C-BDEC-10059410313E}"/>
                </a:ext>
              </a:extLst>
            </p:cNvPr>
            <p:cNvCxnSpPr>
              <a:cxnSpLocks/>
            </p:cNvCxnSpPr>
            <p:nvPr/>
          </p:nvCxnSpPr>
          <p:spPr>
            <a:xfrm>
              <a:off x="5618946" y="2103120"/>
              <a:ext cx="0" cy="15443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>
              <a:extLst>
                <a:ext uri="{FF2B5EF4-FFF2-40B4-BE49-F238E27FC236}">
                  <a16:creationId xmlns="" xmlns:a16="http://schemas.microsoft.com/office/drawing/2014/main" id="{1E3F325E-E61F-412F-8613-2B3677EB91A3}"/>
                </a:ext>
              </a:extLst>
            </p:cNvPr>
            <p:cNvSpPr/>
            <p:nvPr/>
          </p:nvSpPr>
          <p:spPr>
            <a:xfrm>
              <a:off x="4664840" y="1905784"/>
              <a:ext cx="915635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solidFill>
                    <a:schemeClr val="bg1"/>
                  </a:solidFill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rPr>
                <a:t>독</a:t>
              </a:r>
              <a:endParaRPr lang="en-US" altLang="ko-KR" sz="6000" dirty="0">
                <a:solidFill>
                  <a:schemeClr val="bg1"/>
                </a:solidFill>
                <a:effectLst/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  <a:p>
              <a:r>
                <a:rPr lang="ko-KR" altLang="en-US" sz="6000" dirty="0">
                  <a:solidFill>
                    <a:schemeClr val="bg1"/>
                  </a:solidFill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rPr>
                <a:t>도</a:t>
              </a:r>
              <a:endParaRPr lang="ko-KR" altLang="en-US" sz="60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D6200847-979F-43A2-9A8D-FC08836ED5E4}"/>
              </a:ext>
            </a:extLst>
          </p:cNvPr>
          <p:cNvSpPr/>
          <p:nvPr/>
        </p:nvSpPr>
        <p:spPr>
          <a:xfrm>
            <a:off x="11710615" y="2690336"/>
            <a:ext cx="33695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K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O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R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E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44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349598" y="258601"/>
            <a:ext cx="776525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역사적 근거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4000" b="1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신증동국여지승람</a:t>
            </a:r>
            <a:endParaRPr lang="en-US" altLang="ko-KR" sz="4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0" y="3168868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800" dirty="0" smtClean="0"/>
              <a:t>1531</a:t>
            </a:r>
            <a:r>
              <a:rPr lang="ko-KR" altLang="en-US" sz="2800" dirty="0" smtClean="0"/>
              <a:t>년 집필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우산도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울릉도 </a:t>
            </a:r>
            <a:r>
              <a:rPr lang="en-US" altLang="ko-KR" sz="2800" dirty="0" smtClean="0"/>
              <a:t>= </a:t>
            </a:r>
            <a:r>
              <a:rPr lang="ko-KR" altLang="en-US" sz="2800" dirty="0" err="1" smtClean="0"/>
              <a:t>무릉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or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우릉</a:t>
            </a:r>
            <a:endParaRPr lang="ko-KR" alt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3" name="_x210093672" descr="EMB000032d069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2" y="2201565"/>
            <a:ext cx="4356516" cy="44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426741" y="176453"/>
            <a:ext cx="776525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역사적 근거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증보문헌비고</a:t>
            </a:r>
            <a:endParaRPr lang="en-US" altLang="ko-KR" sz="4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984123" y="3342289"/>
            <a:ext cx="42724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smtClean="0"/>
              <a:t>우산도</a:t>
            </a:r>
            <a:r>
              <a:rPr lang="en-US" altLang="ko-KR" sz="2800" dirty="0"/>
              <a:t>+</a:t>
            </a:r>
            <a:r>
              <a:rPr lang="ko-KR" altLang="en-US" sz="2800" dirty="0" smtClean="0"/>
              <a:t>울릉도 </a:t>
            </a:r>
            <a:r>
              <a:rPr lang="en-US" altLang="ko-KR" sz="2800" dirty="0" smtClean="0"/>
              <a:t>= </a:t>
            </a:r>
            <a:r>
              <a:rPr lang="ko-KR" altLang="en-US" sz="2800" dirty="0" smtClean="0"/>
              <a:t>우산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현재의 </a:t>
            </a:r>
            <a:r>
              <a:rPr lang="ko-KR" altLang="en-US" sz="2800" dirty="0" err="1" smtClean="0"/>
              <a:t>울도군</a:t>
            </a:r>
            <a:endParaRPr lang="ko-KR" alt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210093512" descr="EMB000032d069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5" y="2001837"/>
            <a:ext cx="6508322" cy="429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221790" y="207305"/>
            <a:ext cx="7765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역사적 근거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4000" b="1" dirty="0" err="1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은주시청합기</a:t>
            </a:r>
            <a:endParaRPr lang="en-US" altLang="ko-KR" sz="4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542689" y="2333810"/>
            <a:ext cx="49503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smtClean="0"/>
              <a:t>독도 관련 기술한 일본의 가장 오래된 문헌 중 하나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err="1" smtClean="0"/>
              <a:t>사이토</a:t>
            </a:r>
            <a:r>
              <a:rPr lang="ko-KR" altLang="en-US" sz="2800" dirty="0" smtClean="0"/>
              <a:t> 도요노부 저술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r>
              <a:rPr lang="en-US" altLang="ko-KR" sz="2800" dirty="0" smtClean="0"/>
              <a:t>‘</a:t>
            </a:r>
            <a:r>
              <a:rPr lang="ko-KR" altLang="en-US" sz="2800" dirty="0" smtClean="0"/>
              <a:t>국대기</a:t>
            </a:r>
            <a:r>
              <a:rPr lang="en-US" altLang="ko-KR" sz="2800" dirty="0" smtClean="0"/>
              <a:t>’ </a:t>
            </a:r>
            <a:r>
              <a:rPr lang="ko-KR" altLang="en-US" sz="2800" dirty="0" smtClean="0"/>
              <a:t>부분 해석 관련 논쟁 지속</a:t>
            </a:r>
            <a:endParaRPr lang="en-US" altLang="ko-KR" sz="2800" dirty="0" smtClean="0"/>
          </a:p>
          <a:p>
            <a:endParaRPr lang="en-US" altLang="ko-K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210094792" descr="EMB000032d069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9" y="2125938"/>
            <a:ext cx="5613290" cy="43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008212" y="249398"/>
            <a:ext cx="8059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역사적 근거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대일본연해여지전도</a:t>
            </a:r>
            <a:endParaRPr lang="en-US" altLang="ko-KR" sz="4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741557" y="2419923"/>
            <a:ext cx="5161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err="1" smtClean="0"/>
              <a:t>에도시대</a:t>
            </a:r>
            <a:r>
              <a:rPr lang="ko-KR" altLang="en-US" sz="2800" dirty="0" smtClean="0"/>
              <a:t> 대표적 실측 </a:t>
            </a:r>
            <a:r>
              <a:rPr lang="ko-KR" altLang="en-US" sz="2800" dirty="0" err="1" smtClean="0"/>
              <a:t>관찬지도</a:t>
            </a: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독도표시 </a:t>
            </a:r>
            <a:r>
              <a:rPr lang="en-US" altLang="ko-KR" sz="2800" dirty="0" smtClean="0"/>
              <a:t>x = </a:t>
            </a:r>
            <a:r>
              <a:rPr lang="ko-KR" altLang="en-US" sz="2800" dirty="0" smtClean="0"/>
              <a:t>일본의 자국영토 인식 </a:t>
            </a:r>
            <a:r>
              <a:rPr lang="en-US" altLang="ko-KR" sz="2800" dirty="0" smtClean="0"/>
              <a:t>x</a:t>
            </a:r>
            <a:endParaRPr lang="ko-KR" alt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210094392" descr="EMB000032d06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" y="2151910"/>
            <a:ext cx="6469548" cy="39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426741" y="189330"/>
            <a:ext cx="776525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대일본연해여지전도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&lt;</a:t>
            </a: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동영상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&gt;</a:t>
            </a:r>
            <a:endParaRPr lang="en-US" altLang="ko-KR" sz="4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050263" y="3184962"/>
            <a:ext cx="4584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https://blog.naver.com/wooyoo0102/220069787274</a:t>
            </a:r>
            <a:endParaRPr lang="ko-KR" altLang="en-US" sz="2800" dirty="0"/>
          </a:p>
        </p:txBody>
      </p:sp>
      <p:pic>
        <p:nvPicPr>
          <p:cNvPr id="104" name="_x210094392" descr="EMB000032d06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2" y="2180162"/>
            <a:ext cx="6469548" cy="39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5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221790" y="190116"/>
            <a:ext cx="776525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역사적 근거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안용복 이야기</a:t>
            </a:r>
            <a:endParaRPr lang="en-US" altLang="ko-KR" sz="4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047184" y="1620376"/>
            <a:ext cx="427245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smtClean="0"/>
              <a:t>조선 숙종 때 인물</a:t>
            </a: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두 차례의 도일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2-1. </a:t>
            </a:r>
            <a:r>
              <a:rPr lang="ko-KR" altLang="en-US" sz="2800" dirty="0" smtClean="0"/>
              <a:t>안용복 피랍 사건</a:t>
            </a:r>
            <a:endParaRPr lang="en-US" altLang="ko-KR" sz="2800" dirty="0" smtClean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2-2. </a:t>
            </a:r>
            <a:r>
              <a:rPr lang="ko-KR" altLang="en-US" sz="2800" dirty="0" smtClean="0"/>
              <a:t>안용복 도일 사건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en-US" altLang="ko-KR" sz="2800" dirty="0" smtClean="0"/>
              <a:t>3. </a:t>
            </a:r>
            <a:r>
              <a:rPr lang="ko-KR" altLang="en-US" sz="2800" dirty="0" smtClean="0"/>
              <a:t>울릉도 </a:t>
            </a:r>
            <a:r>
              <a:rPr lang="ko-KR" altLang="en-US" sz="2800" dirty="0" err="1" smtClean="0"/>
              <a:t>쟁계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en-US" altLang="ko-KR" sz="2800" dirty="0" smtClean="0"/>
              <a:t>4.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죽도 도해 금지령</a:t>
            </a:r>
            <a:endParaRPr lang="en-US" altLang="ko-KR" sz="2800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210095192" descr="EMB000032d069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5" y="2573884"/>
            <a:ext cx="6193922" cy="35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253322" y="295299"/>
            <a:ext cx="776525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안용복 이야기 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&lt;</a:t>
            </a: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동영상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&gt;</a:t>
            </a:r>
            <a:endParaRPr lang="en-US" altLang="ko-KR" sz="4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107897" y="3003302"/>
            <a:ext cx="479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https://blog.naver.com/wooyoo0102/220078817740</a:t>
            </a:r>
            <a:endParaRPr lang="ko-KR" altLang="en-US" sz="2800" dirty="0"/>
          </a:p>
        </p:txBody>
      </p:sp>
      <p:pic>
        <p:nvPicPr>
          <p:cNvPr id="1026" name="Picture 2" descr="안용복 장군 동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83" y="1825563"/>
            <a:ext cx="3285148" cy="49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426741" y="207305"/>
            <a:ext cx="776525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역사적 근거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조선팔도지도</a:t>
            </a:r>
            <a:endParaRPr lang="en-US" altLang="ko-KR" sz="4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526920" y="2222938"/>
            <a:ext cx="56650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err="1" smtClean="0"/>
              <a:t>하야시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시헤이</a:t>
            </a:r>
            <a:r>
              <a:rPr lang="ko-KR" altLang="en-US" sz="2800" dirty="0" smtClean="0"/>
              <a:t> 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울릉도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독도를 한 섬으로 채색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err="1" smtClean="0"/>
              <a:t>일본해</a:t>
            </a:r>
            <a:r>
              <a:rPr lang="ko-KR" altLang="en-US" sz="2800" dirty="0" smtClean="0"/>
              <a:t> 가 아닌 동해로 표시</a:t>
            </a:r>
            <a:endParaRPr lang="ko-KR" alt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210095512" descr="EMB000032d06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1" y="1944221"/>
            <a:ext cx="5803267" cy="45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268144" y="176453"/>
            <a:ext cx="776525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역사적 근거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칙령 제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41</a:t>
            </a: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호</a:t>
            </a:r>
            <a:endParaRPr lang="en-US" altLang="ko-KR" sz="2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57999" y="2603625"/>
            <a:ext cx="42724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smtClean="0"/>
              <a:t>고종황제의 울릉도 개칭</a:t>
            </a: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독도       </a:t>
            </a:r>
            <a:r>
              <a:rPr lang="ko-KR" altLang="en-US" sz="2800" dirty="0" err="1" smtClean="0"/>
              <a:t>울도군</a:t>
            </a:r>
            <a:r>
              <a:rPr lang="ko-KR" altLang="en-US" sz="2800" dirty="0" smtClean="0"/>
              <a:t> 관할구역</a:t>
            </a:r>
            <a:endParaRPr lang="ko-KR" alt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210095192" descr="EMB000032d06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4"/>
          <a:stretch>
            <a:fillRect/>
          </a:stretch>
        </p:blipFill>
        <p:spPr bwMode="auto">
          <a:xfrm>
            <a:off x="558529" y="2418802"/>
            <a:ext cx="5604492" cy="37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8190184" y="3854669"/>
            <a:ext cx="583322" cy="551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2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ㅇ</a:t>
            </a:r>
            <a:endParaRPr lang="ko-KR" alt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426741" y="349454"/>
            <a:ext cx="776525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근거에 대한 반박</a:t>
            </a:r>
            <a:endParaRPr lang="en-US" altLang="ko-KR" sz="4000" b="1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13043384" descr="EMB000037c424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1" y="2034263"/>
            <a:ext cx="5554665" cy="44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8813" y="2019009"/>
            <a:ext cx="6022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1. </a:t>
            </a:r>
            <a:r>
              <a:rPr lang="ko-KR" altLang="en-US" sz="2800" dirty="0" err="1" smtClean="0"/>
              <a:t>개정일본여지로정전도</a:t>
            </a:r>
            <a:endParaRPr lang="en-US" altLang="ko-KR" sz="2800" dirty="0" smtClean="0"/>
          </a:p>
          <a:p>
            <a:r>
              <a:rPr lang="en-US" altLang="ko-KR" sz="2800" dirty="0" smtClean="0"/>
              <a:t>  </a:t>
            </a:r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2. </a:t>
            </a:r>
            <a:r>
              <a:rPr lang="ko-KR" altLang="en-US" sz="2800" dirty="0" smtClean="0"/>
              <a:t>개인 제작 </a:t>
            </a:r>
            <a:r>
              <a:rPr lang="ko-KR" altLang="en-US" sz="2800" dirty="0" err="1" smtClean="0"/>
              <a:t>사찬</a:t>
            </a:r>
            <a:r>
              <a:rPr lang="ko-KR" altLang="en-US" sz="2800" dirty="0" smtClean="0"/>
              <a:t>  지도에 불과</a:t>
            </a:r>
            <a:r>
              <a:rPr lang="en-US" altLang="ko-KR" sz="2800" dirty="0" smtClean="0"/>
              <a:t>  </a:t>
            </a:r>
          </a:p>
          <a:p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en-US" altLang="ko-KR" sz="2800" dirty="0" smtClean="0"/>
              <a:t>3.  </a:t>
            </a:r>
            <a:r>
              <a:rPr lang="ko-KR" altLang="en-US" sz="2800" dirty="0" smtClean="0"/>
              <a:t>주장의 타당성 부족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2252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물, 바위, 자연, 실외이(가) 표시된 사진&#10;&#10;자동 생성된 설명">
            <a:extLst>
              <a:ext uri="{FF2B5EF4-FFF2-40B4-BE49-F238E27FC236}">
                <a16:creationId xmlns="" xmlns:a16="http://schemas.microsoft.com/office/drawing/2014/main" id="{3298950A-3AC0-4DDF-B2D0-6FF10D787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92"/>
          <a:stretch/>
        </p:blipFill>
        <p:spPr>
          <a:xfrm>
            <a:off x="5802963" y="-1"/>
            <a:ext cx="638903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B29A48B5-327E-4FC7-BFB2-0EDF14AF3B47}"/>
              </a:ext>
            </a:extLst>
          </p:cNvPr>
          <p:cNvGrpSpPr/>
          <p:nvPr/>
        </p:nvGrpSpPr>
        <p:grpSpPr>
          <a:xfrm>
            <a:off x="299583" y="328615"/>
            <a:ext cx="1908213" cy="1953534"/>
            <a:chOff x="4664840" y="1891242"/>
            <a:chExt cx="1908213" cy="1953534"/>
          </a:xfrm>
        </p:grpSpPr>
        <p:sp>
          <p:nvSpPr>
            <p:cNvPr id="11" name="직사각형 10">
              <a:extLst>
                <a:ext uri="{FF2B5EF4-FFF2-40B4-BE49-F238E27FC236}">
                  <a16:creationId xmlns="" xmlns:a16="http://schemas.microsoft.com/office/drawing/2014/main" id="{C20F481B-533E-48D7-8773-3AD0DF539464}"/>
                </a:ext>
              </a:extLst>
            </p:cNvPr>
            <p:cNvSpPr/>
            <p:nvPr/>
          </p:nvSpPr>
          <p:spPr>
            <a:xfrm>
              <a:off x="5618946" y="1891242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="" xmlns:a16="http://schemas.microsoft.com/office/drawing/2014/main" id="{B3F9FB07-EF16-40E5-A603-46839B2036A2}"/>
                </a:ext>
              </a:extLst>
            </p:cNvPr>
            <p:cNvCxnSpPr>
              <a:cxnSpLocks/>
            </p:cNvCxnSpPr>
            <p:nvPr/>
          </p:nvCxnSpPr>
          <p:spPr>
            <a:xfrm>
              <a:off x="5618946" y="2103120"/>
              <a:ext cx="0" cy="1544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직사각형 12">
              <a:extLst>
                <a:ext uri="{FF2B5EF4-FFF2-40B4-BE49-F238E27FC236}">
                  <a16:creationId xmlns="" xmlns:a16="http://schemas.microsoft.com/office/drawing/2014/main" id="{5EB83505-D318-4861-BD03-93147E0F2BC0}"/>
                </a:ext>
              </a:extLst>
            </p:cNvPr>
            <p:cNvSpPr/>
            <p:nvPr/>
          </p:nvSpPr>
          <p:spPr>
            <a:xfrm>
              <a:off x="4664840" y="1905784"/>
              <a:ext cx="915635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rPr>
                <a:t>독</a:t>
              </a:r>
              <a:endParaRPr lang="en-US" altLang="ko-KR" sz="6000" dirty="0">
                <a:effectLst/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  <a:p>
              <a:r>
                <a:rPr lang="ko-KR" altLang="en-US" sz="6000" dirty="0"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rPr>
                <a:t>도</a:t>
              </a:r>
              <a:endParaRPr lang="ko-KR" altLang="en-US" sz="6000" dirty="0"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1534" y="2680138"/>
            <a:ext cx="43197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제주명조" charset="-127"/>
                <a:ea typeface="제주명조" charset="-127"/>
              </a:rPr>
              <a:t>1. </a:t>
            </a:r>
            <a:r>
              <a:rPr lang="ko-KR" altLang="en-US" sz="2500" dirty="0" smtClean="0">
                <a:latin typeface="제주명조" charset="-127"/>
                <a:ea typeface="제주명조" charset="-127"/>
              </a:rPr>
              <a:t>위치</a:t>
            </a:r>
            <a:endParaRPr lang="en-US" altLang="ko-KR" sz="2500" dirty="0">
              <a:latin typeface="제주명조" charset="-127"/>
              <a:ea typeface="제주명조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536" y="3483021"/>
            <a:ext cx="43197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제주명조" charset="-127"/>
                <a:ea typeface="제주명조" charset="-127"/>
              </a:rPr>
              <a:t>2. </a:t>
            </a:r>
            <a:r>
              <a:rPr lang="ko-KR" altLang="en-US" sz="2500" dirty="0" smtClean="0">
                <a:latin typeface="제주명조" charset="-127"/>
                <a:ea typeface="제주명조" charset="-127"/>
              </a:rPr>
              <a:t>특징</a:t>
            </a:r>
            <a:endParaRPr lang="en-US" altLang="ko-KR" sz="2500" dirty="0" smtClean="0">
              <a:latin typeface="제주명조" charset="-127"/>
              <a:ea typeface="제주명조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533" y="4302828"/>
            <a:ext cx="43197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제주명조" charset="-127"/>
                <a:ea typeface="제주명조" charset="-127"/>
              </a:rPr>
              <a:t>3</a:t>
            </a:r>
            <a:r>
              <a:rPr lang="en-US" altLang="ko-KR" sz="2500" dirty="0" smtClean="0">
                <a:latin typeface="제주명조" charset="-127"/>
                <a:ea typeface="제주명조" charset="-127"/>
              </a:rPr>
              <a:t>. </a:t>
            </a:r>
            <a:r>
              <a:rPr lang="ko-KR" altLang="en-US" sz="2500" b="1" dirty="0" smtClean="0">
                <a:solidFill>
                  <a:srgbClr val="FF0000"/>
                </a:solidFill>
                <a:latin typeface="제주명조" charset="-127"/>
                <a:ea typeface="제주명조" charset="-127"/>
              </a:rPr>
              <a:t>역사적 근거</a:t>
            </a:r>
            <a:endParaRPr lang="en-US" altLang="ko-KR" sz="2500" b="1" dirty="0" smtClean="0">
              <a:solidFill>
                <a:srgbClr val="FF0000"/>
              </a:solidFill>
              <a:latin typeface="제주명조" charset="-127"/>
              <a:ea typeface="제주명조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532" y="5075338"/>
            <a:ext cx="43197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제주명조" charset="-127"/>
                <a:ea typeface="제주명조" charset="-127"/>
              </a:rPr>
              <a:t>    3 -n. </a:t>
            </a:r>
            <a:r>
              <a:rPr lang="ko-KR" altLang="en-US" sz="2500" dirty="0" smtClean="0">
                <a:latin typeface="제주명조" charset="-127"/>
                <a:ea typeface="제주명조" charset="-127"/>
              </a:rPr>
              <a:t>세부적 자료</a:t>
            </a:r>
            <a:endParaRPr lang="en-US" altLang="ko-KR" sz="2500" dirty="0" smtClean="0">
              <a:latin typeface="제주명조" charset="-127"/>
              <a:ea typeface="제주명조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71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ㅇ</a:t>
            </a:r>
            <a:endParaRPr lang="ko-KR" alt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426741" y="349454"/>
            <a:ext cx="776525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근거에 대한 반박</a:t>
            </a:r>
            <a:endParaRPr lang="en-US" altLang="ko-KR" sz="4000" b="1" dirty="0" smtClean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801710" y="2422430"/>
            <a:ext cx="60224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ko-KR" altLang="en-US" sz="2800" dirty="0" smtClean="0"/>
              <a:t>조선국교제시말내탐서</a:t>
            </a:r>
            <a:endParaRPr lang="en-US" altLang="ko-KR" sz="2800" dirty="0" smtClean="0"/>
          </a:p>
          <a:p>
            <a:pPr marL="514350" indent="-514350">
              <a:buAutoNum type="arabicPeriod"/>
            </a:pPr>
            <a:endParaRPr lang="en-US" altLang="ko-KR" sz="2800" dirty="0"/>
          </a:p>
          <a:p>
            <a:pPr marL="514350" indent="-514350">
              <a:buAutoNum type="arabicPeriod"/>
            </a:pPr>
            <a:endParaRPr lang="en-US" altLang="ko-KR" sz="2800" dirty="0" smtClean="0"/>
          </a:p>
          <a:p>
            <a:pPr marL="514350" indent="-514350">
              <a:buAutoNum type="arabicPeriod"/>
            </a:pPr>
            <a:r>
              <a:rPr lang="ko-KR" altLang="en-US" sz="2800" dirty="0" smtClean="0"/>
              <a:t>하다 </a:t>
            </a:r>
            <a:r>
              <a:rPr lang="ko-KR" altLang="en-US" sz="2800" dirty="0" err="1" smtClean="0"/>
              <a:t>사쿠보의</a:t>
            </a:r>
            <a:r>
              <a:rPr lang="ko-KR" altLang="en-US" sz="2800" dirty="0" smtClean="0"/>
              <a:t> 조선시찰</a:t>
            </a:r>
            <a:endParaRPr lang="en-US" altLang="ko-KR" sz="2800" dirty="0" smtClean="0"/>
          </a:p>
          <a:p>
            <a:pPr marL="514350" indent="-514350">
              <a:buAutoNum type="arabicPeriod"/>
            </a:pPr>
            <a:endParaRPr lang="en-US" altLang="ko-KR" sz="2800" dirty="0"/>
          </a:p>
          <a:p>
            <a:pPr marL="514350" indent="-514350">
              <a:buAutoNum type="arabicPeriod"/>
            </a:pPr>
            <a:endParaRPr lang="en-US" altLang="ko-KR" sz="2800" dirty="0" smtClean="0"/>
          </a:p>
          <a:p>
            <a:pPr marL="514350" indent="-514350">
              <a:buAutoNum type="arabicPeriod"/>
            </a:pPr>
            <a:r>
              <a:rPr lang="ko-KR" altLang="en-US" sz="2800" dirty="0" smtClean="0"/>
              <a:t>독도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울릉도를 조선영토로 인정</a:t>
            </a:r>
            <a:endParaRPr lang="en-US" altLang="ko-KR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213041864" descr="EMB000037c424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1" y="1964077"/>
            <a:ext cx="5028425" cy="402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0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ㅇ</a:t>
            </a:r>
            <a:endParaRPr lang="ko-KR" alt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426741" y="349454"/>
            <a:ext cx="7765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일본의 근거에 대한 반박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3</a:t>
            </a: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555599" y="2020032"/>
            <a:ext cx="93811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ko-KR" altLang="en-US" sz="2800" dirty="0" smtClean="0"/>
              <a:t>태정관 지령</a:t>
            </a:r>
            <a:r>
              <a:rPr lang="en-US" altLang="ko-KR" sz="2800" dirty="0" smtClean="0"/>
              <a:t>  </a:t>
            </a:r>
          </a:p>
          <a:p>
            <a:pPr marL="514350" indent="-514350">
              <a:buAutoNum type="arabicPeriod"/>
            </a:pPr>
            <a:endParaRPr lang="en-US" altLang="ko-KR" sz="2800" dirty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1-1. </a:t>
            </a:r>
            <a:r>
              <a:rPr lang="ko-KR" altLang="en-US" sz="2800" dirty="0" smtClean="0"/>
              <a:t>태정관 </a:t>
            </a:r>
            <a:r>
              <a:rPr lang="en-US" altLang="ko-KR" sz="2800" dirty="0" smtClean="0"/>
              <a:t>= 1877 </a:t>
            </a:r>
            <a:r>
              <a:rPr lang="ko-KR" altLang="en-US" sz="2800" dirty="0" smtClean="0"/>
              <a:t>일본 최고 행정기구</a:t>
            </a:r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pPr marL="514350" indent="-514350">
              <a:buAutoNum type="arabicPeriod" startAt="2"/>
            </a:pPr>
            <a:r>
              <a:rPr lang="ko-KR" altLang="en-US" sz="2800" dirty="0" smtClean="0"/>
              <a:t>울릉도 </a:t>
            </a:r>
            <a:r>
              <a:rPr lang="ko-KR" altLang="en-US" sz="2800" dirty="0" err="1" smtClean="0"/>
              <a:t>쟁계의</a:t>
            </a:r>
            <a:r>
              <a:rPr lang="ko-KR" altLang="en-US" sz="2800" dirty="0" smtClean="0"/>
              <a:t> 결과</a:t>
            </a:r>
            <a:endParaRPr lang="en-US" altLang="ko-KR" sz="2800" dirty="0" smtClean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   : </a:t>
            </a:r>
            <a:r>
              <a:rPr lang="ko-KR" altLang="en-US" sz="2800" dirty="0" smtClean="0"/>
              <a:t>독도            일본 관계 없음 증명 </a:t>
            </a:r>
            <a:endParaRPr lang="en-US" altLang="ko-KR" sz="28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13042264" descr="EMB000037c424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0" y="1924928"/>
            <a:ext cx="3814115" cy="47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직선 화살표 연결선 72"/>
          <p:cNvCxnSpPr/>
          <p:nvPr/>
        </p:nvCxnSpPr>
        <p:spPr>
          <a:xfrm flipV="1">
            <a:off x="6747641" y="4824248"/>
            <a:ext cx="882869" cy="15766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0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실외, 물, 자연, 일몰이(가) 표시된 사진&#10;&#10;자동 생성된 설명">
            <a:extLst>
              <a:ext uri="{FF2B5EF4-FFF2-40B4-BE49-F238E27FC236}">
                <a16:creationId xmlns="" xmlns:a16="http://schemas.microsoft.com/office/drawing/2014/main" id="{44F4BCC0-5641-4D69-A893-190E2636C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86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0D465CD6-396E-44C5-8F76-4A0A5E66D3FF}"/>
              </a:ext>
            </a:extLst>
          </p:cNvPr>
          <p:cNvGrpSpPr/>
          <p:nvPr/>
        </p:nvGrpSpPr>
        <p:grpSpPr>
          <a:xfrm>
            <a:off x="518159" y="382603"/>
            <a:ext cx="2646948" cy="2646948"/>
            <a:chOff x="202130" y="302763"/>
            <a:chExt cx="2646948" cy="2646948"/>
          </a:xfrm>
        </p:grpSpPr>
        <p:grpSp>
          <p:nvGrpSpPr>
            <p:cNvPr id="3" name="그룹 2">
              <a:extLst>
                <a:ext uri="{FF2B5EF4-FFF2-40B4-BE49-F238E27FC236}">
                  <a16:creationId xmlns="" xmlns:a16="http://schemas.microsoft.com/office/drawing/2014/main" id="{CB8FFE36-FB55-4961-B511-B0092461448E}"/>
                </a:ext>
              </a:extLst>
            </p:cNvPr>
            <p:cNvGrpSpPr/>
            <p:nvPr/>
          </p:nvGrpSpPr>
          <p:grpSpPr>
            <a:xfrm>
              <a:off x="571497" y="649470"/>
              <a:ext cx="1908213" cy="1953534"/>
              <a:chOff x="4664840" y="1891242"/>
              <a:chExt cx="1908213" cy="1953534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="" xmlns:a16="http://schemas.microsoft.com/office/drawing/2014/main" id="{ED9E33F3-59CB-4538-AC74-0D56A2352B34}"/>
                  </a:ext>
                </a:extLst>
              </p:cNvPr>
              <p:cNvSpPr/>
              <p:nvPr/>
            </p:nvSpPr>
            <p:spPr>
              <a:xfrm>
                <a:off x="5618946" y="1891242"/>
                <a:ext cx="954107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6000" dirty="0">
                    <a:solidFill>
                      <a:schemeClr val="bg1"/>
                    </a:solidFill>
                    <a:effectLst/>
                    <a:latin typeface="나눔명조" panose="02020603020101020101" pitchFamily="18" charset="-127"/>
                    <a:ea typeface="나눔명조" panose="02020603020101020101" pitchFamily="18" charset="-127"/>
                  </a:rPr>
                  <a:t>獨</a:t>
                </a:r>
                <a:endParaRPr lang="en-US" altLang="ko-KR" sz="6000" dirty="0">
                  <a:solidFill>
                    <a:schemeClr val="bg1"/>
                  </a:solidFill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endParaRPr>
              </a:p>
              <a:p>
                <a:r>
                  <a:rPr lang="ko-KR" altLang="en-US" sz="6000" dirty="0">
                    <a:solidFill>
                      <a:schemeClr val="bg1"/>
                    </a:solidFill>
                    <a:effectLst/>
                    <a:latin typeface="나눔명조" panose="02020603020101020101" pitchFamily="18" charset="-127"/>
                    <a:ea typeface="나눔명조" panose="02020603020101020101" pitchFamily="18" charset="-127"/>
                  </a:rPr>
                  <a:t>島</a:t>
                </a:r>
                <a:endParaRPr lang="ko-KR" altLang="en-US" sz="6000" dirty="0">
                  <a:solidFill>
                    <a:schemeClr val="bg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endParaRPr>
              </a:p>
            </p:txBody>
          </p:sp>
          <p:cxnSp>
            <p:nvCxnSpPr>
              <p:cNvPr id="5" name="직선 연결선 4">
                <a:extLst>
                  <a:ext uri="{FF2B5EF4-FFF2-40B4-BE49-F238E27FC236}">
                    <a16:creationId xmlns="" xmlns:a16="http://schemas.microsoft.com/office/drawing/2014/main" id="{B56D3778-68EA-48D1-8D76-6EC0CC602C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8946" y="2103120"/>
                <a:ext cx="0" cy="154432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직사각형 5">
                <a:extLst>
                  <a:ext uri="{FF2B5EF4-FFF2-40B4-BE49-F238E27FC236}">
                    <a16:creationId xmlns="" xmlns:a16="http://schemas.microsoft.com/office/drawing/2014/main" id="{62A45A27-76E2-4C3E-8E83-7872D5F90E86}"/>
                  </a:ext>
                </a:extLst>
              </p:cNvPr>
              <p:cNvSpPr/>
              <p:nvPr/>
            </p:nvSpPr>
            <p:spPr>
              <a:xfrm>
                <a:off x="4664840" y="1905784"/>
                <a:ext cx="915635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6000" dirty="0">
                    <a:solidFill>
                      <a:schemeClr val="bg1"/>
                    </a:solidFill>
                    <a:effectLst/>
                    <a:latin typeface="나눔명조" panose="02020603020101020101" pitchFamily="18" charset="-127"/>
                    <a:ea typeface="나눔명조" panose="02020603020101020101" pitchFamily="18" charset="-127"/>
                  </a:rPr>
                  <a:t>독</a:t>
                </a:r>
                <a:endParaRPr lang="en-US" altLang="ko-KR" sz="6000" dirty="0">
                  <a:solidFill>
                    <a:schemeClr val="bg1"/>
                  </a:solidFill>
                  <a:effectLst/>
                  <a:latin typeface="나눔명조" panose="02020603020101020101" pitchFamily="18" charset="-127"/>
                  <a:ea typeface="나눔명조" panose="02020603020101020101" pitchFamily="18" charset="-127"/>
                </a:endParaRPr>
              </a:p>
              <a:p>
                <a:r>
                  <a:rPr lang="ko-KR" altLang="en-US" sz="6000" dirty="0">
                    <a:solidFill>
                      <a:schemeClr val="bg1"/>
                    </a:solidFill>
                    <a:effectLst/>
                    <a:latin typeface="나눔명조" panose="02020603020101020101" pitchFamily="18" charset="-127"/>
                    <a:ea typeface="나눔명조" panose="02020603020101020101" pitchFamily="18" charset="-127"/>
                  </a:rPr>
                  <a:t>도</a:t>
                </a:r>
                <a:endParaRPr lang="ko-KR" altLang="en-US" sz="6000" dirty="0">
                  <a:solidFill>
                    <a:schemeClr val="bg1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endParaRPr>
              </a:p>
            </p:txBody>
          </p:sp>
        </p:grpSp>
        <p:sp>
          <p:nvSpPr>
            <p:cNvPr id="7" name="타원 6">
              <a:extLst>
                <a:ext uri="{FF2B5EF4-FFF2-40B4-BE49-F238E27FC236}">
                  <a16:creationId xmlns="" xmlns:a16="http://schemas.microsoft.com/office/drawing/2014/main" id="{541DFBD6-1C05-42A6-9380-92C929309883}"/>
                </a:ext>
              </a:extLst>
            </p:cNvPr>
            <p:cNvSpPr/>
            <p:nvPr/>
          </p:nvSpPr>
          <p:spPr>
            <a:xfrm>
              <a:off x="202130" y="302763"/>
              <a:ext cx="2646948" cy="26469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7394028" y="4603531"/>
            <a:ext cx="394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나눔명조" charset="-127"/>
                <a:ea typeface="나눔명조" charset="-127"/>
              </a:rPr>
              <a:t>우리가 지켜야 할</a:t>
            </a:r>
            <a:endParaRPr lang="en-US" altLang="ko-KR" sz="3600" dirty="0" smtClean="0">
              <a:solidFill>
                <a:schemeClr val="bg1"/>
              </a:solidFill>
              <a:latin typeface="나눔명조" charset="-127"/>
              <a:ea typeface="나눔명조" charset="-127"/>
            </a:endParaRPr>
          </a:p>
          <a:p>
            <a:r>
              <a:rPr lang="ko-KR" altLang="en-US" sz="3600" dirty="0" smtClean="0">
                <a:solidFill>
                  <a:schemeClr val="bg1"/>
                </a:solidFill>
                <a:latin typeface="나눔명조" charset="-127"/>
                <a:ea typeface="나눔명조" charset="-127"/>
              </a:rPr>
              <a:t>우리땅입니다</a:t>
            </a:r>
            <a:r>
              <a:rPr lang="en-US" altLang="ko-KR" sz="3600" dirty="0" smtClean="0">
                <a:solidFill>
                  <a:schemeClr val="bg1"/>
                </a:solidFill>
                <a:latin typeface="나눔명조" charset="-127"/>
                <a:ea typeface="나눔명조" charset="-127"/>
              </a:rPr>
              <a:t>.</a:t>
            </a:r>
            <a:endParaRPr lang="ko-KR" altLang="en-US" sz="3600" dirty="0">
              <a:solidFill>
                <a:schemeClr val="bg1"/>
              </a:solidFill>
              <a:latin typeface="나눔명조" charset="-127"/>
              <a:ea typeface="나눔명조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8100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" y="1448939"/>
            <a:ext cx="12192000" cy="5409061"/>
          </a:xfrm>
          <a:prstGeom prst="rect">
            <a:avLst/>
          </a:prstGeom>
          <a:solidFill>
            <a:schemeClr val="accent1">
              <a:lumMod val="5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872466" y="215764"/>
            <a:ext cx="4665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참고 문헌</a:t>
            </a:r>
            <a:endParaRPr lang="en-US" altLang="ko-KR" sz="4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/>
          <p:cNvSpPr txBox="1"/>
          <p:nvPr/>
        </p:nvSpPr>
        <p:spPr>
          <a:xfrm>
            <a:off x="641541" y="1892374"/>
            <a:ext cx="912580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외교부 독도</a:t>
            </a:r>
            <a:r>
              <a:rPr lang="en-US" altLang="ko-KR" sz="2800" dirty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2800" dirty="0">
                <a:solidFill>
                  <a:schemeClr val="bg1"/>
                </a:solidFill>
                <a:latin typeface="+mn-ea"/>
                <a:hlinkClick r:id="rId2"/>
              </a:rPr>
              <a:t>https://dokdo.mofa.go.kr/kor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  <a:hlinkClick r:id="rId2"/>
              </a:rPr>
              <a:t>/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)</a:t>
            </a:r>
          </a:p>
          <a:p>
            <a:r>
              <a:rPr lang="ko-KR" altLang="en-US" sz="2800" dirty="0" err="1" smtClean="0">
                <a:solidFill>
                  <a:schemeClr val="bg1"/>
                </a:solidFill>
                <a:latin typeface="+mn-ea"/>
              </a:rPr>
              <a:t>야후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2800" dirty="0" err="1" smtClean="0">
                <a:solidFill>
                  <a:schemeClr val="bg1"/>
                </a:solidFill>
                <a:latin typeface="+mn-ea"/>
              </a:rPr>
              <a:t>재팬</a:t>
            </a:r>
            <a:r>
              <a:rPr lang="en-US" altLang="ko-KR" sz="2800" dirty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2800" dirty="0">
                <a:solidFill>
                  <a:schemeClr val="bg1"/>
                </a:solidFill>
                <a:latin typeface="+mn-ea"/>
                <a:hlinkClick r:id="rId3"/>
              </a:rPr>
              <a:t>https://www.yahoo.co.jp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  <a:hlinkClick r:id="rId3"/>
              </a:rPr>
              <a:t>/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)</a:t>
            </a:r>
          </a:p>
          <a:p>
            <a:r>
              <a:rPr lang="ko-KR" altLang="en-US" sz="2800" dirty="0" err="1" smtClean="0">
                <a:solidFill>
                  <a:schemeClr val="bg1"/>
                </a:solidFill>
                <a:latin typeface="+mn-ea"/>
              </a:rPr>
              <a:t>네이버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 지식백과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2800" dirty="0">
                <a:solidFill>
                  <a:schemeClr val="bg1"/>
                </a:solidFill>
                <a:latin typeface="+mn-ea"/>
                <a:hlinkClick r:id="rId4"/>
              </a:rPr>
              <a:t>https://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  <a:hlinkClick r:id="rId4"/>
              </a:rPr>
              <a:t>terms.naver.com/entry.nhn?docId=3534465&amp;cid=43737&amp;categoryId=58545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)</a:t>
            </a:r>
          </a:p>
          <a:p>
            <a:r>
              <a:rPr lang="ko-KR" altLang="en-US" sz="2800" dirty="0" err="1" smtClean="0">
                <a:solidFill>
                  <a:schemeClr val="bg1"/>
                </a:solidFill>
                <a:latin typeface="+mn-ea"/>
              </a:rPr>
              <a:t>네이버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2800" dirty="0" err="1" smtClean="0">
                <a:solidFill>
                  <a:schemeClr val="bg1"/>
                </a:solidFill>
                <a:latin typeface="+mn-ea"/>
              </a:rPr>
              <a:t>블로그</a:t>
            </a:r>
            <a:r>
              <a:rPr lang="en-US" altLang="ko-KR" sz="2800" dirty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2800" dirty="0">
                <a:solidFill>
                  <a:schemeClr val="bg1"/>
                </a:solidFill>
                <a:latin typeface="+mn-ea"/>
                <a:hlinkClick r:id="rId5"/>
              </a:rPr>
              <a:t>https://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  <a:hlinkClick r:id="rId5"/>
              </a:rPr>
              <a:t>blog.naver.com/t10b/221304077576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)</a:t>
            </a:r>
          </a:p>
          <a:p>
            <a:r>
              <a:rPr lang="en-US" altLang="ko-KR" sz="2800" dirty="0">
                <a:hlinkClick r:id="rId6"/>
              </a:rPr>
              <a:t>https://</a:t>
            </a:r>
            <a:r>
              <a:rPr lang="en-US" altLang="ko-KR" sz="2800" dirty="0" smtClean="0">
                <a:hlinkClick r:id="rId6"/>
              </a:rPr>
              <a:t>blog.naver.com/wooyoo0102/220069787274</a:t>
            </a:r>
            <a:endParaRPr lang="en-US" altLang="ko-KR" sz="2800" dirty="0" smtClean="0"/>
          </a:p>
          <a:p>
            <a:r>
              <a:rPr lang="en-US" altLang="ko-KR" sz="2800" dirty="0">
                <a:hlinkClick r:id="rId7"/>
              </a:rPr>
              <a:t>https://</a:t>
            </a:r>
            <a:r>
              <a:rPr lang="en-US" altLang="ko-KR" sz="2800" dirty="0" smtClean="0">
                <a:hlinkClick r:id="rId7"/>
              </a:rPr>
              <a:t>blog.naver.com/wooyoo0102/220078817740</a:t>
            </a:r>
            <a:endParaRPr lang="en-US" altLang="ko-KR" sz="2800" dirty="0" smtClean="0"/>
          </a:p>
          <a:p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일본외무성 </a:t>
            </a:r>
            <a:r>
              <a:rPr lang="en-US" altLang="ko-KR" sz="280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2800" dirty="0">
                <a:hlinkClick r:id="rId8"/>
              </a:rPr>
              <a:t>www.mofa.go.jp/mofaj</a:t>
            </a:r>
            <a:r>
              <a:rPr lang="en-US" altLang="ko-KR" sz="2800" dirty="0"/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+mn-ea"/>
              </a:rPr>
              <a:t>등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9704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직사각형 100"/>
          <p:cNvSpPr/>
          <p:nvPr/>
        </p:nvSpPr>
        <p:spPr>
          <a:xfrm>
            <a:off x="1" y="1448939"/>
            <a:ext cx="12192000" cy="5409061"/>
          </a:xfrm>
          <a:prstGeom prst="rect">
            <a:avLst/>
          </a:prstGeom>
          <a:solidFill>
            <a:schemeClr val="accent1">
              <a:lumMod val="5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5723805" y="349577"/>
            <a:ext cx="3845864" cy="97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400" b="1" dirty="0" smtClean="0">
                <a:latin typeface="+mn-ea"/>
              </a:rPr>
              <a:t>Q&amp;A</a:t>
            </a:r>
            <a:endParaRPr lang="en-US" altLang="ko-KR" sz="4400" b="1" dirty="0">
              <a:latin typeface="+mn-ea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39047" y="2953140"/>
            <a:ext cx="6282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+mn-ea"/>
              </a:rPr>
              <a:t>&lt;</a:t>
            </a:r>
            <a:r>
              <a:rPr lang="ko-KR" altLang="en-US" sz="3600" dirty="0" smtClean="0">
                <a:solidFill>
                  <a:schemeClr val="bg1"/>
                </a:solidFill>
                <a:latin typeface="+mn-ea"/>
              </a:rPr>
              <a:t>질의응답</a:t>
            </a:r>
            <a:r>
              <a:rPr lang="en-US" altLang="ko-KR" sz="3600" dirty="0" smtClean="0">
                <a:solidFill>
                  <a:schemeClr val="bg1"/>
                </a:solidFill>
                <a:latin typeface="+mn-ea"/>
              </a:rPr>
              <a:t>&gt;</a:t>
            </a:r>
          </a:p>
          <a:p>
            <a:pPr algn="ctr"/>
            <a:endParaRPr lang="en-US" altLang="ko-KR" sz="3600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ko-KR" sz="36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+mn-ea"/>
              </a:rPr>
              <a:t>궁금한 점 질문해주세요</a:t>
            </a:r>
            <a:r>
              <a:rPr lang="en-US" altLang="ko-KR" sz="3600" dirty="0" smtClean="0">
                <a:solidFill>
                  <a:schemeClr val="bg1"/>
                </a:solidFill>
                <a:latin typeface="+mn-ea"/>
              </a:rPr>
              <a:t>!</a:t>
            </a:r>
            <a:endParaRPr lang="ko-KR" altLang="en-US" sz="3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7858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865866" y="842688"/>
            <a:ext cx="3402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+mn-ea"/>
              </a:rPr>
              <a:t>감사합니다 </a:t>
            </a:r>
            <a:r>
              <a:rPr lang="en-US" altLang="ko-KR" sz="4000" b="1" dirty="0" smtClean="0">
                <a:latin typeface="+mn-ea"/>
                <a:sym typeface="Wingdings" pitchFamily="2" charset="2"/>
              </a:rPr>
              <a:t></a:t>
            </a:r>
            <a:endParaRPr lang="en-US" altLang="ko-KR" sz="4000" b="1" dirty="0">
              <a:latin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29618" y="3783669"/>
            <a:ext cx="376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무역학과 </a:t>
            </a:r>
            <a:r>
              <a:rPr lang="en-US" altLang="ko-KR" sz="2800" dirty="0" smtClean="0"/>
              <a:t>3</a:t>
            </a:r>
            <a:r>
              <a:rPr lang="ko-KR" altLang="en-US" sz="2800" dirty="0" smtClean="0"/>
              <a:t>학년</a:t>
            </a:r>
            <a:endParaRPr lang="en-US" altLang="ko-KR" sz="2800" dirty="0" smtClean="0"/>
          </a:p>
          <a:p>
            <a:r>
              <a:rPr lang="en-US" altLang="ko-KR" sz="2800" dirty="0"/>
              <a:t>21610575 </a:t>
            </a:r>
            <a:r>
              <a:rPr lang="ko-KR" altLang="en-US" sz="2800" dirty="0" smtClean="0"/>
              <a:t>김민재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1926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4B294A7E-90D0-4B59-8C1B-FB2C782865D8}"/>
              </a:ext>
            </a:extLst>
          </p:cNvPr>
          <p:cNvSpPr/>
          <p:nvPr/>
        </p:nvSpPr>
        <p:spPr>
          <a:xfrm>
            <a:off x="6945767" y="1785996"/>
            <a:ext cx="46681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sz="2500" dirty="0" smtClean="0">
                <a:effectLst/>
                <a:latin typeface="+mj-ea"/>
                <a:ea typeface="+mj-ea"/>
              </a:rPr>
              <a:t>경상북도 울릉군 </a:t>
            </a:r>
            <a:r>
              <a:rPr lang="ko-KR" altLang="en-US" sz="2500" dirty="0" err="1" smtClean="0">
                <a:effectLst/>
                <a:latin typeface="+mj-ea"/>
                <a:ea typeface="+mj-ea"/>
              </a:rPr>
              <a:t>울릉읍</a:t>
            </a:r>
            <a:r>
              <a:rPr lang="ko-KR" altLang="en-US" sz="2500" dirty="0" smtClean="0">
                <a:effectLst/>
                <a:latin typeface="+mj-ea"/>
                <a:ea typeface="+mj-ea"/>
              </a:rPr>
              <a:t> 독도리 산 </a:t>
            </a:r>
            <a:r>
              <a:rPr lang="en-US" altLang="ko-KR" sz="2500" dirty="0" smtClean="0">
                <a:effectLst/>
                <a:latin typeface="+mj-ea"/>
                <a:ea typeface="+mj-ea"/>
              </a:rPr>
              <a:t>1-37</a:t>
            </a:r>
            <a:r>
              <a:rPr lang="ko-KR" altLang="en-US" sz="2500" dirty="0" smtClean="0">
                <a:effectLst/>
                <a:latin typeface="+mj-ea"/>
                <a:ea typeface="+mj-ea"/>
              </a:rPr>
              <a:t>번지</a:t>
            </a:r>
            <a:endParaRPr lang="en-US" altLang="ko-KR" sz="2500" dirty="0" smtClean="0">
              <a:effectLst/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2500" dirty="0" smtClean="0">
              <a:effectLst/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2500" dirty="0"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2500" dirty="0" smtClean="0">
              <a:effectLst/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500" dirty="0" smtClean="0">
                <a:latin typeface="+mj-ea"/>
                <a:ea typeface="+mj-ea"/>
              </a:rPr>
              <a:t>메탄 </a:t>
            </a:r>
            <a:r>
              <a:rPr lang="ko-KR" altLang="en-US" sz="2500" dirty="0" err="1" smtClean="0">
                <a:latin typeface="+mj-ea"/>
                <a:ea typeface="+mj-ea"/>
              </a:rPr>
              <a:t>하이드레이트</a:t>
            </a:r>
            <a:endParaRPr lang="en-US" altLang="ko-KR" sz="2500" dirty="0" smtClean="0"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2500" dirty="0">
              <a:effectLst/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2500" dirty="0" smtClean="0"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2500" dirty="0">
              <a:effectLst/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2500" dirty="0" smtClean="0">
              <a:latin typeface="+mj-ea"/>
              <a:ea typeface="+mj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2500" dirty="0" smtClean="0">
                <a:effectLst/>
                <a:latin typeface="+mj-ea"/>
                <a:ea typeface="+mj-ea"/>
              </a:rPr>
              <a:t>화산섬</a:t>
            </a:r>
            <a:r>
              <a:rPr lang="en-US" altLang="ko-KR" sz="2500" dirty="0" smtClean="0">
                <a:effectLst/>
                <a:latin typeface="+mj-ea"/>
                <a:ea typeface="+mj-ea"/>
              </a:rPr>
              <a:t>(</a:t>
            </a:r>
            <a:r>
              <a:rPr lang="ko-KR" altLang="en-US" sz="2500" dirty="0" smtClean="0">
                <a:effectLst/>
                <a:latin typeface="+mj-ea"/>
                <a:ea typeface="+mj-ea"/>
              </a:rPr>
              <a:t>화산성 해산</a:t>
            </a:r>
            <a:r>
              <a:rPr lang="en-US" altLang="ko-KR" sz="2500" dirty="0" smtClean="0">
                <a:effectLst/>
                <a:latin typeface="제주명조" charset="-127"/>
                <a:ea typeface="제주명조" charset="-127"/>
              </a:rPr>
              <a:t>)</a:t>
            </a:r>
            <a:endParaRPr lang="ko-KR" altLang="en-US" sz="2500" dirty="0">
              <a:effectLst/>
              <a:latin typeface="제주명조" charset="-127"/>
              <a:ea typeface="제주명조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2EB95744-7934-4477-8E57-8F1C23948254}"/>
              </a:ext>
            </a:extLst>
          </p:cNvPr>
          <p:cNvGrpSpPr/>
          <p:nvPr/>
        </p:nvGrpSpPr>
        <p:grpSpPr>
          <a:xfrm>
            <a:off x="5991660" y="0"/>
            <a:ext cx="954107" cy="6858000"/>
            <a:chOff x="5920540" y="0"/>
            <a:chExt cx="954107" cy="6858000"/>
          </a:xfrm>
        </p:grpSpPr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2336CAA3-EB24-442D-BFDD-6D1011E26B8D}"/>
                </a:ext>
              </a:extLst>
            </p:cNvPr>
            <p:cNvSpPr/>
            <p:nvPr/>
          </p:nvSpPr>
          <p:spPr>
            <a:xfrm>
              <a:off x="5920540" y="2459504"/>
              <a:ext cx="954107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獨</a:t>
              </a:r>
              <a:endParaRPr lang="en-US" altLang="ko-KR" sz="6000" dirty="0">
                <a:effectLst/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  <a:p>
              <a:r>
                <a:rPr lang="ko-KR" altLang="en-US" sz="6000" dirty="0">
                  <a:effectLst/>
                  <a:latin typeface="제주명조" panose="02000300000000000000" pitchFamily="2" charset="-127"/>
                  <a:ea typeface="제주명조" panose="02000300000000000000" pitchFamily="2" charset="-127"/>
                </a:rPr>
                <a:t>島</a:t>
              </a:r>
              <a:endParaRPr lang="ko-KR" altLang="en-US" sz="6000" dirty="0">
                <a:latin typeface="제주명조" panose="02000300000000000000" pitchFamily="2" charset="-127"/>
                <a:ea typeface="제주명조" panose="02000300000000000000" pitchFamily="2" charset="-127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="" xmlns:a16="http://schemas.microsoft.com/office/drawing/2014/main" id="{945B12D0-EEEB-4341-895E-FF9D4596E0C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6397594" y="0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FFCD6F03-E58C-4EE9-B179-076FC56DB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2233" y="4398496"/>
              <a:ext cx="2208" cy="2459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그림 10" descr="물, 실외, 자연, 산이(가) 표시된 사진&#10;&#10;자동 생성된 설명">
            <a:extLst>
              <a:ext uri="{FF2B5EF4-FFF2-40B4-BE49-F238E27FC236}">
                <a16:creationId xmlns="" xmlns:a16="http://schemas.microsoft.com/office/drawing/2014/main" id="{1A05A2B1-2498-493C-9C7D-BCC6F18CF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000"/>
            <a:ext cx="5867682" cy="3813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72855" y="675754"/>
            <a:ext cx="3689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smtClean="0">
                <a:latin typeface="제주명조" charset="-127"/>
                <a:ea typeface="제주명조" charset="-127"/>
              </a:rPr>
              <a:t>위치와 특징</a:t>
            </a:r>
            <a:endParaRPr lang="ko-KR" altLang="en-US" sz="3000" dirty="0">
              <a:latin typeface="제주명조" charset="-127"/>
              <a:ea typeface="제주명조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872467" y="349577"/>
            <a:ext cx="449225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accent1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대한민국의 주장</a:t>
            </a:r>
            <a:endParaRPr lang="en-US" altLang="ko-KR" sz="3600" dirty="0">
              <a:solidFill>
                <a:schemeClr val="accent1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623608" y="3011214"/>
            <a:ext cx="930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9" t="26171" r="9935" b="41281"/>
          <a:stretch/>
        </p:blipFill>
        <p:spPr bwMode="auto">
          <a:xfrm>
            <a:off x="0" y="2096813"/>
            <a:ext cx="10723541" cy="476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아래쪽 화살표 2"/>
          <p:cNvSpPr/>
          <p:nvPr/>
        </p:nvSpPr>
        <p:spPr>
          <a:xfrm rot="3996280">
            <a:off x="5917551" y="1965203"/>
            <a:ext cx="914400" cy="156241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>
            <a:off x="7433902" y="1582934"/>
            <a:ext cx="3065932" cy="10476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대한민국의 기본입장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By </a:t>
            </a:r>
            <a:r>
              <a:rPr lang="ko-KR" altLang="en-US" dirty="0" smtClean="0">
                <a:solidFill>
                  <a:schemeClr val="tx1"/>
                </a:solidFill>
              </a:rPr>
              <a:t>한국외교부</a:t>
            </a:r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5329667" y="302695"/>
            <a:ext cx="5942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+mj-lt"/>
                <a:ea typeface="야놀자 야체 B" panose="02020603020101020101" pitchFamily="18" charset="-127"/>
              </a:rPr>
              <a:t>역사적 근거 </a:t>
            </a:r>
            <a:r>
              <a:rPr lang="en-US" altLang="ko-KR" sz="4000" b="1" dirty="0" smtClean="0">
                <a:latin typeface="+mj-lt"/>
                <a:ea typeface="야놀자 야체 B" panose="02020603020101020101" pitchFamily="18" charset="-127"/>
              </a:rPr>
              <a:t>- </a:t>
            </a:r>
            <a:r>
              <a:rPr lang="ko-KR" altLang="en-US" sz="4000" b="1" dirty="0" smtClean="0">
                <a:latin typeface="+mj-lt"/>
                <a:ea typeface="야놀자 야체 B" panose="02020603020101020101" pitchFamily="18" charset="-127"/>
              </a:rPr>
              <a:t>삼국사기</a:t>
            </a:r>
            <a:endParaRPr lang="en-US" altLang="ko-KR" sz="4000" b="1" dirty="0">
              <a:latin typeface="+mj-lt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10092872" descr="EMB000032d069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7" y="2616143"/>
            <a:ext cx="4818447" cy="32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9628" y="2839886"/>
            <a:ext cx="45877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smtClean="0"/>
              <a:t>독도의 최초 언급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en-US" altLang="ko-KR" sz="2800" dirty="0"/>
              <a:t> </a:t>
            </a:r>
            <a:r>
              <a:rPr lang="ko-KR" altLang="en-US" sz="2800" dirty="0" smtClean="0"/>
              <a:t>신라 이찬 </a:t>
            </a:r>
            <a:r>
              <a:rPr lang="ko-KR" altLang="en-US" sz="2800" dirty="0" err="1" smtClean="0"/>
              <a:t>이사부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en-US" altLang="ko-KR" sz="2800" dirty="0"/>
              <a:t> </a:t>
            </a:r>
            <a:r>
              <a:rPr lang="ko-KR" altLang="en-US" sz="2800" dirty="0" smtClean="0"/>
              <a:t>신라의 우산국복속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44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30553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872467" y="303410"/>
            <a:ext cx="633681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역사적 근거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- </a:t>
            </a: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고려사</a:t>
            </a:r>
            <a:endParaRPr lang="en-US" altLang="ko-KR" sz="4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10095272" descr="EMB000032d069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79" y="2366525"/>
            <a:ext cx="4311176" cy="35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2743200"/>
            <a:ext cx="51132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800" dirty="0" smtClean="0"/>
              <a:t>1451 </a:t>
            </a:r>
            <a:r>
              <a:rPr lang="ko-KR" altLang="en-US" sz="2800" dirty="0" smtClean="0"/>
              <a:t>편찬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고려의 우산국 지배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err="1" smtClean="0"/>
              <a:t>안무사</a:t>
            </a:r>
            <a:r>
              <a:rPr lang="ko-KR" altLang="en-US" sz="2800" dirty="0" smtClean="0"/>
              <a:t> 파견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44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616140" y="412035"/>
            <a:ext cx="8023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역사적 근거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세종실록 지리지</a:t>
            </a:r>
            <a:endParaRPr lang="en-US" altLang="ko-KR" sz="4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253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000" dirty="0"/>
          </a:p>
        </p:txBody>
      </p:sp>
      <p:pic>
        <p:nvPicPr>
          <p:cNvPr id="3073" name="_x210095352" descr="EMB000032d069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6" y="2396359"/>
            <a:ext cx="4852832" cy="316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16566" y="1994484"/>
            <a:ext cx="4603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smtClean="0"/>
              <a:t>우산과 </a:t>
            </a:r>
            <a:r>
              <a:rPr lang="ko-KR" altLang="en-US" sz="2800" dirty="0" err="1" smtClean="0"/>
              <a:t>무릉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r>
              <a:rPr lang="en-US" altLang="ko-KR" sz="2800" dirty="0" smtClean="0"/>
              <a:t>2. </a:t>
            </a:r>
            <a:r>
              <a:rPr lang="ko-KR" altLang="en-US" sz="2800" dirty="0" err="1" smtClean="0"/>
              <a:t>울진현의</a:t>
            </a:r>
            <a:r>
              <a:rPr lang="ko-KR" altLang="en-US" sz="2800" dirty="0" smtClean="0"/>
              <a:t> 정동쪽 바다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r>
              <a:rPr lang="en-US" altLang="ko-KR" sz="2800" dirty="0" smtClean="0"/>
              <a:t>3. </a:t>
            </a:r>
            <a:r>
              <a:rPr lang="ko-KR" altLang="en-US" sz="2800" dirty="0" smtClean="0"/>
              <a:t>육안으로 식별 가능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1244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008212" y="186036"/>
            <a:ext cx="8183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역사적 근거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</a:t>
            </a: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동국문헌비고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‘</a:t>
            </a: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여지고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’</a:t>
            </a:r>
            <a:endParaRPr lang="en-US" altLang="ko-KR" sz="4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210093832" descr="EMB000032d069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35" y="1825563"/>
            <a:ext cx="5773225" cy="47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2884712"/>
            <a:ext cx="54285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smtClean="0"/>
              <a:t>조선 영조 때의 지리분야 기록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r>
              <a:rPr lang="en-US" altLang="ko-KR" sz="2800" dirty="0" smtClean="0"/>
              <a:t>“</a:t>
            </a:r>
            <a:r>
              <a:rPr lang="ko-KR" altLang="en-US" sz="2800" dirty="0" smtClean="0"/>
              <a:t>우산도 </a:t>
            </a:r>
            <a:r>
              <a:rPr lang="en-US" altLang="ko-KR" sz="2800" dirty="0" smtClean="0"/>
              <a:t>= </a:t>
            </a:r>
            <a:r>
              <a:rPr lang="ko-KR" altLang="en-US" sz="2800" dirty="0" smtClean="0"/>
              <a:t>송도</a:t>
            </a:r>
            <a:r>
              <a:rPr lang="en-US" altLang="ko-KR" sz="2800" dirty="0" smtClean="0"/>
              <a:t>”</a:t>
            </a:r>
            <a:r>
              <a:rPr lang="ko-KR" altLang="en-US" sz="2800" dirty="0" smtClean="0"/>
              <a:t>  언급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44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008212" y="258601"/>
            <a:ext cx="776525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역사적 근거 </a:t>
            </a:r>
            <a:r>
              <a:rPr lang="en-US" altLang="ko-KR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– </a:t>
            </a:r>
            <a:r>
              <a:rPr lang="ko-KR" altLang="en-US" sz="4000" b="1" dirty="0" smtClean="0">
                <a:latin typeface="야놀자 야체 B" panose="02020603020101020101" pitchFamily="18" charset="-127"/>
                <a:ea typeface="야놀자 야체 B" panose="02020603020101020101" pitchFamily="18" charset="-127"/>
              </a:rPr>
              <a:t>만기요람</a:t>
            </a:r>
            <a:endParaRPr lang="en-US" altLang="ko-KR" sz="4000" b="1" dirty="0"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817475" y="2490952"/>
            <a:ext cx="61958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dirty="0" smtClean="0"/>
              <a:t>울진 정동쪽 바다 가운데</a:t>
            </a:r>
            <a:r>
              <a:rPr lang="en-US" altLang="ko-KR" sz="2800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en-US" altLang="ko-KR" sz="2800" dirty="0" smtClean="0"/>
              <a:t>“</a:t>
            </a:r>
            <a:r>
              <a:rPr lang="ko-KR" altLang="en-US" sz="2800" dirty="0" smtClean="0"/>
              <a:t>울릉과 우산 </a:t>
            </a:r>
            <a:r>
              <a:rPr lang="en-US" altLang="ko-KR" sz="2800" dirty="0" smtClean="0"/>
              <a:t>= </a:t>
            </a:r>
            <a:r>
              <a:rPr lang="ko-KR" altLang="en-US" sz="2800" dirty="0" smtClean="0"/>
              <a:t>우산국의 땅</a:t>
            </a:r>
            <a:r>
              <a:rPr lang="en-US" altLang="ko-KR" sz="2800" dirty="0" smtClean="0"/>
              <a:t>” </a:t>
            </a:r>
            <a:r>
              <a:rPr lang="ko-KR" altLang="en-US" sz="2800" dirty="0" smtClean="0"/>
              <a:t>언급</a:t>
            </a:r>
            <a:endParaRPr lang="en-US" altLang="ko-KR" sz="2800" dirty="0" smtClean="0"/>
          </a:p>
          <a:p>
            <a:pPr marL="342900" indent="-342900">
              <a:buAutoNum type="arabicPeriod"/>
            </a:pPr>
            <a:endParaRPr lang="en-US" altLang="ko-KR" sz="2800" dirty="0"/>
          </a:p>
          <a:p>
            <a:pPr marL="342900" indent="-342900">
              <a:buAutoNum type="arabicPeriod"/>
            </a:pPr>
            <a:endParaRPr lang="en-US" altLang="ko-KR" sz="2800" dirty="0" smtClean="0"/>
          </a:p>
          <a:p>
            <a:pPr marL="342900" indent="-342900">
              <a:buAutoNum type="arabicPeriod"/>
            </a:pPr>
            <a:r>
              <a:rPr lang="ko-KR" altLang="en-US" sz="2800" dirty="0" smtClean="0"/>
              <a:t>동국문헌비고</a:t>
            </a:r>
            <a:r>
              <a:rPr lang="en-US" altLang="ko-KR" sz="2800" dirty="0" smtClean="0"/>
              <a:t>’</a:t>
            </a:r>
            <a:r>
              <a:rPr lang="ko-KR" altLang="en-US" sz="2800" dirty="0" smtClean="0"/>
              <a:t>여지고</a:t>
            </a:r>
            <a:r>
              <a:rPr lang="en-US" altLang="ko-KR" sz="2800" dirty="0" smtClean="0"/>
              <a:t>’ </a:t>
            </a:r>
            <a:r>
              <a:rPr lang="ko-KR" altLang="en-US" sz="2800" dirty="0" smtClean="0"/>
              <a:t>의 내용과 상이</a:t>
            </a:r>
            <a:endParaRPr lang="ko-KR" alt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7" name="_x210094152" descr="EMB000032d069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7" y="1829312"/>
            <a:ext cx="4690417" cy="46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428</Words>
  <Application>Microsoft Office PowerPoint</Application>
  <PresentationFormat>사용자 지정</PresentationFormat>
  <Paragraphs>187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굴림</vt:lpstr>
      <vt:lpstr>Arial</vt:lpstr>
      <vt:lpstr>Wingdings</vt:lpstr>
      <vt:lpstr>제주명조</vt:lpstr>
      <vt:lpstr>나눔명조</vt:lpstr>
      <vt:lpstr>맑은 고딕</vt:lpstr>
      <vt:lpstr>야놀자 야체 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 영주</dc:creator>
  <cp:lastModifiedBy>USER</cp:lastModifiedBy>
  <cp:revision>34</cp:revision>
  <dcterms:created xsi:type="dcterms:W3CDTF">2019-09-24T17:41:41Z</dcterms:created>
  <dcterms:modified xsi:type="dcterms:W3CDTF">2020-04-27T00:29:12Z</dcterms:modified>
</cp:coreProperties>
</file>