
<file path=[Content_Types].xml><?xml version="1.0" encoding="utf-8"?>
<Types xmlns="http://schemas.openxmlformats.org/package/2006/content-types">
  <Default Extension="htm" ContentType="application/xhtml+xml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76" r:id="rId7"/>
    <p:sldId id="277" r:id="rId8"/>
    <p:sldId id="278" r:id="rId9"/>
    <p:sldId id="261" r:id="rId10"/>
    <p:sldId id="262" r:id="rId11"/>
    <p:sldId id="263" r:id="rId12"/>
    <p:sldId id="264" r:id="rId13"/>
    <p:sldId id="265" r:id="rId14"/>
    <p:sldId id="266" r:id="rId15"/>
    <p:sldId id="279" r:id="rId16"/>
    <p:sldId id="267" r:id="rId17"/>
    <p:sldId id="268" r:id="rId18"/>
    <p:sldId id="280" r:id="rId19"/>
    <p:sldId id="281" r:id="rId20"/>
    <p:sldId id="282" r:id="rId21"/>
    <p:sldId id="285" r:id="rId22"/>
    <p:sldId id="269" r:id="rId23"/>
    <p:sldId id="283" r:id="rId24"/>
    <p:sldId id="270" r:id="rId25"/>
    <p:sldId id="284" r:id="rId26"/>
    <p:sldId id="290" r:id="rId27"/>
    <p:sldId id="289" r:id="rId28"/>
    <p:sldId id="271" r:id="rId29"/>
    <p:sldId id="272" r:id="rId30"/>
    <p:sldId id="274" r:id="rId31"/>
    <p:sldId id="292" r:id="rId32"/>
    <p:sldId id="293" r:id="rId33"/>
    <p:sldId id="294" r:id="rId34"/>
    <p:sldId id="275" r:id="rId35"/>
    <p:sldId id="286" r:id="rId36"/>
    <p:sldId id="287" r:id="rId37"/>
    <p:sldId id="288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AAA4A7-2D38-4732-8B89-B6023C5ACE0D}" v="1323" dt="2020-04-22T01:33:42.8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microsoft.com/office/2015/10/relationships/revisionInfo" Target="revisionInfo.xml" 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 /><Relationship Id="rId2" Type="http://schemas.microsoft.com/office/2011/relationships/chartColorStyle" Target="colors1.xml" /><Relationship Id="rId1" Type="http://schemas.microsoft.com/office/2011/relationships/chartStyle" Target="style1.xml" 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 /><Relationship Id="rId2" Type="http://schemas.microsoft.com/office/2011/relationships/chartColorStyle" Target="colors2.xml" /><Relationship Id="rId1" Type="http://schemas.microsoft.com/office/2011/relationships/chartStyle" Target="style2.xml" 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 /><Relationship Id="rId2" Type="http://schemas.microsoft.com/office/2011/relationships/chartColorStyle" Target="colors3.xml" /><Relationship Id="rId1" Type="http://schemas.microsoft.com/office/2011/relationships/chartStyle" Target="style3.xml" 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 /><Relationship Id="rId2" Type="http://schemas.microsoft.com/office/2011/relationships/chartColorStyle" Target="colors4.xml" /><Relationship Id="rId1" Type="http://schemas.microsoft.com/office/2011/relationships/chartStyle" Target="style4.xml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ko-KR" sz="2000" dirty="0">
                <a:latin typeface="궁서" panose="02030600000101010101" pitchFamily="18" charset="-127"/>
                <a:ea typeface="궁서" panose="02030600000101010101" pitchFamily="18" charset="-127"/>
              </a:rPr>
              <a:t>1926 </a:t>
            </a:r>
            <a:r>
              <a:rPr lang="ko-KR" altLang="en-US" sz="2000" dirty="0">
                <a:latin typeface="궁서" panose="02030600000101010101" pitchFamily="18" charset="-127"/>
                <a:ea typeface="궁서" panose="02030600000101010101" pitchFamily="18" charset="-127"/>
              </a:rPr>
              <a:t>간도 지역 호수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1926 간도 지역 호수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AE3-4555-8F90-952B9ABBCBD3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AAE3-4555-8F90-952B9ABBCBD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bg1"/>
                    </a:solidFill>
                    <a:latin typeface="+mn-lt"/>
                    <a:ea typeface="궁서" panose="02030600000101010101" pitchFamily="18" charset="-127"/>
                    <a:cs typeface="+mn-cs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조선인</c:v>
                </c:pt>
                <c:pt idx="1">
                  <c:v>중국인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52881</c:v>
                </c:pt>
                <c:pt idx="1">
                  <c:v>9912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E3-4555-8F90-952B9ABBCB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궁서" panose="02030600000101010101" pitchFamily="18" charset="-127"/>
              <a:cs typeface="+mn-cs"/>
            </a:defRPr>
          </a:pPr>
          <a:endParaRPr lang="ko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o-KR" altLang="en-US" sz="2000" dirty="0">
                <a:latin typeface="궁서" panose="02030600000101010101" pitchFamily="18" charset="-127"/>
                <a:ea typeface="궁서" panose="02030600000101010101" pitchFamily="18" charset="-127"/>
              </a:rPr>
              <a:t>간도 전체 농토 소유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간도 전체 농토 소유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280-43A3-A640-95F17C46C21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8CB-45B0-8CE5-DE7107D4B5D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궁서" panose="02030600000101010101" pitchFamily="18" charset="-127"/>
                    <a:cs typeface="+mn-cs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조선</c:v>
                </c:pt>
                <c:pt idx="1">
                  <c:v>나머지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0.52</c:v>
                </c:pt>
                <c:pt idx="1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80-43A3-A640-95F17C46C2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궁서" panose="02030600000101010101" pitchFamily="18" charset="-127"/>
              <a:cs typeface="+mn-cs"/>
            </a:defRPr>
          </a:pPr>
          <a:endParaRPr lang="ko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o-KR" altLang="en-US" sz="2000" baseline="0" dirty="0">
                <a:ea typeface="궁서" panose="02030600000101010101" pitchFamily="18" charset="-127"/>
              </a:rPr>
              <a:t>화룡</a:t>
            </a:r>
            <a:r>
              <a:rPr lang="en-US" altLang="ko-KR" sz="2000" baseline="0" dirty="0">
                <a:ea typeface="궁서" panose="02030600000101010101" pitchFamily="18" charset="-127"/>
              </a:rPr>
              <a:t>, </a:t>
            </a:r>
            <a:r>
              <a:rPr lang="ko-KR" altLang="en-US" sz="2000" baseline="0" dirty="0">
                <a:ea typeface="궁서" panose="02030600000101010101" pitchFamily="18" charset="-127"/>
              </a:rPr>
              <a:t>연길 농지 소유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화룡, 연길 농지 소유</c:v>
                </c:pt>
              </c:strCache>
            </c:strRef>
          </c:tx>
          <c:spPr>
            <a:solidFill>
              <a:srgbClr val="FFFF00"/>
            </a:solidFill>
          </c:spPr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538-48E7-98F3-A7D54B8204D2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ACA-4346-AE79-5A2A9F64B4A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500" b="0" i="0" u="none" strike="noStrike" kern="1200" baseline="0">
                    <a:solidFill>
                      <a:schemeClr val="tx1"/>
                    </a:solidFill>
                    <a:latin typeface="+mn-lt"/>
                    <a:ea typeface="궁서" panose="02030600000101010101" pitchFamily="18" charset="-127"/>
                    <a:cs typeface="+mn-cs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조선인</c:v>
                </c:pt>
                <c:pt idx="1">
                  <c:v>중국인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0.72</c:v>
                </c:pt>
                <c:pt idx="1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CA-4346-AE79-5A2A9F64B4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궁서" panose="02030600000101010101" pitchFamily="18" charset="-127"/>
              <a:cs typeface="+mn-cs"/>
            </a:defRPr>
          </a:pPr>
          <a:endParaRPr lang="ko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궁서" panose="02030600000101010101" pitchFamily="18" charset="-127"/>
                <a:cs typeface="+mn-cs"/>
              </a:defRPr>
            </a:pPr>
            <a:r>
              <a:rPr lang="ko-KR" altLang="en-US" sz="3000" baseline="0" dirty="0">
                <a:ea typeface="궁서" panose="02030600000101010101" pitchFamily="18" charset="-127"/>
              </a:rPr>
              <a:t>중국 내 한인</a:t>
            </a:r>
            <a:r>
              <a:rPr lang="en-US" altLang="ko-KR" sz="3000" baseline="0" dirty="0">
                <a:ea typeface="궁서" panose="02030600000101010101" pitchFamily="18" charset="-127"/>
              </a:rPr>
              <a:t>(</a:t>
            </a:r>
            <a:r>
              <a:rPr lang="ko-KR" altLang="en-US" sz="3000" baseline="0" dirty="0">
                <a:ea typeface="궁서" panose="02030600000101010101" pitchFamily="18" charset="-127"/>
              </a:rPr>
              <a:t>韓人</a:t>
            </a:r>
            <a:r>
              <a:rPr lang="en-US" altLang="ko-KR" sz="3000" baseline="0" dirty="0">
                <a:ea typeface="궁서" panose="02030600000101010101" pitchFamily="18" charset="-127"/>
              </a:rPr>
              <a:t>) </a:t>
            </a:r>
            <a:r>
              <a:rPr lang="ko-KR" altLang="en-US" sz="3000" baseline="0" dirty="0" err="1">
                <a:ea typeface="궁서" panose="02030600000101010101" pitchFamily="18" charset="-127"/>
              </a:rPr>
              <a:t>거주수</a:t>
            </a:r>
            <a:r>
              <a:rPr lang="en-US" altLang="ko-KR" sz="3000" baseline="0" dirty="0">
                <a:ea typeface="궁서" panose="02030600000101010101" pitchFamily="18" charset="-127"/>
              </a:rPr>
              <a:t>(1982) – </a:t>
            </a:r>
            <a:r>
              <a:rPr lang="ko-KR" altLang="en-US" sz="3000" baseline="0" dirty="0">
                <a:ea typeface="궁서" panose="02030600000101010101" pitchFamily="18" charset="-127"/>
              </a:rPr>
              <a:t>단위 </a:t>
            </a:r>
            <a:r>
              <a:rPr lang="en-US" altLang="ko-KR" sz="3000" baseline="0" dirty="0">
                <a:ea typeface="궁서" panose="02030600000101010101" pitchFamily="18" charset="-127"/>
              </a:rPr>
              <a:t>: </a:t>
            </a:r>
            <a:r>
              <a:rPr lang="ko-KR" altLang="en-US" sz="3000" baseline="0" dirty="0">
                <a:ea typeface="궁서" panose="02030600000101010101" pitchFamily="18" charset="-127"/>
              </a:rPr>
              <a:t>만 명</a:t>
            </a:r>
            <a:endParaRPr lang="en-US" altLang="ko-KR" sz="3000" baseline="0" dirty="0">
              <a:ea typeface="궁서" panose="02030600000101010101" pitchFamily="18" charset="-127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궁서" panose="02030600000101010101" pitchFamily="18" charset="-127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중국 내 한인(韓人) 거주수(1983)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길림성</c:v>
                </c:pt>
                <c:pt idx="1">
                  <c:v>요령성</c:v>
                </c:pt>
                <c:pt idx="2">
                  <c:v>흑룡강성</c:v>
                </c:pt>
                <c:pt idx="3">
                  <c:v>기타(내몽고, 기타도시)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104</c:v>
                </c:pt>
                <c:pt idx="1">
                  <c:v>17</c:v>
                </c:pt>
                <c:pt idx="2">
                  <c:v>43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39-46CC-B595-1E2E8B14B6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11953391"/>
        <c:axId val="1145861967"/>
      </c:barChart>
      <c:catAx>
        <c:axId val="811953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궁서" panose="02030600000101010101" pitchFamily="18" charset="-127"/>
                <a:cs typeface="+mn-cs"/>
              </a:defRPr>
            </a:pPr>
            <a:endParaRPr lang="ko-KR"/>
          </a:p>
        </c:txPr>
        <c:crossAx val="1145861967"/>
        <c:crosses val="autoZero"/>
        <c:auto val="1"/>
        <c:lblAlgn val="ctr"/>
        <c:lblOffset val="100"/>
        <c:noMultiLvlLbl val="0"/>
      </c:catAx>
      <c:valAx>
        <c:axId val="11458619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8119533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Relationship Id="rId5" Type="http://schemas.microsoft.com/office/2007/relationships/hdphoto" Target="../media/hdphoto1.wdp" /><Relationship Id="rId4" Type="http://schemas.openxmlformats.org/officeDocument/2006/relationships/image" Target="../media/image3.png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Relationship Id="rId5" Type="http://schemas.microsoft.com/office/2007/relationships/hdphoto" Target="../media/hdphoto1.wdp" /><Relationship Id="rId4" Type="http://schemas.openxmlformats.org/officeDocument/2006/relationships/image" Target="../media/image3.png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Relationship Id="rId5" Type="http://schemas.microsoft.com/office/2007/relationships/hdphoto" Target="../media/hdphoto1.wdp" /><Relationship Id="rId4" Type="http://schemas.openxmlformats.org/officeDocument/2006/relationships/image" Target="../media/image2.png" 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Relationship Id="rId5" Type="http://schemas.microsoft.com/office/2007/relationships/hdphoto" Target="../media/hdphoto1.wdp" /><Relationship Id="rId4" Type="http://schemas.openxmlformats.org/officeDocument/2006/relationships/image" Target="../media/image2.png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4/22/2020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2.pn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image" Target="../media/image3.png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microsoft.com/office/2007/relationships/hdphoto" Target="../media/hdphoto1.wdp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1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" TargetMode="External" /><Relationship Id="rId3" Type="http://schemas.openxmlformats.org/officeDocument/2006/relationships/image" Target="../media/image14.jpg" /><Relationship Id="rId7" Type="http://schemas.openxmlformats.org/officeDocument/2006/relationships/image" Target="../media/image2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4.png" /><Relationship Id="rId5" Type="http://schemas.openxmlformats.org/officeDocument/2006/relationships/hyperlink" Target="https://en.wikipedia.org/wiki/2013_China%E2%80%93Russia_floods" TargetMode="External" /><Relationship Id="rId10" Type="http://schemas.openxmlformats.org/officeDocument/2006/relationships/hyperlink" Target="https://pixabay.com/ko/%ED%83%9C%EA%B7%B9%EA%B8%B0-%ED%95%9C%EA%B5%AD-%EA%B5%AD%EA%B8%B0-1424985/" TargetMode="External" /><Relationship Id="rId4" Type="http://schemas.openxmlformats.org/officeDocument/2006/relationships/image" Target="../media/image15.png" /><Relationship Id="rId9" Type="http://schemas.openxmlformats.org/officeDocument/2006/relationships/image" Target="../media/image16.png" 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 /><Relationship Id="rId3" Type="http://schemas.openxmlformats.org/officeDocument/2006/relationships/hyperlink" Target="https://en.wikiquote.org/wiki/Japan" TargetMode="External" /><Relationship Id="rId7" Type="http://schemas.openxmlformats.org/officeDocument/2006/relationships/hyperlink" Target="https://pixabay.com/ko/%ED%83%9C%EA%B7%B9%EA%B8%B0-%ED%95%9C%EA%B5%AD-%EA%B5%AD%EA%B8%B0-1424985/" TargetMode="External" /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6.png" /><Relationship Id="rId5" Type="http://schemas.openxmlformats.org/officeDocument/2006/relationships/image" Target="../media/image18.png" /><Relationship Id="rId4" Type="http://schemas.openxmlformats.org/officeDocument/2006/relationships/hyperlink" Target="https://creativecommons.org/licenses/by-sa/3.0/" TargetMode="External" /><Relationship Id="rId9" Type="http://schemas.openxmlformats.org/officeDocument/2006/relationships/hyperlink" Target="https://pixabay.com/es/gotas-de-lluvia-el-agua-naturaleza-310146/" TargetMode="Externa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 /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2.xml" /><Relationship Id="rId5" Type="http://schemas.openxmlformats.org/officeDocument/2006/relationships/hyperlink" Target="https://creativecommons.org/licenses/by-nc-sa/3.0/" TargetMode="External" /><Relationship Id="rId4" Type="http://schemas.openxmlformats.org/officeDocument/2006/relationships/hyperlink" Target="https://dark.namu.moe/w/%EC%96%B4%EC%9C%A4%EC%A4%91" TargetMode="Externa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GK6S8i3de8" TargetMode="External" /><Relationship Id="rId2" Type="http://schemas.openxmlformats.org/officeDocument/2006/relationships/image" Target="../media/image22.jpg" /><Relationship Id="rId1" Type="http://schemas.openxmlformats.org/officeDocument/2006/relationships/slideLayout" Target="../slideLayouts/slideLayout2.xml" /><Relationship Id="rId5" Type="http://schemas.openxmlformats.org/officeDocument/2006/relationships/hyperlink" Target="https://pixabay.com/en/video-camera-filming-media-1872963/" TargetMode="External" /><Relationship Id="rId4" Type="http://schemas.openxmlformats.org/officeDocument/2006/relationships/image" Target="../media/image23.pn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 /><Relationship Id="rId7" Type="http://schemas.openxmlformats.org/officeDocument/2006/relationships/image" Target="../media/image27.png" /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2.xml" /><Relationship Id="rId6" Type="http://schemas.openxmlformats.org/officeDocument/2006/relationships/hyperlink" Target="https://pixabay.com/en/handshake-meeting-deal-hand-trade-651818/" TargetMode="External" /><Relationship Id="rId5" Type="http://schemas.openxmlformats.org/officeDocument/2006/relationships/image" Target="../media/image26.png" /><Relationship Id="rId4" Type="http://schemas.openxmlformats.org/officeDocument/2006/relationships/image" Target="../media/image25.png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.png" /><Relationship Id="rId4" Type="http://schemas.openxmlformats.org/officeDocument/2006/relationships/image" Target="../media/image28.jpg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31.jpg" /><Relationship Id="rId5" Type="http://schemas.openxmlformats.org/officeDocument/2006/relationships/image" Target="../media/image2.png" /><Relationship Id="rId4" Type="http://schemas.openxmlformats.org/officeDocument/2006/relationships/image" Target="../media/image30.png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 /><Relationship Id="rId2" Type="http://schemas.openxmlformats.org/officeDocument/2006/relationships/chart" Target="../charts/chart1.xml" /><Relationship Id="rId1" Type="http://schemas.openxmlformats.org/officeDocument/2006/relationships/slideLayout" Target="../slideLayouts/slideLayout2.xml" /><Relationship Id="rId4" Type="http://schemas.openxmlformats.org/officeDocument/2006/relationships/chart" Target="../charts/chart3.xml" 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32.png" /><Relationship Id="rId4" Type="http://schemas.openxmlformats.org/officeDocument/2006/relationships/hyperlink" Target="https://youtu.be/j09-XCQa4V0" TargetMode="Externa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.png" /><Relationship Id="rId5" Type="http://schemas.openxmlformats.org/officeDocument/2006/relationships/image" Target="../media/image34.png" /><Relationship Id="rId4" Type="http://schemas.openxmlformats.org/officeDocument/2006/relationships/hyperlink" Target="https://youtu.be/dAtMnFKfbH4" TargetMode="External" 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.png" /><Relationship Id="rId4" Type="http://schemas.openxmlformats.org/officeDocument/2006/relationships/image" Target="../media/image5.jpg" 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YMJHlN94mqM" TargetMode="External" /><Relationship Id="rId3" Type="http://schemas.microsoft.com/office/2007/relationships/hdphoto" Target="../media/hdphoto2.wdp" /><Relationship Id="rId7" Type="http://schemas.openxmlformats.org/officeDocument/2006/relationships/hyperlink" Target="https://youtu.be/9GdFXIBX4Wo" TargetMode="External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.png" /><Relationship Id="rId5" Type="http://schemas.openxmlformats.org/officeDocument/2006/relationships/image" Target="../media/image35.png" /><Relationship Id="rId4" Type="http://schemas.openxmlformats.org/officeDocument/2006/relationships/hyperlink" Target="https://youtu.be/Xl1G0qZDJvM" TargetMode="External" 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YMJHlN94mqM" TargetMode="External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.png" /><Relationship Id="rId4" Type="http://schemas.openxmlformats.org/officeDocument/2006/relationships/image" Target="../media/image35.png" 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.png" /><Relationship Id="rId4" Type="http://schemas.openxmlformats.org/officeDocument/2006/relationships/image" Target="../media/image7.htm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.png" 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.png" /><Relationship Id="rId4" Type="http://schemas.openxmlformats.org/officeDocument/2006/relationships/image" Target="../media/image9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1.jpg" /><Relationship Id="rId4" Type="http://schemas.openxmlformats.org/officeDocument/2006/relationships/image" Target="../media/image2.png" 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7" Type="http://schemas.openxmlformats.org/officeDocument/2006/relationships/hyperlink" Target="https://creativecommons.org/licenses/by-nc-sa/3.0/" TargetMode="External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.png" /><Relationship Id="rId5" Type="http://schemas.openxmlformats.org/officeDocument/2006/relationships/hyperlink" Target="https://namu.moe/w/%EB%8F%84(%ED%96%89%EC%A0%95%EA%B5%AC%EC%97%AD)" TargetMode="External" /><Relationship Id="rId4" Type="http://schemas.openxmlformats.org/officeDocument/2006/relationships/image" Target="../media/image12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B378FAA-28FC-45DD-81AC-C4A346D4F3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ko-KR" altLang="en-US" sz="8000" dirty="0">
                <a:latin typeface="궁서" panose="02030600000101010101" pitchFamily="18" charset="-127"/>
                <a:ea typeface="궁서" panose="02030600000101010101" pitchFamily="18" charset="-127"/>
              </a:rPr>
              <a:t>간도가 한국 영토인 이유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E1F13C2-75D6-43A4-950E-189AAA1D55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r"/>
            <a:r>
              <a:rPr lang="en-US" altLang="ko-KR" sz="2600" dirty="0">
                <a:latin typeface="궁서" panose="02030600000101010101" pitchFamily="18" charset="-127"/>
                <a:ea typeface="궁서" panose="02030600000101010101" pitchFamily="18" charset="-127"/>
              </a:rPr>
              <a:t>21708225</a:t>
            </a:r>
          </a:p>
          <a:p>
            <a:pPr algn="r"/>
            <a:r>
              <a:rPr lang="ko-KR" altLang="en-US" sz="2600" dirty="0">
                <a:latin typeface="궁서" panose="02030600000101010101" pitchFamily="18" charset="-127"/>
                <a:ea typeface="궁서" panose="02030600000101010101" pitchFamily="18" charset="-127"/>
              </a:rPr>
              <a:t>경제학과</a:t>
            </a:r>
            <a:endParaRPr lang="en-US" altLang="ko-KR" sz="26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algn="r"/>
            <a:r>
              <a:rPr lang="ko-KR" altLang="en-US" sz="2600" dirty="0">
                <a:latin typeface="궁서" panose="02030600000101010101" pitchFamily="18" charset="-127"/>
                <a:ea typeface="궁서" panose="02030600000101010101" pitchFamily="18" charset="-127"/>
              </a:rPr>
              <a:t>김지훈</a:t>
            </a:r>
          </a:p>
        </p:txBody>
      </p:sp>
    </p:spTree>
    <p:extLst>
      <p:ext uri="{BB962C8B-B14F-4D97-AF65-F5344CB8AC3E}">
        <p14:creationId xmlns:p14="http://schemas.microsoft.com/office/powerpoint/2010/main" val="2532580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15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6B501CF0-7E3E-49F9-B3B6-4E139C3A9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24" y="220090"/>
            <a:ext cx="4920019" cy="2021553"/>
          </a:xfrm>
        </p:spPr>
        <p:txBody>
          <a:bodyPr>
            <a:normAutofit/>
          </a:bodyPr>
          <a:lstStyle/>
          <a:p>
            <a:r>
              <a:rPr lang="ko-KR" altLang="en-US" sz="5000" dirty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조선과 청과의 간도 영토 분쟁</a:t>
            </a:r>
          </a:p>
        </p:txBody>
      </p:sp>
      <p:sp>
        <p:nvSpPr>
          <p:cNvPr id="28" name="Freeform: Shape 17">
            <a:extLst>
              <a:ext uri="{FF2B5EF4-FFF2-40B4-BE49-F238E27FC236}">
                <a16:creationId xmlns:a16="http://schemas.microsoft.com/office/drawing/2014/main" id="{9453FF84-60C1-4EA8-B49B-1B8C2D0C5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5859484" cy="6857997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그림 10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E8DB50A8-9372-4C77-B45B-EF9EEAD0C0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37" r="2" b="2"/>
          <a:stretch/>
        </p:blipFill>
        <p:spPr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3C6E100-4E91-46DF-AC58-A5E5921F0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0924" y="2143760"/>
            <a:ext cx="4920019" cy="4028439"/>
          </a:xfrm>
        </p:spPr>
        <p:txBody>
          <a:bodyPr>
            <a:normAutofit fontScale="70000" lnSpcReduction="20000"/>
          </a:bodyPr>
          <a:lstStyle/>
          <a:p>
            <a:r>
              <a:rPr lang="ko-KR" altLang="en-US" sz="3600" dirty="0">
                <a:latin typeface="궁서" panose="02030600000101010101" pitchFamily="18" charset="-127"/>
                <a:ea typeface="궁서" panose="02030600000101010101" pitchFamily="18" charset="-127"/>
              </a:rPr>
              <a:t>병자호란 후 청은 백두산과 주변 북간도 지역을 </a:t>
            </a:r>
            <a:r>
              <a:rPr lang="ko-KR" altLang="en-US" sz="3600" dirty="0" err="1">
                <a:latin typeface="궁서" panose="02030600000101010101" pitchFamily="18" charset="-127"/>
                <a:ea typeface="궁서" panose="02030600000101010101" pitchFamily="18" charset="-127"/>
              </a:rPr>
              <a:t>봉금함</a:t>
            </a:r>
            <a:r>
              <a:rPr lang="en-US" altLang="ko-KR" sz="3600" dirty="0"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3600" dirty="0">
                <a:latin typeface="궁서" panose="02030600000101010101" pitchFamily="18" charset="-127"/>
                <a:ea typeface="궁서" panose="02030600000101010101" pitchFamily="18" charset="-127"/>
              </a:rPr>
              <a:t>출입금지</a:t>
            </a:r>
            <a:r>
              <a:rPr lang="en-US" altLang="ko-KR" sz="3600" dirty="0"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</a:p>
          <a:p>
            <a:r>
              <a:rPr lang="en-US" altLang="ko-KR" sz="3600" dirty="0">
                <a:latin typeface="궁서" panose="02030600000101010101" pitchFamily="18" charset="-127"/>
                <a:ea typeface="궁서" panose="02030600000101010101" pitchFamily="18" charset="-127"/>
              </a:rPr>
              <a:t>1712(</a:t>
            </a:r>
            <a:r>
              <a:rPr lang="ko-KR" altLang="en-US" sz="3600" dirty="0">
                <a:latin typeface="궁서" panose="02030600000101010101" pitchFamily="18" charset="-127"/>
                <a:ea typeface="궁서" panose="02030600000101010101" pitchFamily="18" charset="-127"/>
              </a:rPr>
              <a:t>숙종 </a:t>
            </a:r>
            <a:r>
              <a:rPr lang="en-US" altLang="ko-KR" sz="3600" dirty="0">
                <a:latin typeface="궁서" panose="02030600000101010101" pitchFamily="18" charset="-127"/>
                <a:ea typeface="궁서" panose="02030600000101010101" pitchFamily="18" charset="-127"/>
              </a:rPr>
              <a:t>38) </a:t>
            </a:r>
            <a:r>
              <a:rPr lang="ko-KR" altLang="en-US" sz="3600" dirty="0">
                <a:latin typeface="궁서" panose="02030600000101010101" pitchFamily="18" charset="-127"/>
                <a:ea typeface="궁서" panose="02030600000101010101" pitchFamily="18" charset="-127"/>
              </a:rPr>
              <a:t>조선과 청은 국경을 확실하게 짓기 위해 </a:t>
            </a:r>
            <a:r>
              <a:rPr lang="ko-KR" altLang="en-US" sz="3600" dirty="0" err="1">
                <a:latin typeface="궁서" panose="02030600000101010101" pitchFamily="18" charset="-127"/>
                <a:ea typeface="궁서" panose="02030600000101010101" pitchFamily="18" charset="-127"/>
              </a:rPr>
              <a:t>백두산정계비를</a:t>
            </a:r>
            <a:r>
              <a:rPr lang="ko-KR" altLang="en-US" sz="3600" dirty="0">
                <a:latin typeface="궁서" panose="02030600000101010101" pitchFamily="18" charset="-127"/>
                <a:ea typeface="궁서" panose="02030600000101010101" pitchFamily="18" charset="-127"/>
              </a:rPr>
              <a:t> 세움</a:t>
            </a:r>
            <a:endParaRPr lang="en-US" altLang="ko-KR" sz="36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ko-KR" altLang="en-US" sz="3600" dirty="0">
                <a:latin typeface="궁서" panose="02030600000101010101" pitchFamily="18" charset="-127"/>
                <a:ea typeface="궁서" panose="02030600000101010101" pitchFamily="18" charset="-127"/>
              </a:rPr>
              <a:t>서로는 압록강</a:t>
            </a:r>
            <a:r>
              <a:rPr lang="en-US" altLang="ko-KR" sz="3600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3600" dirty="0">
                <a:latin typeface="궁서" panose="02030600000101010101" pitchFamily="18" charset="-127"/>
                <a:ea typeface="궁서" panose="02030600000101010101" pitchFamily="18" charset="-127"/>
              </a:rPr>
              <a:t>동으로는 </a:t>
            </a:r>
            <a:r>
              <a:rPr lang="ko-KR" altLang="en-US" sz="3600" dirty="0" err="1">
                <a:latin typeface="궁서" panose="02030600000101010101" pitchFamily="18" charset="-127"/>
                <a:ea typeface="궁서" panose="02030600000101010101" pitchFamily="18" charset="-127"/>
              </a:rPr>
              <a:t>토문강</a:t>
            </a:r>
            <a:r>
              <a:rPr lang="en-US" altLang="ko-KR" sz="3600" dirty="0"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3600" dirty="0">
                <a:latin typeface="궁서" panose="02030600000101010101" pitchFamily="18" charset="-127"/>
                <a:ea typeface="궁서" panose="02030600000101010101" pitchFamily="18" charset="-127"/>
              </a:rPr>
              <a:t>土門江</a:t>
            </a:r>
            <a:r>
              <a:rPr lang="en-US" altLang="ko-KR" sz="3600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3600" dirty="0">
                <a:latin typeface="궁서" panose="02030600000101010101" pitchFamily="18" charset="-127"/>
                <a:ea typeface="궁서" panose="02030600000101010101" pitchFamily="18" charset="-127"/>
              </a:rPr>
              <a:t>송화강의 상류지역의 강</a:t>
            </a:r>
            <a:r>
              <a:rPr lang="en-US" altLang="ko-KR" sz="3600" dirty="0"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  <a:r>
              <a:rPr lang="ko-KR" altLang="en-US" sz="3600" dirty="0">
                <a:latin typeface="궁서" panose="02030600000101010101" pitchFamily="18" charset="-127"/>
                <a:ea typeface="궁서" panose="02030600000101010101" pitchFamily="18" charset="-127"/>
              </a:rPr>
              <a:t>의 분수령에 세운 것으로 명기</a:t>
            </a:r>
            <a:r>
              <a:rPr lang="en-US" altLang="zh-TW" sz="3600" dirty="0"/>
              <a:t>(</a:t>
            </a:r>
            <a:r>
              <a:rPr lang="zh-TW" altLang="en-US" sz="3600" dirty="0"/>
              <a:t>西爲鴨綠</a:t>
            </a:r>
            <a:r>
              <a:rPr lang="en-US" altLang="zh-TW" sz="3600" dirty="0"/>
              <a:t>, </a:t>
            </a:r>
            <a:r>
              <a:rPr lang="zh-TW" altLang="en-US" sz="3600" dirty="0"/>
              <a:t>東爲土門</a:t>
            </a:r>
            <a:r>
              <a:rPr lang="en-US" altLang="zh-TW" sz="3600" dirty="0"/>
              <a:t>)</a:t>
            </a:r>
            <a:endParaRPr lang="ko-KR" altLang="en-US" sz="36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en-US" altLang="ko-KR" sz="3600" dirty="0">
                <a:latin typeface="궁서" panose="02030600000101010101" pitchFamily="18" charset="-127"/>
                <a:ea typeface="궁서" panose="02030600000101010101" pitchFamily="18" charset="-127"/>
              </a:rPr>
              <a:t>1885(</a:t>
            </a:r>
            <a:r>
              <a:rPr lang="ko-KR" altLang="en-US" sz="3600" dirty="0">
                <a:latin typeface="궁서" panose="02030600000101010101" pitchFamily="18" charset="-127"/>
                <a:ea typeface="궁서" panose="02030600000101010101" pitchFamily="18" charset="-127"/>
              </a:rPr>
              <a:t>철종 </a:t>
            </a:r>
            <a:r>
              <a:rPr lang="en-US" altLang="ko-KR" sz="3600" dirty="0">
                <a:latin typeface="궁서" panose="02030600000101010101" pitchFamily="18" charset="-127"/>
                <a:ea typeface="궁서" panose="02030600000101010101" pitchFamily="18" charset="-127"/>
              </a:rPr>
              <a:t>6) </a:t>
            </a:r>
            <a:r>
              <a:rPr lang="ko-KR" altLang="en-US" sz="3600" dirty="0">
                <a:latin typeface="궁서" panose="02030600000101010101" pitchFamily="18" charset="-127"/>
                <a:ea typeface="궁서" panose="02030600000101010101" pitchFamily="18" charset="-127"/>
              </a:rPr>
              <a:t>조선은 </a:t>
            </a:r>
            <a:r>
              <a:rPr lang="ko-KR" altLang="en-US" sz="3600" dirty="0" err="1">
                <a:latin typeface="궁서" panose="02030600000101010101" pitchFamily="18" charset="-127"/>
                <a:ea typeface="궁서" panose="02030600000101010101" pitchFamily="18" charset="-127"/>
              </a:rPr>
              <a:t>토문을</a:t>
            </a:r>
            <a:r>
              <a:rPr lang="ko-KR" altLang="en-US" sz="3600" dirty="0">
                <a:latin typeface="궁서" panose="02030600000101010101" pitchFamily="18" charset="-127"/>
                <a:ea typeface="궁서" panose="02030600000101010101" pitchFamily="18" charset="-127"/>
              </a:rPr>
              <a:t> </a:t>
            </a:r>
            <a:r>
              <a:rPr lang="ko-KR" altLang="en-US" sz="3600" dirty="0" err="1">
                <a:latin typeface="궁서" panose="02030600000101010101" pitchFamily="18" charset="-127"/>
                <a:ea typeface="궁서" panose="02030600000101010101" pitchFamily="18" charset="-127"/>
              </a:rPr>
              <a:t>숭화강</a:t>
            </a:r>
            <a:r>
              <a:rPr lang="en-US" altLang="ko-KR" sz="3600" dirty="0"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3600" dirty="0" err="1">
                <a:latin typeface="궁서" panose="02030600000101010101" pitchFamily="18" charset="-127"/>
                <a:ea typeface="궁서" panose="02030600000101010101" pitchFamily="18" charset="-127"/>
              </a:rPr>
              <a:t>쑹화강</a:t>
            </a:r>
            <a:r>
              <a:rPr lang="en-US" altLang="ko-KR" sz="3600" dirty="0">
                <a:latin typeface="궁서" panose="02030600000101010101" pitchFamily="18" charset="-127"/>
                <a:ea typeface="궁서" panose="02030600000101010101" pitchFamily="18" charset="-127"/>
              </a:rPr>
              <a:t>) </a:t>
            </a:r>
            <a:r>
              <a:rPr lang="ko-KR" altLang="en-US" sz="3600" dirty="0">
                <a:latin typeface="궁서" panose="02030600000101010101" pitchFamily="18" charset="-127"/>
                <a:ea typeface="궁서" panose="02030600000101010101" pitchFamily="18" charset="-127"/>
              </a:rPr>
              <a:t>상류지역의 강이라 주장</a:t>
            </a:r>
            <a:r>
              <a:rPr lang="en-US" altLang="ko-KR" sz="3600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3600" dirty="0">
                <a:latin typeface="궁서" panose="02030600000101010101" pitchFamily="18" charset="-127"/>
                <a:ea typeface="궁서" panose="02030600000101010101" pitchFamily="18" charset="-127"/>
              </a:rPr>
              <a:t>청은 두만강이라 주장</a:t>
            </a:r>
            <a:endParaRPr lang="en-US" altLang="ko-KR" sz="36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endParaRPr lang="ko-KR" altLang="en-US" sz="19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774325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34">
            <a:extLst>
              <a:ext uri="{FF2B5EF4-FFF2-40B4-BE49-F238E27FC236}">
                <a16:creationId xmlns:a16="http://schemas.microsoft.com/office/drawing/2014/main" id="{BCE5EFF9-B12A-4A10-94DD-F33EDBCD27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769317" cy="3355942"/>
          </a:xfrm>
          <a:prstGeom prst="rect">
            <a:avLst/>
          </a:prstGeom>
          <a:blipFill dpi="0"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2000" sy="89000" flip="xy" algn="ctr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pic>
        <p:nvPicPr>
          <p:cNvPr id="8" name="내용 개체 틀 7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4523CE26-85D3-4D10-8B47-7AE23824CD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550" r="9719" b="-5"/>
          <a:stretch/>
        </p:blipFill>
        <p:spPr>
          <a:xfrm>
            <a:off x="2930184" y="-2655"/>
            <a:ext cx="2996169" cy="3358597"/>
          </a:xfrm>
          <a:prstGeom prst="rect">
            <a:avLst/>
          </a:prstGeom>
        </p:spPr>
      </p:pic>
      <p:pic>
        <p:nvPicPr>
          <p:cNvPr id="11" name="내용 개체 틀 10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48176C58-78D0-4794-97C5-4C4B0CEBF0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21540" r="1" b="6614"/>
          <a:stretch/>
        </p:blipFill>
        <p:spPr>
          <a:xfrm>
            <a:off x="20" y="3504904"/>
            <a:ext cx="5926333" cy="3353096"/>
          </a:xfrm>
          <a:prstGeom prst="rect">
            <a:avLst/>
          </a:prstGeom>
        </p:spPr>
      </p:pic>
      <p:sp>
        <p:nvSpPr>
          <p:cNvPr id="50" name="Rectangle 36">
            <a:extLst>
              <a:ext uri="{FF2B5EF4-FFF2-40B4-BE49-F238E27FC236}">
                <a16:creationId xmlns:a16="http://schemas.microsoft.com/office/drawing/2014/main" id="{426EEE46-1E2E-459B-85C5-B12A77BED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7220" y="0"/>
            <a:ext cx="6104779" cy="6857999"/>
          </a:xfrm>
          <a:prstGeom prst="rect">
            <a:avLst/>
          </a:prstGeom>
          <a:blipFill dpi="0" rotWithShape="1">
            <a:blip r:embed="rId6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Content Placeholder 31">
            <a:extLst>
              <a:ext uri="{FF2B5EF4-FFF2-40B4-BE49-F238E27FC236}">
                <a16:creationId xmlns:a16="http://schemas.microsoft.com/office/drawing/2014/main" id="{C8A87E0E-1130-43D9-890B-8051985BA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7548" y="909587"/>
            <a:ext cx="5299585" cy="4050792"/>
          </a:xfrm>
        </p:spPr>
        <p:txBody>
          <a:bodyPr>
            <a:normAutofit fontScale="92500" lnSpcReduction="20000"/>
          </a:bodyPr>
          <a:lstStyle/>
          <a:p>
            <a:r>
              <a:rPr lang="ko-KR" altLang="en-US" sz="2500" dirty="0" err="1">
                <a:latin typeface="궁서" panose="02030600000101010101" pitchFamily="18" charset="-127"/>
                <a:ea typeface="궁서" panose="02030600000101010101" pitchFamily="18" charset="-127"/>
              </a:rPr>
              <a:t>토문강은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 백두산에서 시작해 송화강과 만나는 강이라는 당시 조선인들의 생각이 증거</a:t>
            </a:r>
            <a:endParaRPr lang="en-US" altLang="ko-KR" sz="25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당시 두만강을 넘어서 송화강 이남 지역에도 조선인들이 거주했다는 증거들이 존재</a:t>
            </a:r>
            <a:endParaRPr lang="en-US" altLang="ko-KR" sz="25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넓게는 연해주에도 조선인들이 거주하고 있었으며 실질적인 영토는 송화강 이남에서 연해주 </a:t>
            </a:r>
            <a:r>
              <a:rPr lang="ko-KR" altLang="en-US" sz="2500" dirty="0" err="1">
                <a:latin typeface="궁서" panose="02030600000101010101" pitchFamily="18" charset="-127"/>
                <a:ea typeface="궁서" panose="02030600000101010101" pitchFamily="18" charset="-127"/>
              </a:rPr>
              <a:t>지역까지인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 시각도 존재</a:t>
            </a:r>
            <a:endParaRPr lang="en-US" altLang="ko-KR" sz="25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en-US" sz="2700" dirty="0">
                <a:latin typeface="궁서" panose="02030600000101010101" pitchFamily="18" charset="-127"/>
                <a:ea typeface="궁서" panose="02030600000101010101" pitchFamily="18" charset="-127"/>
              </a:rPr>
              <a:t>1885,1887 </a:t>
            </a:r>
            <a:r>
              <a:rPr lang="ko-KR" altLang="en-US" sz="2700" dirty="0">
                <a:latin typeface="궁서" panose="02030600000101010101" pitchFamily="18" charset="-127"/>
                <a:ea typeface="궁서" panose="02030600000101010101" pitchFamily="18" charset="-127"/>
              </a:rPr>
              <a:t>을유</a:t>
            </a:r>
            <a:r>
              <a:rPr lang="en-US" altLang="ko-KR" sz="2700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700" dirty="0" err="1">
                <a:latin typeface="궁서" panose="02030600000101010101" pitchFamily="18" charset="-127"/>
                <a:ea typeface="궁서" panose="02030600000101010101" pitchFamily="18" charset="-127"/>
              </a:rPr>
              <a:t>정해감계회담</a:t>
            </a:r>
            <a:r>
              <a:rPr lang="ko-KR" altLang="en-US" sz="2700" dirty="0">
                <a:latin typeface="궁서" panose="02030600000101010101" pitchFamily="18" charset="-127"/>
                <a:ea typeface="궁서" panose="02030600000101010101" pitchFamily="18" charset="-127"/>
              </a:rPr>
              <a:t> 등 </a:t>
            </a:r>
            <a:r>
              <a:rPr lang="en-US" altLang="ko-KR" sz="2700" dirty="0">
                <a:latin typeface="궁서" panose="02030600000101010101" pitchFamily="18" charset="-127"/>
                <a:ea typeface="궁서" panose="02030600000101010101" pitchFamily="18" charset="-127"/>
              </a:rPr>
              <a:t>2</a:t>
            </a:r>
            <a:r>
              <a:rPr lang="ko-KR" altLang="en-US" sz="2700" dirty="0">
                <a:latin typeface="궁서" panose="02030600000101010101" pitchFamily="18" charset="-127"/>
                <a:ea typeface="궁서" panose="02030600000101010101" pitchFamily="18" charset="-127"/>
              </a:rPr>
              <a:t>차례의 청과의 회담을 가졌지만 합의점을 도출하지 못해 중단</a:t>
            </a:r>
            <a:endParaRPr lang="en-US" sz="27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B3C3B5B-B6A2-4C52-831F-3D4FBEF925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4E7942F-7C05-45E8-B6CD-0D22951E77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7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52" name="Oval 40">
              <a:extLst>
                <a:ext uri="{FF2B5EF4-FFF2-40B4-BE49-F238E27FC236}">
                  <a16:creationId xmlns:a16="http://schemas.microsoft.com/office/drawing/2014/main" id="{E91AFEAF-5CBA-4B38-AFF0-10ED1F5F9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DD3E10FC-E958-4B89-B122-A68A04FC7635}"/>
              </a:ext>
            </a:extLst>
          </p:cNvPr>
          <p:cNvSpPr txBox="1"/>
          <p:nvPr/>
        </p:nvSpPr>
        <p:spPr>
          <a:xfrm>
            <a:off x="2946050" y="6657945"/>
            <a:ext cx="298030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ko-KR" altLang="en-US" sz="700">
                <a:solidFill>
                  <a:srgbClr val="FFFFFF"/>
                </a:solidFill>
              </a:rPr>
              <a:t>알 수 없는 작성자 님의 </a:t>
            </a:r>
            <a:r>
              <a:rPr lang="ko-KR" altLang="en-US" sz="700">
                <a:solidFill>
                  <a:srgbClr val="FFFFFF"/>
                </a:solidFill>
                <a:hlinkClick r:id="rId5" tooltip="https://en.wikipedia.org/wiki/2013_China%E2%80%93Russia_flood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이 사진</a:t>
            </a:r>
            <a:r>
              <a:rPr lang="ko-KR" altLang="en-US" sz="700">
                <a:solidFill>
                  <a:srgbClr val="FFFFFF"/>
                </a:solidFill>
              </a:rPr>
              <a:t>에는 </a:t>
            </a:r>
            <a:r>
              <a:rPr lang="ko-KR" altLang="en-US" sz="700">
                <a:solidFill>
                  <a:srgbClr val="FFFFFF"/>
                </a:solidFill>
                <a:hlinkClick r:id="rId8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ko-KR" altLang="en-US" sz="700">
                <a:solidFill>
                  <a:srgbClr val="FFFFFF"/>
                </a:solidFill>
              </a:rPr>
              <a:t> 라이선스가 적용됩니다.</a:t>
            </a:r>
          </a:p>
        </p:txBody>
      </p:sp>
      <p:sp>
        <p:nvSpPr>
          <p:cNvPr id="23" name="화살표: 오른쪽 22">
            <a:extLst>
              <a:ext uri="{FF2B5EF4-FFF2-40B4-BE49-F238E27FC236}">
                <a16:creationId xmlns:a16="http://schemas.microsoft.com/office/drawing/2014/main" id="{E955EABD-6B91-4A23-8A36-0E2BF9C6810D}"/>
              </a:ext>
            </a:extLst>
          </p:cNvPr>
          <p:cNvSpPr/>
          <p:nvPr/>
        </p:nvSpPr>
        <p:spPr>
          <a:xfrm>
            <a:off x="2406316" y="664143"/>
            <a:ext cx="1925052" cy="490889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0835B942-78AF-47F0-A9A2-69C14DFA5877}"/>
              </a:ext>
            </a:extLst>
          </p:cNvPr>
          <p:cNvSpPr/>
          <p:nvPr/>
        </p:nvSpPr>
        <p:spPr>
          <a:xfrm>
            <a:off x="598820" y="490888"/>
            <a:ext cx="1819175" cy="83739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000" dirty="0" err="1">
                <a:latin typeface="궁서" panose="02030600000101010101" pitchFamily="18" charset="-127"/>
                <a:ea typeface="궁서" panose="02030600000101010101" pitchFamily="18" charset="-127"/>
              </a:rPr>
              <a:t>토문강</a:t>
            </a:r>
            <a:endParaRPr lang="ko-KR" altLang="en-US" sz="30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pic>
        <p:nvPicPr>
          <p:cNvPr id="30" name="그림 29" descr="방이(가) 표시된 사진&#10;&#10;자동 생성된 설명">
            <a:extLst>
              <a:ext uri="{FF2B5EF4-FFF2-40B4-BE49-F238E27FC236}">
                <a16:creationId xmlns:a16="http://schemas.microsoft.com/office/drawing/2014/main" id="{6EAFC13E-8601-40D1-8AEB-3E19E2B66F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3255732" y="5267476"/>
            <a:ext cx="991804" cy="661203"/>
          </a:xfrm>
          <a:prstGeom prst="rect">
            <a:avLst/>
          </a:prstGeom>
        </p:spPr>
      </p:pic>
      <p:pic>
        <p:nvPicPr>
          <p:cNvPr id="48" name="그림 47" descr="방이(가) 표시된 사진&#10;&#10;자동 생성된 설명">
            <a:extLst>
              <a:ext uri="{FF2B5EF4-FFF2-40B4-BE49-F238E27FC236}">
                <a16:creationId xmlns:a16="http://schemas.microsoft.com/office/drawing/2014/main" id="{737647E0-DA83-4162-A77C-3B9C9087964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4296161" y="4936874"/>
            <a:ext cx="991804" cy="66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558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그리기이(가) 표시된 사진&#10;&#10;자동 생성된 설명">
            <a:extLst>
              <a:ext uri="{FF2B5EF4-FFF2-40B4-BE49-F238E27FC236}">
                <a16:creationId xmlns:a16="http://schemas.microsoft.com/office/drawing/2014/main" id="{BF8B780F-0866-454E-AAB6-A8B3495145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249391" y="4537844"/>
            <a:ext cx="2414016" cy="1609344"/>
          </a:xfrm>
          <a:prstGeom prst="rect">
            <a:avLst/>
          </a:prstGeom>
          <a:ln w="15875">
            <a:solidFill>
              <a:schemeClr val="accent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CEAABBC-041A-4518-9AEE-54964DB70972}"/>
              </a:ext>
            </a:extLst>
          </p:cNvPr>
          <p:cNvSpPr txBox="1"/>
          <p:nvPr/>
        </p:nvSpPr>
        <p:spPr>
          <a:xfrm>
            <a:off x="10497563" y="6323850"/>
            <a:ext cx="116584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/>
              <a:t>알 수 없는 작성자 님의 </a:t>
            </a:r>
            <a:r>
              <a:rPr lang="ko-KR" altLang="en-US" sz="900">
                <a:hlinkClick r:id="rId3" tooltip="https://en.wikiquote.org/wiki/Japan"/>
              </a:rPr>
              <a:t>이 사진</a:t>
            </a:r>
            <a:r>
              <a:rPr lang="ko-KR" altLang="en-US" sz="900"/>
              <a:t>에는 </a:t>
            </a:r>
            <a:r>
              <a:rPr lang="ko-KR" altLang="en-US" sz="900">
                <a:hlinkClick r:id="rId4" tooltip="https://creativecommons.org/licenses/by-sa/3.0/"/>
              </a:rPr>
              <a:t>CC BY-SA</a:t>
            </a:r>
            <a:r>
              <a:rPr lang="ko-KR" altLang="en-US" sz="900"/>
              <a:t> 라이선스가 적용됩니다.</a:t>
            </a: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D2051064-DA5A-43AF-B107-8BAA4DE03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5000" dirty="0">
                <a:latin typeface="궁서" panose="02030600000101010101" pitchFamily="18" charset="-127"/>
                <a:ea typeface="궁서" panose="02030600000101010101" pitchFamily="18" charset="-127"/>
              </a:rPr>
              <a:t>협상 결렬의 이유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39EA93B-C900-46C5-935C-388C192C2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48158"/>
            <a:ext cx="10058400" cy="4050792"/>
          </a:xfrm>
        </p:spPr>
        <p:txBody>
          <a:bodyPr>
            <a:normAutofit/>
          </a:bodyPr>
          <a:lstStyle/>
          <a:p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청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500" dirty="0" err="1">
                <a:latin typeface="궁서" panose="02030600000101010101" pitchFamily="18" charset="-127"/>
                <a:ea typeface="궁서" panose="02030600000101010101" pitchFamily="18" charset="-127"/>
              </a:rPr>
              <a:t>후금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여진족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은 본래 백두산이 시초였으며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따라서 간도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연해주 지역이 본인의 영토라고 생각</a:t>
            </a:r>
            <a:endParaRPr lang="en-US" altLang="ko-KR" sz="25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ko-KR" altLang="en-US" sz="2500" dirty="0" err="1">
                <a:latin typeface="궁서" panose="02030600000101010101" pitchFamily="18" charset="-127"/>
                <a:ea typeface="궁서" panose="02030600000101010101" pitchFamily="18" charset="-127"/>
              </a:rPr>
              <a:t>토문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土門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강의 명칭이 두만강인지 송화강의 상류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500" dirty="0" err="1">
                <a:latin typeface="궁서" panose="02030600000101010101" pitchFamily="18" charset="-127"/>
                <a:ea typeface="궁서" panose="02030600000101010101" pitchFamily="18" charset="-127"/>
              </a:rPr>
              <a:t>해란강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 모호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청의 전략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</a:p>
          <a:p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1882(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고종 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19) 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임오군란 때 명성황후가 </a:t>
            </a:r>
            <a:r>
              <a:rPr lang="ko-KR" altLang="en-US" sz="2500" dirty="0" err="1">
                <a:latin typeface="궁서" panose="02030600000101010101" pitchFamily="18" charset="-127"/>
                <a:ea typeface="궁서" panose="02030600000101010101" pitchFamily="18" charset="-127"/>
              </a:rPr>
              <a:t>청에게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 원군요청으로 결과적으로 조선의 국내적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국제적 정치력 악화</a:t>
            </a:r>
          </a:p>
        </p:txBody>
      </p:sp>
      <p:pic>
        <p:nvPicPr>
          <p:cNvPr id="5" name="그림 4" descr="그리기, 나무이(가) 표시된 사진&#10;&#10;자동 생성된 설명">
            <a:extLst>
              <a:ext uri="{FF2B5EF4-FFF2-40B4-BE49-F238E27FC236}">
                <a16:creationId xmlns:a16="http://schemas.microsoft.com/office/drawing/2014/main" id="{D32955B4-F3D5-4BC6-BA1B-2FAAA46CCB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628" y="4630293"/>
            <a:ext cx="2619375" cy="1743075"/>
          </a:xfrm>
          <a:prstGeom prst="rect">
            <a:avLst/>
          </a:prstGeom>
        </p:spPr>
      </p:pic>
      <p:pic>
        <p:nvPicPr>
          <p:cNvPr id="7" name="그림 6" descr="방이(가) 표시된 사진&#10;&#10;자동 생성된 설명">
            <a:extLst>
              <a:ext uri="{FF2B5EF4-FFF2-40B4-BE49-F238E27FC236}">
                <a16:creationId xmlns:a16="http://schemas.microsoft.com/office/drawing/2014/main" id="{B05F1CA0-ABFE-4B26-9282-CCED903A8B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096000" y="5037010"/>
            <a:ext cx="1089660" cy="726440"/>
          </a:xfrm>
          <a:prstGeom prst="rect">
            <a:avLst/>
          </a:prstGeom>
        </p:spPr>
      </p:pic>
      <p:sp>
        <p:nvSpPr>
          <p:cNvPr id="8" name="화살표: 왼쪽 7">
            <a:extLst>
              <a:ext uri="{FF2B5EF4-FFF2-40B4-BE49-F238E27FC236}">
                <a16:creationId xmlns:a16="http://schemas.microsoft.com/office/drawing/2014/main" id="{DEB59343-8635-4673-88CB-2BCAE4224FD7}"/>
              </a:ext>
            </a:extLst>
          </p:cNvPr>
          <p:cNvSpPr/>
          <p:nvPr/>
        </p:nvSpPr>
        <p:spPr>
          <a:xfrm>
            <a:off x="3422641" y="5653055"/>
            <a:ext cx="2458720" cy="220790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B20D8C29-A3E5-4FD8-AAB9-8E536ACF34AA}"/>
              </a:ext>
            </a:extLst>
          </p:cNvPr>
          <p:cNvSpPr/>
          <p:nvPr/>
        </p:nvSpPr>
        <p:spPr>
          <a:xfrm>
            <a:off x="4336948" y="5873845"/>
            <a:ext cx="2292806" cy="56927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간도는 조선 땅</a:t>
            </a:r>
            <a:r>
              <a:rPr lang="en-US" altLang="ko-KR" sz="2500" dirty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!</a:t>
            </a:r>
            <a:endParaRPr lang="ko-KR" altLang="en-US" sz="2500" dirty="0">
              <a:solidFill>
                <a:schemeClr val="tx1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10" name="화살표: 오른쪽 9">
            <a:extLst>
              <a:ext uri="{FF2B5EF4-FFF2-40B4-BE49-F238E27FC236}">
                <a16:creationId xmlns:a16="http://schemas.microsoft.com/office/drawing/2014/main" id="{29A571DD-B9A5-44E0-B7AD-8ABBAE3ED5AD}"/>
              </a:ext>
            </a:extLst>
          </p:cNvPr>
          <p:cNvSpPr/>
          <p:nvPr/>
        </p:nvSpPr>
        <p:spPr>
          <a:xfrm>
            <a:off x="3422640" y="4846655"/>
            <a:ext cx="2764799" cy="7786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93DBB6C0-62B2-42EF-8ED6-420473AE9F17}"/>
              </a:ext>
            </a:extLst>
          </p:cNvPr>
          <p:cNvSpPr/>
          <p:nvPr/>
        </p:nvSpPr>
        <p:spPr>
          <a:xfrm>
            <a:off x="2558008" y="4581525"/>
            <a:ext cx="3120399" cy="7264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집안 관리나 잘해</a:t>
            </a:r>
          </a:p>
        </p:txBody>
      </p:sp>
      <p:sp>
        <p:nvSpPr>
          <p:cNvPr id="14" name="화살표: 왼쪽 13">
            <a:extLst>
              <a:ext uri="{FF2B5EF4-FFF2-40B4-BE49-F238E27FC236}">
                <a16:creationId xmlns:a16="http://schemas.microsoft.com/office/drawing/2014/main" id="{B482B531-F215-4CF0-8F78-28899904448A}"/>
              </a:ext>
            </a:extLst>
          </p:cNvPr>
          <p:cNvSpPr/>
          <p:nvPr/>
        </p:nvSpPr>
        <p:spPr>
          <a:xfrm>
            <a:off x="7264400" y="4846655"/>
            <a:ext cx="1811036" cy="77863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4CBF7780-2D27-4D5C-BB84-638032A9301B}"/>
              </a:ext>
            </a:extLst>
          </p:cNvPr>
          <p:cNvSpPr/>
          <p:nvPr/>
        </p:nvSpPr>
        <p:spPr>
          <a:xfrm>
            <a:off x="7163507" y="5421963"/>
            <a:ext cx="3120399" cy="112042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일본인 죽였으니 배상금 내놔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!</a:t>
            </a:r>
            <a:endParaRPr lang="ko-KR" altLang="en-US" sz="25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08E4DDB2-C2C6-4E63-934C-BA33F06079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6958293" y="4664804"/>
            <a:ext cx="557436" cy="413722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BBA606E2-795D-4FE7-A1CE-14E41D34FB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6267573" y="4664804"/>
            <a:ext cx="557436" cy="41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597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05455FD-F668-4264-A9FA-1823D7983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5000" dirty="0">
                <a:latin typeface="궁서" panose="02030600000101010101" pitchFamily="18" charset="-127"/>
                <a:ea typeface="궁서" panose="02030600000101010101" pitchFamily="18" charset="-127"/>
              </a:rPr>
              <a:t>간도를 지켰던 인물 </a:t>
            </a:r>
            <a:r>
              <a:rPr lang="en-US" altLang="ko-KR" sz="5000" dirty="0">
                <a:latin typeface="궁서" panose="02030600000101010101" pitchFamily="18" charset="-127"/>
                <a:ea typeface="궁서" panose="02030600000101010101" pitchFamily="18" charset="-127"/>
              </a:rPr>
              <a:t>- </a:t>
            </a:r>
            <a:r>
              <a:rPr lang="ko-KR" altLang="en-US" sz="5000" dirty="0" err="1">
                <a:latin typeface="궁서" panose="02030600000101010101" pitchFamily="18" charset="-127"/>
                <a:ea typeface="궁서" panose="02030600000101010101" pitchFamily="18" charset="-127"/>
              </a:rPr>
              <a:t>어윤중</a:t>
            </a:r>
            <a:endParaRPr lang="ko-KR" altLang="en-US" sz="50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4D8752A-F861-4F05-8928-1817ACB546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sz="2500" dirty="0" err="1">
                <a:latin typeface="궁서" panose="02030600000101010101" pitchFamily="18" charset="-127"/>
                <a:ea typeface="궁서" panose="02030600000101010101" pitchFamily="18" charset="-127"/>
              </a:rPr>
              <a:t>경원부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慶源府 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: 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함경북도 경원군의 지방관아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시청과 유사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현 샛별시청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를 순시 중이던 </a:t>
            </a:r>
            <a:r>
              <a:rPr lang="ko-KR" altLang="en-US" sz="2500" dirty="0" err="1">
                <a:latin typeface="궁서" panose="02030600000101010101" pitchFamily="18" charset="-127"/>
                <a:ea typeface="궁서" panose="02030600000101010101" pitchFamily="18" charset="-127"/>
              </a:rPr>
              <a:t>서북경략사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西北經略史 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: 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평안도와 함경도의 경계가 되는 지방의 정치에 관한 사건을 처리하기 위해 임시로 임명한 벼슬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</a:p>
          <a:p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종성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현 함경북도 </a:t>
            </a:r>
            <a:r>
              <a:rPr lang="ko-KR" altLang="en-US" sz="2500" dirty="0" err="1">
                <a:latin typeface="궁서" panose="02030600000101010101" pitchFamily="18" charset="-127"/>
                <a:ea typeface="궁서" panose="02030600000101010101" pitchFamily="18" charset="-127"/>
              </a:rPr>
              <a:t>온성군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 지역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 출신의 김우식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金禹軾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을 두 차례나 백두산에 파견해 현지를 </a:t>
            </a:r>
            <a:r>
              <a:rPr lang="ko-KR" altLang="en-US" sz="2500" dirty="0" err="1">
                <a:latin typeface="궁서" panose="02030600000101010101" pitchFamily="18" charset="-127"/>
                <a:ea typeface="궁서" panose="02030600000101010101" pitchFamily="18" charset="-127"/>
              </a:rPr>
              <a:t>재답사시키고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 정계비의 탁본을 떠오도록 조처</a:t>
            </a:r>
            <a:endParaRPr lang="en-US" altLang="ko-KR" sz="25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김우식의 답사 결과를 토대로 하여 여러 가지 자료를 제시하면서 </a:t>
            </a:r>
            <a:r>
              <a:rPr lang="ko-KR" altLang="en-US" sz="2500" dirty="0" err="1">
                <a:latin typeface="궁서" panose="02030600000101010101" pitchFamily="18" charset="-127"/>
                <a:ea typeface="궁서" panose="02030600000101010101" pitchFamily="18" charset="-127"/>
              </a:rPr>
              <a:t>토문강은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 송화강 상류로 간도 지방은 우리 영토임을 주장했고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 err="1">
                <a:latin typeface="궁서" panose="02030600000101010101" pitchFamily="18" charset="-127"/>
                <a:ea typeface="궁서" panose="02030600000101010101" pitchFamily="18" charset="-127"/>
              </a:rPr>
              <a:t>백두산정계비와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 </a:t>
            </a:r>
            <a:r>
              <a:rPr lang="ko-KR" altLang="en-US" sz="2500" dirty="0" err="1">
                <a:latin typeface="궁서" panose="02030600000101010101" pitchFamily="18" charset="-127"/>
                <a:ea typeface="궁서" panose="02030600000101010101" pitchFamily="18" charset="-127"/>
              </a:rPr>
              <a:t>토문강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 발원지에 대한 공동 조사에 의해 국경을 획정할 것을 청나라의 현지 관료에게 제기</a:t>
            </a:r>
          </a:p>
          <a:p>
            <a:endParaRPr lang="ko-KR" altLang="en-US" sz="25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endParaRPr lang="ko-KR" altLang="en-US" dirty="0"/>
          </a:p>
          <a:p>
            <a:endParaRPr lang="en-US" altLang="ko-KR" dirty="0"/>
          </a:p>
          <a:p>
            <a:pPr marL="0" indent="0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44979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 descr="텍스트, 지도, 대형, 검은색이(가) 표시된 사진&#10;&#10;자동 생성된 설명">
            <a:extLst>
              <a:ext uri="{FF2B5EF4-FFF2-40B4-BE49-F238E27FC236}">
                <a16:creationId xmlns:a16="http://schemas.microsoft.com/office/drawing/2014/main" id="{AFACD9F4-4927-4FC4-B4AC-979B86D642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8876"/>
            <a:ext cx="7835983" cy="5188692"/>
          </a:xfrm>
        </p:spPr>
      </p:pic>
      <p:pic>
        <p:nvPicPr>
          <p:cNvPr id="10" name="그림 9" descr="남자, 사진, 오래된, 검은색이(가) 표시된 사진&#10;&#10;자동 생성된 설명">
            <a:extLst>
              <a:ext uri="{FF2B5EF4-FFF2-40B4-BE49-F238E27FC236}">
                <a16:creationId xmlns:a16="http://schemas.microsoft.com/office/drawing/2014/main" id="{9AA1793C-32FE-4AE5-8023-D6B58C8039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969132" y="0"/>
            <a:ext cx="4089718" cy="54393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E186366-E578-4644-AA8C-CCAD72234F40}"/>
              </a:ext>
            </a:extLst>
          </p:cNvPr>
          <p:cNvSpPr txBox="1"/>
          <p:nvPr/>
        </p:nvSpPr>
        <p:spPr>
          <a:xfrm>
            <a:off x="5143500" y="4695825"/>
            <a:ext cx="1905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/>
              <a:t>알 수 없는 작성자 님의 </a:t>
            </a:r>
            <a:r>
              <a:rPr lang="ko-KR" altLang="en-US" sz="900">
                <a:hlinkClick r:id="rId4" tooltip="https://dark.namu.moe/w/%EC%96%B4%EC%9C%A4%EC%A4%91"/>
              </a:rPr>
              <a:t>이 사진</a:t>
            </a:r>
            <a:r>
              <a:rPr lang="ko-KR" altLang="en-US" sz="900"/>
              <a:t>에는 </a:t>
            </a:r>
            <a:r>
              <a:rPr lang="ko-KR" altLang="en-US" sz="900">
                <a:hlinkClick r:id="rId5" tooltip="https://creativecommons.org/licenses/by-nc-sa/3.0/"/>
              </a:rPr>
              <a:t>CC BY-SA-NC</a:t>
            </a:r>
            <a:r>
              <a:rPr lang="ko-KR" altLang="en-US" sz="900"/>
              <a:t> 라이선스가 적용됩니다.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4258B9CF-1C76-4B2B-859B-0BD45B8DE19A}"/>
              </a:ext>
            </a:extLst>
          </p:cNvPr>
          <p:cNvSpPr/>
          <p:nvPr/>
        </p:nvSpPr>
        <p:spPr>
          <a:xfrm>
            <a:off x="7969132" y="5439325"/>
            <a:ext cx="4222868" cy="141867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 err="1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어윤중</a:t>
            </a:r>
            <a:r>
              <a:rPr lang="en-US" altLang="ko-KR" sz="2500" dirty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500" dirty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魚允中</a:t>
            </a:r>
            <a:r>
              <a:rPr lang="en-US" altLang="ko-KR" sz="2500" dirty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</a:p>
          <a:p>
            <a:pPr algn="ctr"/>
            <a:r>
              <a:rPr lang="en-US" altLang="ko-KR" sz="2500" dirty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1848(</a:t>
            </a:r>
            <a:r>
              <a:rPr lang="ko-KR" altLang="en-US" sz="2500" dirty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헌종 </a:t>
            </a:r>
            <a:r>
              <a:rPr lang="en-US" altLang="ko-KR" sz="2500" dirty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14)∼1896(</a:t>
            </a:r>
            <a:r>
              <a:rPr lang="ko-KR" altLang="en-US" sz="2500" dirty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고종 </a:t>
            </a:r>
            <a:r>
              <a:rPr lang="en-US" altLang="ko-KR" sz="2500" dirty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33)</a:t>
            </a:r>
            <a:endParaRPr lang="ko-KR" altLang="en-US" sz="2500" dirty="0">
              <a:solidFill>
                <a:schemeClr val="tx1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78987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BCF4BDA-8B6A-4752-B183-967A53F0D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5000" dirty="0">
                <a:latin typeface="궁서" panose="02030600000101010101" pitchFamily="18" charset="-127"/>
                <a:ea typeface="궁서" panose="02030600000101010101" pitchFamily="18" charset="-127"/>
              </a:rPr>
              <a:t>간도를 지켰던 인물 </a:t>
            </a:r>
            <a:r>
              <a:rPr lang="en-US" altLang="ko-KR" sz="5000" dirty="0">
                <a:latin typeface="궁서" panose="02030600000101010101" pitchFamily="18" charset="-127"/>
                <a:ea typeface="궁서" panose="02030600000101010101" pitchFamily="18" charset="-127"/>
              </a:rPr>
              <a:t>- </a:t>
            </a:r>
            <a:r>
              <a:rPr lang="ko-KR" altLang="en-US" sz="5000" dirty="0" err="1">
                <a:latin typeface="궁서" panose="02030600000101010101" pitchFamily="18" charset="-127"/>
                <a:ea typeface="궁서" panose="02030600000101010101" pitchFamily="18" charset="-127"/>
              </a:rPr>
              <a:t>이범윤</a:t>
            </a:r>
            <a:endParaRPr lang="ko-KR" altLang="en-US" sz="50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pic>
        <p:nvPicPr>
          <p:cNvPr id="5" name="내용 개체 틀 4" descr="남자, 사람, 넥타이, 착용이(가) 표시된 사진&#10;&#10;자동 생성된 설명">
            <a:extLst>
              <a:ext uri="{FF2B5EF4-FFF2-40B4-BE49-F238E27FC236}">
                <a16:creationId xmlns:a16="http://schemas.microsoft.com/office/drawing/2014/main" id="{3F6AC9BD-0DFA-483F-8419-CEB18A8B2B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18400" y="1675732"/>
            <a:ext cx="3522869" cy="4051300"/>
          </a:xfr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CA4D0552-645C-4E94-BEC0-50E9CF4C7F49}"/>
              </a:ext>
            </a:extLst>
          </p:cNvPr>
          <p:cNvSpPr/>
          <p:nvPr/>
        </p:nvSpPr>
        <p:spPr>
          <a:xfrm>
            <a:off x="7518400" y="5727032"/>
            <a:ext cx="3522846" cy="1121343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 err="1">
                <a:latin typeface="궁서" panose="02030600000101010101" pitchFamily="18" charset="-127"/>
                <a:ea typeface="궁서" panose="02030600000101010101" pitchFamily="18" charset="-127"/>
              </a:rPr>
              <a:t>이범윤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李範允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</a:p>
          <a:p>
            <a:pPr algn="ctr"/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1856(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철종 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7) ~ 1940</a:t>
            </a:r>
            <a:endParaRPr lang="ko-KR" altLang="en-US" sz="25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pic>
        <p:nvPicPr>
          <p:cNvPr id="10" name="그림 9" descr="무기이(가) 표시된 사진&#10;&#10;자동 생성된 설명">
            <a:hlinkClick r:id="rId3"/>
            <a:extLst>
              <a:ext uri="{FF2B5EF4-FFF2-40B4-BE49-F238E27FC236}">
                <a16:creationId xmlns:a16="http://schemas.microsoft.com/office/drawing/2014/main" id="{2EFE4034-39CE-4EF3-9500-4FE3982FEE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438989" y="2251548"/>
            <a:ext cx="3031808" cy="3770124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BEBB3A01-54E9-4845-AF12-B5ACBA80D0D0}"/>
              </a:ext>
            </a:extLst>
          </p:cNvPr>
          <p:cNvSpPr/>
          <p:nvPr/>
        </p:nvSpPr>
        <p:spPr>
          <a:xfrm>
            <a:off x="142240" y="6287703"/>
            <a:ext cx="7213600" cy="40773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https://www.youtube.com/watch?v=yGK6S8i3de8</a:t>
            </a:r>
            <a:endParaRPr lang="ko-KR" altLang="en-US" sz="2000" dirty="0">
              <a:solidFill>
                <a:schemeClr val="bg1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47540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64F77345-A0F4-4418-9176-2F88895C34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1390" y="3154715"/>
            <a:ext cx="2377442" cy="2777493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9D76AE85-9A86-4614-9C4C-41004F017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50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외교권이 </a:t>
            </a:r>
            <a:r>
              <a:rPr lang="ko-KR" altLang="en-US" sz="5000" dirty="0" err="1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박탈되버리고</a:t>
            </a:r>
            <a:r>
              <a:rPr lang="en-US" altLang="ko-KR" sz="50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…</a:t>
            </a:r>
            <a:endParaRPr lang="ko-KR" altLang="en-US" sz="5000" dirty="0">
              <a:solidFill>
                <a:schemeClr val="bg1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A08DD04-7C65-41A5-B7DF-413315967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1208933"/>
          </a:xfrm>
        </p:spPr>
        <p:txBody>
          <a:bodyPr/>
          <a:lstStyle/>
          <a:p>
            <a:r>
              <a:rPr lang="en-US" altLang="ko-KR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1905</a:t>
            </a:r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년 </a:t>
            </a:r>
            <a:r>
              <a:rPr lang="ko-KR" altLang="en-US" sz="2500" dirty="0" err="1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을사늑약으로</a:t>
            </a:r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 대한제국의 외교권 박탈</a:t>
            </a:r>
            <a:endParaRPr lang="en-US" altLang="ko-KR" sz="2500" dirty="0">
              <a:solidFill>
                <a:schemeClr val="bg1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en-US" altLang="ko-KR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1909</a:t>
            </a:r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년 </a:t>
            </a:r>
            <a:r>
              <a:rPr lang="en-US" altLang="ko-KR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9</a:t>
            </a:r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월 </a:t>
            </a:r>
            <a:r>
              <a:rPr lang="en-US" altLang="ko-KR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7</a:t>
            </a:r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일 돌연 청과 간도 협약을 체결</a:t>
            </a:r>
          </a:p>
          <a:p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2A4ED7C3-A2E8-4617-B77D-7A50FA6C6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349" y="3870851"/>
            <a:ext cx="4070691" cy="2713793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169A908E-F29E-443F-ADF8-DD62BE8E39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4164" y="4119029"/>
            <a:ext cx="3673962" cy="3911582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9DDD39B8-95E4-45FB-BEE6-0B95B4DF9C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222242" y="4173249"/>
            <a:ext cx="2204720" cy="1901571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7C3B8090-6094-4E5F-9B80-40458FF537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7164" y="6074820"/>
            <a:ext cx="1091279" cy="725487"/>
          </a:xfrm>
          <a:prstGeom prst="rect">
            <a:avLst/>
          </a:prstGeom>
        </p:spPr>
      </p:pic>
      <p:sp>
        <p:nvSpPr>
          <p:cNvPr id="9" name="곱하기 기호 8">
            <a:extLst>
              <a:ext uri="{FF2B5EF4-FFF2-40B4-BE49-F238E27FC236}">
                <a16:creationId xmlns:a16="http://schemas.microsoft.com/office/drawing/2014/main" id="{E480D9CC-E155-4CB1-A765-3D70A9BEDF2F}"/>
              </a:ext>
            </a:extLst>
          </p:cNvPr>
          <p:cNvSpPr/>
          <p:nvPr/>
        </p:nvSpPr>
        <p:spPr>
          <a:xfrm>
            <a:off x="5980683" y="5932208"/>
            <a:ext cx="904240" cy="9855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33620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CF10E1-42FF-42EE-8646-043544B35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11377"/>
            <a:ext cx="10058400" cy="1609344"/>
          </a:xfrm>
        </p:spPr>
        <p:txBody>
          <a:bodyPr>
            <a:normAutofit/>
          </a:bodyPr>
          <a:lstStyle/>
          <a:p>
            <a:r>
              <a:rPr lang="ko-KR" altLang="en-US" sz="50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간도 협약 내용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BDAEFD1-E494-49AC-B274-5C5293640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665171"/>
            <a:ext cx="10058400" cy="5062888"/>
          </a:xfrm>
        </p:spPr>
        <p:txBody>
          <a:bodyPr>
            <a:normAutofit fontScale="92500" lnSpcReduction="10000"/>
          </a:bodyPr>
          <a:lstStyle/>
          <a:p>
            <a:pPr fontAlgn="base" latinLnBrk="0"/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첫째</a:t>
            </a:r>
            <a:r>
              <a:rPr lang="en-US" altLang="ko-KR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두만강을 양국의 국경으로 하고</a:t>
            </a:r>
            <a:r>
              <a:rPr lang="en-US" altLang="ko-KR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상류는 정계비를 지점으로 하여 </a:t>
            </a:r>
            <a:r>
              <a:rPr lang="ko-KR" altLang="en-US" sz="2500" dirty="0" err="1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석을수로</a:t>
            </a:r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 국경을 삼는다</a:t>
            </a:r>
            <a:r>
              <a:rPr lang="en-US" altLang="ko-KR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  <a:endParaRPr lang="ko-KR" altLang="en-US" sz="2500" dirty="0">
              <a:solidFill>
                <a:schemeClr val="bg1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fontAlgn="base" latinLnBrk="0"/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둘째</a:t>
            </a:r>
            <a:r>
              <a:rPr lang="en-US" altLang="ko-KR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 err="1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용정촌</a:t>
            </a:r>
            <a:r>
              <a:rPr lang="en-US" altLang="ko-KR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龍井村</a:t>
            </a:r>
            <a:r>
              <a:rPr lang="en-US" altLang="ko-KR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)·</a:t>
            </a:r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국자가</a:t>
            </a:r>
            <a:r>
              <a:rPr lang="en-US" altLang="ko-KR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局子街</a:t>
            </a:r>
            <a:r>
              <a:rPr lang="en-US" altLang="ko-KR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)·</a:t>
            </a:r>
            <a:r>
              <a:rPr lang="ko-KR" altLang="en-US" sz="2500" dirty="0" err="1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두도구</a:t>
            </a:r>
            <a:r>
              <a:rPr lang="en-US" altLang="ko-KR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頭道溝</a:t>
            </a:r>
            <a:r>
              <a:rPr lang="en-US" altLang="ko-KR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)·</a:t>
            </a:r>
            <a:r>
              <a:rPr lang="ko-KR" altLang="en-US" sz="2500" dirty="0" err="1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면초구</a:t>
            </a:r>
            <a:r>
              <a:rPr lang="en-US" altLang="ko-KR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面草溝</a:t>
            </a:r>
            <a:r>
              <a:rPr lang="en-US" altLang="ko-KR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) </a:t>
            </a:r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등 네 곳에 영사관이나 영사관 분관을 설치한다</a:t>
            </a:r>
            <a:r>
              <a:rPr lang="en-US" altLang="ko-KR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  <a:endParaRPr lang="ko-KR" altLang="en-US" sz="2500" dirty="0">
              <a:solidFill>
                <a:schemeClr val="bg1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fontAlgn="base" latinLnBrk="0"/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셋째</a:t>
            </a:r>
            <a:r>
              <a:rPr lang="en-US" altLang="ko-KR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청나라는 간도 지방에 한민족의 거주를 승준</a:t>
            </a:r>
            <a:r>
              <a:rPr lang="en-US" altLang="ko-KR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承准</a:t>
            </a:r>
            <a:r>
              <a:rPr lang="en-US" altLang="ko-KR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한다</a:t>
            </a:r>
            <a:r>
              <a:rPr lang="en-US" altLang="ko-KR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  <a:endParaRPr lang="ko-KR" altLang="en-US" sz="2500" dirty="0">
              <a:solidFill>
                <a:schemeClr val="bg1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fontAlgn="base" latinLnBrk="0"/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넷째</a:t>
            </a:r>
            <a:r>
              <a:rPr lang="en-US" altLang="ko-KR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간도 지방에 거주하는 한민족은 청나라의 법권</a:t>
            </a:r>
            <a:r>
              <a:rPr lang="en-US" altLang="ko-KR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法權</a:t>
            </a:r>
            <a:r>
              <a:rPr lang="en-US" altLang="ko-KR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) </a:t>
            </a:r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관할 하에 두며</a:t>
            </a:r>
            <a:r>
              <a:rPr lang="en-US" altLang="ko-KR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납세와 행정상 처분도 청국인과 같이 취급한다</a:t>
            </a:r>
            <a:r>
              <a:rPr lang="en-US" altLang="ko-KR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  <a:endParaRPr lang="ko-KR" altLang="en-US" sz="2500" dirty="0">
              <a:solidFill>
                <a:schemeClr val="bg1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fontAlgn="base" latinLnBrk="0"/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다섯째</a:t>
            </a:r>
            <a:r>
              <a:rPr lang="en-US" altLang="ko-KR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간도 거주 한국인의 재산은 청국인과 같이 보호되며</a:t>
            </a:r>
            <a:r>
              <a:rPr lang="en-US" altLang="ko-KR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선정된 장소를 통해 두만강을 출입할 수 있다</a:t>
            </a:r>
            <a:r>
              <a:rPr lang="en-US" altLang="ko-KR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  <a:endParaRPr lang="ko-KR" altLang="en-US" sz="2500" dirty="0">
              <a:solidFill>
                <a:schemeClr val="bg1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fontAlgn="base" latinLnBrk="0"/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여섯째</a:t>
            </a:r>
            <a:r>
              <a:rPr lang="en-US" altLang="ko-KR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일본은 </a:t>
            </a:r>
            <a:r>
              <a:rPr lang="ko-KR" altLang="en-US" sz="2500" dirty="0" err="1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길회선</a:t>
            </a:r>
            <a:r>
              <a:rPr lang="en-US" altLang="ko-KR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[</a:t>
            </a:r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吉會線 </a:t>
            </a:r>
            <a:r>
              <a:rPr lang="en-US" altLang="ko-KR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: </a:t>
            </a:r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연길</a:t>
            </a:r>
            <a:r>
              <a:rPr lang="en-US" altLang="ko-KR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延吉</a:t>
            </a:r>
            <a:r>
              <a:rPr lang="en-US" altLang="ko-KR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에서 </a:t>
            </a:r>
            <a:r>
              <a:rPr lang="ko-KR" altLang="en-US" sz="2500" dirty="0" err="1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회령</a:t>
            </a:r>
            <a:r>
              <a:rPr lang="en-US" altLang="ko-KR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會寧</a:t>
            </a:r>
            <a:r>
              <a:rPr lang="en-US" altLang="ko-KR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까지 연결된 철도</a:t>
            </a:r>
            <a:r>
              <a:rPr lang="en-US" altLang="ko-KR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]</a:t>
            </a:r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의 부설권을 가진다</a:t>
            </a:r>
            <a:r>
              <a:rPr lang="en-US" altLang="ko-KR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  <a:endParaRPr lang="ko-KR" altLang="en-US" sz="2500" dirty="0">
              <a:solidFill>
                <a:schemeClr val="bg1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fontAlgn="base" latinLnBrk="0"/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일곱째</a:t>
            </a:r>
            <a:r>
              <a:rPr lang="en-US" altLang="ko-KR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가급적 속히 통감부 간도 파출소와 관계 관원을 철수하고 영사관을 설치한다</a:t>
            </a:r>
            <a:r>
              <a:rPr lang="en-US" altLang="ko-KR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  <a:endParaRPr lang="ko-KR" altLang="en-US" sz="2500" dirty="0">
              <a:solidFill>
                <a:schemeClr val="bg1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538193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FE3DCD6-6795-4413-B6CF-524CFB279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50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간도협약의 의미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48DB249-0E35-4734-A307-FD717C057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656080"/>
            <a:ext cx="10058400" cy="5059680"/>
          </a:xfrm>
        </p:spPr>
        <p:txBody>
          <a:bodyPr>
            <a:normAutofit/>
          </a:bodyPr>
          <a:lstStyle/>
          <a:p>
            <a:r>
              <a:rPr lang="en-US" altLang="ko-KR" sz="27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1905</a:t>
            </a:r>
            <a:r>
              <a:rPr lang="ko-KR" altLang="en-US" sz="27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년 불법조약인 을사늑약</a:t>
            </a:r>
            <a:r>
              <a:rPr lang="en-US" altLang="ko-KR" sz="27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7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서명인이 없는 조약</a:t>
            </a:r>
            <a:r>
              <a:rPr lang="en-US" altLang="ko-KR" sz="27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  <a:r>
              <a:rPr lang="ko-KR" altLang="en-US" sz="27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으로 대한제국의 외교권이 박탈되었다는 명분으로 일본과 청이 협약을 채결</a:t>
            </a:r>
            <a:r>
              <a:rPr lang="en-US" altLang="ko-KR" sz="27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 – </a:t>
            </a:r>
            <a:r>
              <a:rPr lang="ko-KR" altLang="en-US" sz="27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당사국인 조선과 청이 아니므로 간도협약 역시 무효</a:t>
            </a:r>
            <a:endParaRPr lang="en-US" altLang="ko-KR" sz="2700" dirty="0">
              <a:solidFill>
                <a:schemeClr val="bg1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ko-KR" altLang="en-US" sz="27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통감부는 </a:t>
            </a:r>
            <a:r>
              <a:rPr lang="en-US" altLang="ko-KR" sz="27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1907</a:t>
            </a:r>
            <a:r>
              <a:rPr lang="ko-KR" altLang="en-US" sz="27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년 간도에 조선 통감부 간도 파출소를 설치</a:t>
            </a:r>
            <a:r>
              <a:rPr lang="en-US" altLang="ko-KR" sz="27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, 1909</a:t>
            </a:r>
            <a:r>
              <a:rPr lang="ko-KR" altLang="en-US" sz="27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년 통감부는 </a:t>
            </a:r>
            <a:r>
              <a:rPr lang="en-US" altLang="ko-KR" sz="27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1907</a:t>
            </a:r>
            <a:r>
              <a:rPr lang="ko-KR" altLang="en-US" sz="27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년 간도에 조선 통감부 간도 파출소를 설치</a:t>
            </a:r>
            <a:endParaRPr lang="en-US" altLang="ko-KR" sz="2700" dirty="0">
              <a:solidFill>
                <a:schemeClr val="bg1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ko-KR" altLang="en-US" sz="27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간도협약 이전 일제가 간도를 조선 영토로 인정하는 것은 나중에 조선과 만주지역을 넘어 중국 대륙의 통치를 목적이므로 영토 수호의 조선의 목적과 다름</a:t>
            </a:r>
            <a:endParaRPr lang="en-US" altLang="ko-KR" sz="2700" dirty="0">
              <a:solidFill>
                <a:schemeClr val="bg1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endParaRPr lang="ko-KR" altLang="en-US" sz="2700" dirty="0">
              <a:solidFill>
                <a:schemeClr val="bg1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9117843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F6FCBA7-2E9B-4DC5-B2CE-5B6D323CB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50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간도협약의 의미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B8EAF7D-60AF-4DA0-A5C6-3A9E939668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간도협약 이후 </a:t>
            </a:r>
            <a:r>
              <a:rPr lang="ko-KR" altLang="en-US" sz="2500" dirty="0" err="1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안봉철도</a:t>
            </a:r>
            <a:r>
              <a:rPr lang="en-US" altLang="ko-KR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安奉鐵道 </a:t>
            </a:r>
            <a:r>
              <a:rPr lang="en-US" altLang="ko-KR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: </a:t>
            </a:r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현 중국 단둥에서 선양까지의 간선철도</a:t>
            </a:r>
            <a:r>
              <a:rPr lang="en-US" altLang="ko-KR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의 개설 문제</a:t>
            </a:r>
            <a:r>
              <a:rPr lang="en-US" altLang="ko-KR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무순</a:t>
            </a:r>
            <a:r>
              <a:rPr lang="en-US" altLang="ko-KR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撫順</a:t>
            </a:r>
            <a:r>
              <a:rPr lang="en-US" altLang="ko-KR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)·</a:t>
            </a:r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연대</a:t>
            </a:r>
            <a:r>
              <a:rPr lang="en-US" altLang="ko-KR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煙臺</a:t>
            </a:r>
            <a:r>
              <a:rPr lang="en-US" altLang="ko-KR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의 탄광 문제</a:t>
            </a:r>
            <a:r>
              <a:rPr lang="en-US" altLang="ko-KR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영구지선</a:t>
            </a:r>
            <a:r>
              <a:rPr lang="en-US" altLang="ko-KR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營口支線 </a:t>
            </a:r>
            <a:r>
              <a:rPr lang="en-US" altLang="ko-KR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: </a:t>
            </a:r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간도 파출소</a:t>
            </a:r>
            <a:r>
              <a:rPr lang="en-US" altLang="ko-KR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의 철수 문제</a:t>
            </a:r>
            <a:r>
              <a:rPr lang="en-US" altLang="ko-KR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관외철도</a:t>
            </a:r>
            <a:r>
              <a:rPr lang="en-US" altLang="ko-KR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關外鐵道</a:t>
            </a:r>
            <a:r>
              <a:rPr lang="en-US" altLang="ko-KR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의 </a:t>
            </a:r>
            <a:r>
              <a:rPr lang="ko-KR" altLang="en-US" sz="2500" dirty="0" err="1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법고문</a:t>
            </a:r>
            <a:r>
              <a:rPr lang="en-US" altLang="ko-KR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法庫門 </a:t>
            </a:r>
            <a:r>
              <a:rPr lang="en-US" altLang="ko-KR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: </a:t>
            </a:r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만주의 </a:t>
            </a:r>
            <a:r>
              <a:rPr lang="ko-KR" altLang="en-US" sz="2500" dirty="0" err="1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철령</a:t>
            </a:r>
            <a:r>
              <a:rPr lang="en-US" altLang="ko-KR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鐵嶺</a:t>
            </a:r>
            <a:r>
              <a:rPr lang="en-US" altLang="ko-KR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) </a:t>
            </a:r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북서쪽에 있는 도시</a:t>
            </a:r>
            <a:r>
              <a:rPr lang="en-US" altLang="ko-KR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몽고</a:t>
            </a:r>
            <a:r>
              <a:rPr lang="en-US" altLang="ko-KR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蒙古</a:t>
            </a:r>
            <a:r>
              <a:rPr lang="en-US" altLang="ko-KR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와의 </a:t>
            </a:r>
            <a:r>
              <a:rPr lang="ko-KR" altLang="en-US" sz="2500" dirty="0" err="1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무역지</a:t>
            </a:r>
            <a:r>
              <a:rPr lang="en-US" altLang="ko-KR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) </a:t>
            </a:r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연장 문제 등 만주에서의 몇 가지를 교환하는 조건으로 중국에 간도를 할양하였던 것 </a:t>
            </a:r>
            <a:r>
              <a:rPr lang="en-US" altLang="ko-KR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- </a:t>
            </a:r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만주 지배를 위해 군사력을 만주 깊숙이 </a:t>
            </a:r>
            <a:r>
              <a:rPr lang="ko-KR" altLang="en-US" sz="2500" dirty="0" err="1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진주시켜</a:t>
            </a:r>
            <a:r>
              <a:rPr lang="en-US" altLang="ko-KR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마침내 만주를 무력 점령하였을 때</a:t>
            </a:r>
            <a:r>
              <a:rPr lang="en-US" altLang="ko-KR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내 줬던 간도 지방도 다시 지배하에 넣을 수 있다는 계산 아래 취해진 예정된 조처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71031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849A8B1-CF77-4690-BE88-15E1BC4A7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5000" dirty="0">
                <a:latin typeface="궁서" panose="02030600000101010101" pitchFamily="18" charset="-127"/>
                <a:ea typeface="궁서" panose="02030600000101010101" pitchFamily="18" charset="-127"/>
              </a:rPr>
              <a:t>목차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27D425B-1720-4782-AFB3-366526E00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간도의 위치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지리</a:t>
            </a:r>
            <a:endParaRPr lang="en-US" altLang="ko-KR" sz="25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역사 속의 간도</a:t>
            </a:r>
            <a:endParaRPr lang="en-US" altLang="ko-KR" sz="25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조선과 청과의 간도 영토분쟁</a:t>
            </a:r>
            <a:endParaRPr lang="en-US" altLang="ko-KR" sz="25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일제시대의 간도</a:t>
            </a:r>
            <a:endParaRPr lang="en-US" altLang="ko-KR" sz="25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현재 간도의 상황</a:t>
            </a:r>
            <a:endParaRPr lang="en-US" altLang="ko-KR" sz="25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간도의 교육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문화</a:t>
            </a:r>
            <a:endParaRPr lang="en-US" altLang="ko-KR" sz="25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endParaRPr lang="en-US" altLang="ko-KR" sz="25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656993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9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15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77A5DEF5-38B7-44F1-8227-1ED3B80CF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ko-KR" altLang="en-US" sz="5000" dirty="0">
                <a:latin typeface="궁서" panose="02030600000101010101" pitchFamily="18" charset="-127"/>
                <a:ea typeface="궁서" panose="02030600000101010101" pitchFamily="18" charset="-127"/>
              </a:rPr>
              <a:t>일제시대 때의 간도</a:t>
            </a:r>
            <a:r>
              <a:rPr lang="en-US" altLang="ko-KR" sz="5000" dirty="0">
                <a:latin typeface="궁서" panose="02030600000101010101" pitchFamily="18" charset="-127"/>
                <a:ea typeface="궁서" panose="02030600000101010101" pitchFamily="18" charset="-127"/>
              </a:rPr>
              <a:t>(1910</a:t>
            </a:r>
            <a:r>
              <a:rPr lang="ko-KR" altLang="en-US" sz="5000" dirty="0">
                <a:latin typeface="궁서" panose="02030600000101010101" pitchFamily="18" charset="-127"/>
                <a:ea typeface="궁서" panose="02030600000101010101" pitchFamily="18" charset="-127"/>
              </a:rPr>
              <a:t>년도</a:t>
            </a:r>
            <a:r>
              <a:rPr lang="en-US" altLang="ko-KR" sz="5000" dirty="0"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  <a:endParaRPr lang="ko-KR" altLang="en-US" sz="50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pic>
        <p:nvPicPr>
          <p:cNvPr id="5" name="그림 4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25727E01-4799-45DA-9411-8E2111969C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325"/>
          <a:stretch/>
        </p:blipFill>
        <p:spPr>
          <a:xfrm>
            <a:off x="370563" y="2114489"/>
            <a:ext cx="5988916" cy="4598263"/>
          </a:xfrm>
          <a:prstGeom prst="rect">
            <a:avLst/>
          </a:prstGeom>
        </p:spPr>
      </p:pic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B80E8F2-67B7-4489-A669-5C86A85A7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6217" y="2942387"/>
            <a:ext cx="4632031" cy="3851787"/>
          </a:xfrm>
        </p:spPr>
        <p:txBody>
          <a:bodyPr anchor="ctr">
            <a:normAutofit/>
          </a:bodyPr>
          <a:lstStyle/>
          <a:p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한일 병합 이후 간도에서 많은 독립운동들이 전개</a:t>
            </a:r>
          </a:p>
          <a:p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서간도 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:  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유하현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柳河縣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), </a:t>
            </a:r>
            <a:r>
              <a:rPr lang="ko-KR" altLang="en-US" sz="2500" dirty="0" err="1">
                <a:latin typeface="궁서" panose="02030600000101010101" pitchFamily="18" charset="-127"/>
                <a:ea typeface="궁서" panose="02030600000101010101" pitchFamily="18" charset="-127"/>
              </a:rPr>
              <a:t>삼원보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三源堡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에 독립운동 기지가 건설</a:t>
            </a:r>
          </a:p>
          <a:p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북간도 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:  </a:t>
            </a:r>
            <a:r>
              <a:rPr lang="ko-KR" altLang="en-US" sz="2500" dirty="0" err="1">
                <a:latin typeface="궁서" panose="02030600000101010101" pitchFamily="18" charset="-127"/>
                <a:ea typeface="궁서" panose="02030600000101010101" pitchFamily="18" charset="-127"/>
              </a:rPr>
              <a:t>명동촌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明東村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), </a:t>
            </a:r>
            <a:r>
              <a:rPr lang="ko-KR" altLang="en-US" sz="2500" dirty="0" err="1">
                <a:latin typeface="궁서" panose="02030600000101010101" pitchFamily="18" charset="-127"/>
                <a:ea typeface="궁서" panose="02030600000101010101" pitchFamily="18" charset="-127"/>
              </a:rPr>
              <a:t>왕청현의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 </a:t>
            </a:r>
            <a:r>
              <a:rPr lang="ko-KR" altLang="en-US" sz="2500" dirty="0" err="1">
                <a:latin typeface="궁서" panose="02030600000101010101" pitchFamily="18" charset="-127"/>
                <a:ea typeface="궁서" panose="02030600000101010101" pitchFamily="18" charset="-127"/>
              </a:rPr>
              <a:t>나자구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羅子溝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</a:p>
          <a:p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소만 국경 지역 </a:t>
            </a:r>
            <a:r>
              <a:rPr lang="ko-KR" altLang="en-US" sz="2500" dirty="0" err="1">
                <a:latin typeface="궁서" panose="02030600000101010101" pitchFamily="18" charset="-127"/>
                <a:ea typeface="궁서" panose="02030600000101010101" pitchFamily="18" charset="-127"/>
              </a:rPr>
              <a:t>밀산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密山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) 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등 많은 무관학교 등이 설립</a:t>
            </a:r>
          </a:p>
          <a:p>
            <a:endParaRPr lang="ko-KR" altLang="en-US" dirty="0"/>
          </a:p>
          <a:p>
            <a:endParaRPr lang="ko-KR" altLang="en-US" dirty="0"/>
          </a:p>
        </p:txBody>
      </p:sp>
      <p:sp>
        <p:nvSpPr>
          <p:cNvPr id="24" name="Oval 17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12431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453FF84-60C1-4EA8-B49B-1B8C2D0C5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5859484" cy="6857997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내용 개체 틀 4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90D5B72C-368E-4193-9B8D-644E6551A9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2369"/>
          <a:stretch/>
        </p:blipFill>
        <p:spPr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3FA4F2D-F379-4E79-A67C-7FF75B89F0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0924" y="462013"/>
            <a:ext cx="4920019" cy="5710187"/>
          </a:xfrm>
        </p:spPr>
        <p:txBody>
          <a:bodyPr>
            <a:normAutofit/>
          </a:bodyPr>
          <a:lstStyle/>
          <a:p>
            <a:r>
              <a:rPr 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20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세기 이전에도 탐관오리의 수탈과 흉년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혹은 </a:t>
            </a:r>
            <a:r>
              <a:rPr lang="ko-KR" altLang="en-US" sz="2500" dirty="0" err="1">
                <a:latin typeface="궁서" panose="02030600000101010101" pitchFamily="18" charset="-127"/>
                <a:ea typeface="궁서" panose="02030600000101010101" pitchFamily="18" charset="-127"/>
              </a:rPr>
              <a:t>농지경작을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 이유로 간도로 이주한 조선인들이 존재</a:t>
            </a:r>
            <a:endParaRPr lang="en-US" altLang="ko-KR" sz="25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1910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년 한일 병합이후 일제 수탈을 피하기 위하거나 항일 투쟁 운동을 하기 위해 이주한 조선인들이 대폭 증가</a:t>
            </a:r>
            <a:endParaRPr lang="en-US" altLang="ko-KR" sz="25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1910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년 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9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월에서 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1911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년 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12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월까지 조선 통감부에서 조사한 결과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간도로 이주한 조선인은 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21,593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명</a:t>
            </a:r>
            <a:endParaRPr lang="en-US" sz="25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000506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1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15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9E893C4-69B2-49FA-8300-86AEB1062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884" y="484632"/>
            <a:ext cx="10791364" cy="1609344"/>
          </a:xfrm>
        </p:spPr>
        <p:txBody>
          <a:bodyPr>
            <a:normAutofit/>
          </a:bodyPr>
          <a:lstStyle/>
          <a:p>
            <a:r>
              <a:rPr lang="ko-KR" altLang="en-US" sz="5000" dirty="0">
                <a:latin typeface="궁서" panose="02030600000101010101" pitchFamily="18" charset="-127"/>
                <a:ea typeface="궁서" panose="02030600000101010101" pitchFamily="18" charset="-127"/>
              </a:rPr>
              <a:t>일제 시대 때의 간도</a:t>
            </a:r>
            <a:r>
              <a:rPr lang="en-US" altLang="ko-KR" sz="5000" dirty="0">
                <a:latin typeface="궁서" panose="02030600000101010101" pitchFamily="18" charset="-127"/>
                <a:ea typeface="궁서" panose="02030600000101010101" pitchFamily="18" charset="-127"/>
              </a:rPr>
              <a:t>(1920,1930</a:t>
            </a:r>
            <a:r>
              <a:rPr lang="ko-KR" altLang="en-US" sz="5000" dirty="0">
                <a:latin typeface="궁서" panose="02030600000101010101" pitchFamily="18" charset="-127"/>
                <a:ea typeface="궁서" panose="02030600000101010101" pitchFamily="18" charset="-127"/>
              </a:rPr>
              <a:t>년도</a:t>
            </a:r>
            <a:r>
              <a:rPr lang="en-US" altLang="ko-KR" sz="5000" dirty="0"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  <a:r>
              <a:rPr lang="ko-KR" altLang="en-US" sz="5000" dirty="0">
                <a:latin typeface="궁서" panose="02030600000101010101" pitchFamily="18" charset="-127"/>
                <a:ea typeface="궁서" panose="02030600000101010101" pitchFamily="18" charset="-127"/>
              </a:rPr>
              <a:t> </a:t>
            </a:r>
          </a:p>
        </p:txBody>
      </p:sp>
      <p:pic>
        <p:nvPicPr>
          <p:cNvPr id="5" name="내용 개체 틀 4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5A632B65-181F-4AF2-B4C8-B3A3C70CBF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51" r="2" b="2"/>
          <a:stretch/>
        </p:blipFill>
        <p:spPr>
          <a:xfrm>
            <a:off x="0" y="1987826"/>
            <a:ext cx="6096000" cy="4680482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내용 개체 틀 3" descr="텍스트이(가) 표시된 사진&#10;&#10;자동 생성된 설명">
            <a:extLst>
              <a:ext uri="{FF2B5EF4-FFF2-40B4-BE49-F238E27FC236}">
                <a16:creationId xmlns:a16="http://schemas.microsoft.com/office/drawing/2014/main" id="{A2A1ABFA-297F-44BF-96D1-CD4A5FB60D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6095999" y="1987826"/>
            <a:ext cx="6049417" cy="4927324"/>
          </a:xfrm>
        </p:spPr>
      </p:pic>
    </p:spTree>
    <p:extLst>
      <p:ext uri="{BB962C8B-B14F-4D97-AF65-F5344CB8AC3E}">
        <p14:creationId xmlns:p14="http://schemas.microsoft.com/office/powerpoint/2010/main" val="1840144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EA5EC48-9E20-4A3B-96A3-6D9C091B6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5000" dirty="0">
                <a:latin typeface="궁서" panose="02030600000101010101" pitchFamily="18" charset="-127"/>
                <a:ea typeface="궁서" panose="02030600000101010101" pitchFamily="18" charset="-127"/>
              </a:rPr>
              <a:t>간도의 인구</a:t>
            </a:r>
            <a:r>
              <a:rPr lang="en-US" altLang="ko-KR" sz="5000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5000" dirty="0">
                <a:latin typeface="궁서" panose="02030600000101010101" pitchFamily="18" charset="-127"/>
                <a:ea typeface="궁서" panose="02030600000101010101" pitchFamily="18" charset="-127"/>
              </a:rPr>
              <a:t>토지비율</a:t>
            </a:r>
            <a:r>
              <a:rPr lang="en-US" altLang="ko-KR" sz="5000" dirty="0">
                <a:latin typeface="궁서" panose="02030600000101010101" pitchFamily="18" charset="-127"/>
                <a:ea typeface="궁서" panose="02030600000101010101" pitchFamily="18" charset="-127"/>
              </a:rPr>
              <a:t>(1926</a:t>
            </a:r>
            <a:r>
              <a:rPr lang="en-US" altLang="ko-KR" dirty="0"/>
              <a:t>)</a:t>
            </a:r>
            <a:endParaRPr lang="ko-KR" altLang="en-US" dirty="0"/>
          </a:p>
        </p:txBody>
      </p:sp>
      <p:graphicFrame>
        <p:nvGraphicFramePr>
          <p:cNvPr id="14" name="내용 개체 틀 13">
            <a:extLst>
              <a:ext uri="{FF2B5EF4-FFF2-40B4-BE49-F238E27FC236}">
                <a16:creationId xmlns:a16="http://schemas.microsoft.com/office/drawing/2014/main" id="{A1ED1E4A-8C3B-4D4D-B0F7-F028A30B11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9348850"/>
              </p:ext>
            </p:extLst>
          </p:nvPr>
        </p:nvGraphicFramePr>
        <p:xfrm>
          <a:off x="-589280" y="2322068"/>
          <a:ext cx="5374640" cy="405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차트 16">
            <a:extLst>
              <a:ext uri="{FF2B5EF4-FFF2-40B4-BE49-F238E27FC236}">
                <a16:creationId xmlns:a16="http://schemas.microsoft.com/office/drawing/2014/main" id="{CDEA724D-51C5-4F88-AF5E-1FF82938D2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1163139"/>
              </p:ext>
            </p:extLst>
          </p:nvPr>
        </p:nvGraphicFramePr>
        <p:xfrm>
          <a:off x="3677920" y="2322068"/>
          <a:ext cx="4328160" cy="405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차트 19">
            <a:extLst>
              <a:ext uri="{FF2B5EF4-FFF2-40B4-BE49-F238E27FC236}">
                <a16:creationId xmlns:a16="http://schemas.microsoft.com/office/drawing/2014/main" id="{D46CD466-A35C-4D8F-B7B1-994CA90454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4728909"/>
              </p:ext>
            </p:extLst>
          </p:nvPr>
        </p:nvGraphicFramePr>
        <p:xfrm>
          <a:off x="7231246" y="2463282"/>
          <a:ext cx="5374640" cy="3910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140055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FCA88C2-C73C-4062-A097-8FBCE3090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3981C21-E132-4402-B31B-D725C1CE7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04" y="653241"/>
            <a:ext cx="109087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A685C77-4E84-486A-9AE5-F3635BE98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1" y="822324"/>
            <a:ext cx="5149596" cy="5228279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3055259F-F54F-404F-A7A1-4804B213D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4268" y="1465790"/>
            <a:ext cx="3860798" cy="3941345"/>
          </a:xfrm>
        </p:spPr>
        <p:txBody>
          <a:bodyPr>
            <a:normAutofit/>
          </a:bodyPr>
          <a:lstStyle/>
          <a:p>
            <a:r>
              <a:rPr lang="ko-KR" altLang="en-US" sz="6000">
                <a:latin typeface="궁서" panose="02030600000101010101" pitchFamily="18" charset="-127"/>
                <a:ea typeface="궁서" panose="02030600000101010101" pitchFamily="18" charset="-127"/>
              </a:rPr>
              <a:t>요약 동영상</a:t>
            </a:r>
          </a:p>
        </p:txBody>
      </p:sp>
      <p:pic>
        <p:nvPicPr>
          <p:cNvPr id="4" name="내용 개체 틀 3">
            <a:hlinkClick r:id="rId4"/>
            <a:extLst>
              <a:ext uri="{FF2B5EF4-FFF2-40B4-BE49-F238E27FC236}">
                <a16:creationId xmlns:a16="http://schemas.microsoft.com/office/drawing/2014/main" id="{7CB26976-908D-4F95-BB5D-13418C0B3A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936396" y="1770407"/>
            <a:ext cx="3029975" cy="377375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55C1C3E-5158-47F3-8FD9-14B22C3E6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04" y="6121662"/>
            <a:ext cx="109087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31D6704D-1CBD-4986-A7C5-047B0E4D1E4A}"/>
              </a:ext>
            </a:extLst>
          </p:cNvPr>
          <p:cNvSpPr/>
          <p:nvPr/>
        </p:nvSpPr>
        <p:spPr>
          <a:xfrm>
            <a:off x="-77002" y="5892800"/>
            <a:ext cx="6477803" cy="3095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출처</a:t>
            </a:r>
            <a:r>
              <a:rPr lang="en-US" altLang="ko-KR" sz="2500" dirty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 : https://youtu.be/j09-XCQa4V0</a:t>
            </a:r>
            <a:endParaRPr lang="ko-KR" altLang="en-US" sz="2500" dirty="0">
              <a:solidFill>
                <a:schemeClr val="tx1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798526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3DB4C5A-CB41-4A68-9FFB-235C255BB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5000" dirty="0">
                <a:latin typeface="궁서" panose="02030600000101010101" pitchFamily="18" charset="-127"/>
                <a:ea typeface="궁서" panose="02030600000101010101" pitchFamily="18" charset="-127"/>
              </a:rPr>
              <a:t>간도를 빼앗긴 이유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6709483-DBD3-43F2-A669-160BDA690F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계속된 영토분쟁 중 조선의 국내적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국제적 정치력 약화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국력약화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내부 분란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일제의 간섭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국력약화로 인한 청의 조선에 대한 무시 등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</a:p>
          <a:p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광복직후에도 국내적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국제적 정치 혼란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미 소 갈등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통일정부와 남한 단독 정부 설립 주장 등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</a:p>
          <a:p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1945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년 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8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월 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18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일 중국 공산당의 간도지역 무력 점거 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– 1952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년 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9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월 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3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일 연변조선민족자치구 성립</a:t>
            </a:r>
            <a:endParaRPr lang="en-US" altLang="ko-KR" sz="25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6.25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전쟁 이후 분단된 상황으로 북한과 인접한 간도를 남한이 분쟁 참여가 어려워 짐</a:t>
            </a:r>
            <a:endParaRPr lang="en-US" altLang="ko-KR" sz="25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1962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년 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10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월 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12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일 북한과 중국이 </a:t>
            </a:r>
            <a:r>
              <a:rPr lang="ko-KR" altLang="en-US" sz="2500" dirty="0" err="1">
                <a:latin typeface="궁서" panose="02030600000101010101" pitchFamily="18" charset="-127"/>
                <a:ea typeface="궁서" panose="02030600000101010101" pitchFamily="18" charset="-127"/>
              </a:rPr>
              <a:t>조중변계조약을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 체결해 백두산의 절반정도를 각각 양국이 나눠 갖기로 합의 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– 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두만강 이북 지역을 넘겨주어 사실상 간도를 중국의 영토로 인정</a:t>
            </a:r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7270443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내용 개체 틀 5">
            <a:extLst>
              <a:ext uri="{FF2B5EF4-FFF2-40B4-BE49-F238E27FC236}">
                <a16:creationId xmlns:a16="http://schemas.microsoft.com/office/drawing/2014/main" id="{0A07BB28-9F76-4C1F-8F0E-666F217CA6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2991791"/>
              </p:ext>
            </p:extLst>
          </p:nvPr>
        </p:nvGraphicFramePr>
        <p:xfrm>
          <a:off x="1069975" y="703263"/>
          <a:ext cx="10058400" cy="5468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266226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594DF5A3-C846-43D9-B26D-100B73ABC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24" y="685800"/>
            <a:ext cx="4920019" cy="2021553"/>
          </a:xfrm>
        </p:spPr>
        <p:txBody>
          <a:bodyPr>
            <a:normAutofit/>
          </a:bodyPr>
          <a:lstStyle/>
          <a:p>
            <a:r>
              <a:rPr lang="ko-KR" altLang="en-US" sz="5000" dirty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현재 간도의 상황 </a:t>
            </a:r>
            <a:r>
              <a:rPr lang="en-US" altLang="ko-KR" sz="5000" dirty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– </a:t>
            </a:r>
            <a:r>
              <a:rPr lang="ko-KR" altLang="en-US" sz="5000" dirty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연변</a:t>
            </a:r>
            <a:r>
              <a:rPr lang="en-US" altLang="ko-KR" sz="5000" dirty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5000" dirty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延边</a:t>
            </a:r>
            <a:r>
              <a:rPr lang="en-US" altLang="ko-KR" sz="5000" dirty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  <a:endParaRPr lang="ko-KR" altLang="en-US" sz="5000" dirty="0">
              <a:solidFill>
                <a:schemeClr val="tx1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453FF84-60C1-4EA8-B49B-1B8C2D0C5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5859484" cy="6857997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내용 개체 틀 4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8673A9AE-DE0A-4DFB-8C1C-A1699F7313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98" r="13349" b="-2"/>
          <a:stretch/>
        </p:blipFill>
        <p:spPr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A329BB4-31CF-426F-846C-4D74EDDAF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0924" y="2927444"/>
            <a:ext cx="4920019" cy="3244755"/>
          </a:xfrm>
        </p:spPr>
        <p:txBody>
          <a:bodyPr>
            <a:normAutofit fontScale="92500"/>
          </a:bodyPr>
          <a:lstStyle/>
          <a:p>
            <a:r>
              <a:rPr 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2010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년 기준 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227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만 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1,600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명 중 한족이 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64%, 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조선족이 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32%, 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만주족이 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2%, </a:t>
            </a:r>
            <a:r>
              <a:rPr lang="ko-KR" altLang="en-US" sz="2500" dirty="0" err="1">
                <a:latin typeface="궁서" panose="02030600000101010101" pitchFamily="18" charset="-127"/>
                <a:ea typeface="궁서" panose="02030600000101010101" pitchFamily="18" charset="-127"/>
              </a:rPr>
              <a:t>기타소수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 민족들이 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2%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로 구성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약 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73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만 명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</a:p>
          <a:p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현재는 조선족 수도 줄어들고 소수민족들도 사라지고 있는 상황 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– 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역사적 인적 증거 상실 가능성 높음</a:t>
            </a:r>
            <a:endParaRPr lang="en-US" altLang="ko-KR" sz="25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길림성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 err="1">
                <a:latin typeface="궁서" panose="02030600000101010101" pitchFamily="18" charset="-127"/>
                <a:ea typeface="궁서" panose="02030600000101010101" pitchFamily="18" charset="-127"/>
              </a:rPr>
              <a:t>요령성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흑룡강성도 마찬가지</a:t>
            </a:r>
            <a:endParaRPr lang="en-US" sz="25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781999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2EF8164-20D5-4423-A969-6351278F3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5000" dirty="0">
                <a:latin typeface="궁서" panose="02030600000101010101" pitchFamily="18" charset="-127"/>
                <a:ea typeface="궁서" panose="02030600000101010101" pitchFamily="18" charset="-127"/>
              </a:rPr>
              <a:t>간도의 문화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CCC5444-A5C2-43BC-9989-DC0FAFC58B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간도에 살고 있는 한인들은 다른 해외에 거주하고 있는 한인들에 비해 전통적인 생활양식과 문화를 비교적 많이 유지</a:t>
            </a:r>
          </a:p>
          <a:p>
            <a:r>
              <a:rPr lang="ko-KR" altLang="en-US" sz="2500" dirty="0" err="1">
                <a:latin typeface="궁서" panose="02030600000101010101" pitchFamily="18" charset="-127"/>
                <a:ea typeface="궁서" panose="02030600000101010101" pitchFamily="18" charset="-127"/>
              </a:rPr>
              <a:t>음력설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·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정월대보름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·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한식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·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단오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·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추석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·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동지 등 절기에 따른 명절을 지킴</a:t>
            </a:r>
            <a:endParaRPr lang="en-US" altLang="ko-KR" sz="25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남녀 모두 전통적인 의상을 입고 윷놀이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·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그네뛰기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·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널뛰기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·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축구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·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씨름판을 벌이고 엿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·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떡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·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찰밥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·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팥죽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·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떡국 등을 즐김</a:t>
            </a:r>
            <a:endParaRPr lang="en-US" altLang="ko-KR" sz="25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행사나 축제 때 장구와 꽹과리를 치면서 ＜</a:t>
            </a:r>
            <a:r>
              <a:rPr lang="ko-KR" altLang="en-US" sz="2500" dirty="0" err="1">
                <a:latin typeface="궁서" panose="02030600000101010101" pitchFamily="18" charset="-127"/>
                <a:ea typeface="궁서" panose="02030600000101010101" pitchFamily="18" charset="-127"/>
              </a:rPr>
              <a:t>노들강변＞과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 ＜아리랑＞ 등의 옛 민요 가락 속에 춤을 춤</a:t>
            </a:r>
            <a:endParaRPr lang="en-US" altLang="ko-KR" sz="25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endParaRPr lang="ko-KR" altLang="en-US" sz="25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endParaRPr lang="ko-KR" altLang="en-US" dirty="0"/>
          </a:p>
          <a:p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228363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964958D-AF5D-4863-B5FB-83F6B8CB1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12188656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0FAF544A-A621-4231-808F-FD84B55AF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109" y="484632"/>
            <a:ext cx="6730277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ko-KR" altLang="en-US" sz="5000" dirty="0">
                <a:latin typeface="궁서" panose="02030600000101010101" pitchFamily="18" charset="-127"/>
                <a:ea typeface="궁서" panose="02030600000101010101" pitchFamily="18" charset="-127"/>
              </a:rPr>
              <a:t>조선족에 대하여</a:t>
            </a:r>
          </a:p>
        </p:txBody>
      </p:sp>
      <p:pic>
        <p:nvPicPr>
          <p:cNvPr id="4" name="내용 개체 틀 3">
            <a:hlinkClick r:id="rId4"/>
            <a:extLst>
              <a:ext uri="{FF2B5EF4-FFF2-40B4-BE49-F238E27FC236}">
                <a16:creationId xmlns:a16="http://schemas.microsoft.com/office/drawing/2014/main" id="{A2B1E981-7D96-46A7-BD5E-500D6EB5CCA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5568"/>
          <a:stretch/>
        </p:blipFill>
        <p:spPr>
          <a:xfrm>
            <a:off x="1669584" y="2093976"/>
            <a:ext cx="2506176" cy="3698804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11002ACD-3B0C-4885-8754-8A00E926F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F0313CD-4196-4456-A70D-5EE2B995B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0DE0B32-9EE8-4975-AD48-3855B0A82A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3C0BEC3A-574B-4EED-98A7-E52D4F76C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6880" y="2121408"/>
            <a:ext cx="5611368" cy="4050792"/>
          </a:xfrm>
        </p:spPr>
        <p:txBody>
          <a:bodyPr>
            <a:normAutofit/>
          </a:bodyPr>
          <a:lstStyle/>
          <a:p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  <a:hlinkClick r:id="rId4"/>
              </a:rPr>
              <a:t>https://youtu.be/dAtMnFKfbH4</a:t>
            </a:r>
            <a:endParaRPr lang="ko-KR" altLang="en-US" sz="25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0317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7DD052AB-8A28-493F-BBD1-CC1F333BB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ko-KR" altLang="en-US">
                <a:latin typeface="궁서" panose="02030600000101010101" pitchFamily="18" charset="-127"/>
                <a:ea typeface="궁서" panose="02030600000101010101" pitchFamily="18" charset="-127"/>
              </a:rPr>
              <a:t>간도의 위치</a:t>
            </a:r>
          </a:p>
        </p:txBody>
      </p:sp>
      <p:pic>
        <p:nvPicPr>
          <p:cNvPr id="5" name="내용 개체 틀 4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50AF980D-F9ED-41DD-8317-48DA1AA172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361" r="1" b="5889"/>
          <a:stretch/>
        </p:blipFill>
        <p:spPr>
          <a:xfrm>
            <a:off x="1007196" y="2265037"/>
            <a:ext cx="5088800" cy="3907158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6739481-962B-499C-AB46-86D7D358D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6216" y="2320412"/>
            <a:ext cx="4632031" cy="3851787"/>
          </a:xfrm>
        </p:spPr>
        <p:txBody>
          <a:bodyPr anchor="ctr">
            <a:noAutofit/>
          </a:bodyPr>
          <a:lstStyle/>
          <a:p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만주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연해주 부근 한인들 거주 지역 의미</a:t>
            </a:r>
            <a:endParaRPr lang="en-US" altLang="ko-KR" sz="25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좁은 의미론 현 </a:t>
            </a:r>
            <a:r>
              <a:rPr lang="ko-KR" altLang="en-US" sz="2500" dirty="0" err="1">
                <a:latin typeface="궁서" panose="02030600000101010101" pitchFamily="18" charset="-127"/>
                <a:ea typeface="궁서" panose="02030600000101010101" pitchFamily="18" charset="-127"/>
              </a:rPr>
              <a:t>옌벤조선족자치구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넓은 의미론 만주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연해주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러시아 부근까지의 범위</a:t>
            </a:r>
            <a:endParaRPr lang="en-US" altLang="ko-KR" sz="25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서간도와 북간도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500" dirty="0" err="1">
                <a:latin typeface="궁서" panose="02030600000101010101" pitchFamily="18" charset="-127"/>
                <a:ea typeface="궁서" panose="02030600000101010101" pitchFamily="18" charset="-127"/>
              </a:rPr>
              <a:t>동간도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로 나뉘어짐</a:t>
            </a:r>
            <a:endParaRPr lang="en-US" altLang="ko-KR" sz="25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한국에서 간도의 의미는 북간도</a:t>
            </a:r>
            <a:endParaRPr lang="en-US" altLang="ko-KR" sz="25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경계선이 정확히 나뉘어지지 않음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한인들의 대략적 </a:t>
            </a:r>
            <a:r>
              <a:rPr lang="ko-KR" altLang="en-US" sz="2500" dirty="0" err="1">
                <a:latin typeface="궁서" panose="02030600000101010101" pitchFamily="18" charset="-127"/>
                <a:ea typeface="궁서" panose="02030600000101010101" pitchFamily="18" charset="-127"/>
              </a:rPr>
              <a:t>거주지들로만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 나타남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  <a:endParaRPr lang="en-US" sz="25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24401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64958D-AF5D-4863-B5FB-83F6B8CB1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12188656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3E4F942C-E645-4BA6-93FB-EDC7D8BE0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109" y="484632"/>
            <a:ext cx="6730277" cy="1609344"/>
          </a:xfrm>
          <a:ln>
            <a:noFill/>
          </a:ln>
        </p:spPr>
        <p:txBody>
          <a:bodyPr>
            <a:noAutofit/>
          </a:bodyPr>
          <a:lstStyle/>
          <a:p>
            <a:r>
              <a:rPr lang="ko-KR" altLang="en-US" sz="4000" dirty="0">
                <a:latin typeface="궁서" panose="02030600000101010101" pitchFamily="18" charset="-127"/>
                <a:ea typeface="궁서" panose="02030600000101010101" pitchFamily="18" charset="-127"/>
              </a:rPr>
              <a:t>동북공정</a:t>
            </a:r>
            <a:r>
              <a:rPr lang="en-US" altLang="zh-TW" sz="4000" dirty="0"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zh-TW" altLang="en-US" sz="4000" dirty="0">
                <a:latin typeface="궁서" panose="02030600000101010101" pitchFamily="18" charset="-127"/>
                <a:ea typeface="궁서" panose="02030600000101010101" pitchFamily="18" charset="-127"/>
              </a:rPr>
              <a:t>東北邊疆歷史與現狀系列硏究工程</a:t>
            </a:r>
            <a:r>
              <a:rPr lang="en-US" altLang="zh-TW" sz="4000" dirty="0"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  <a:br>
              <a:rPr lang="zh-TW" altLang="en-US" sz="4000" dirty="0">
                <a:latin typeface="궁서" panose="02030600000101010101" pitchFamily="18" charset="-127"/>
                <a:ea typeface="궁서" panose="02030600000101010101" pitchFamily="18" charset="-127"/>
              </a:rPr>
            </a:br>
            <a:endParaRPr lang="ko-KR" altLang="en-US" sz="40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pic>
        <p:nvPicPr>
          <p:cNvPr id="4" name="그림 3">
            <a:hlinkClick r:id="rId4"/>
            <a:extLst>
              <a:ext uri="{FF2B5EF4-FFF2-40B4-BE49-F238E27FC236}">
                <a16:creationId xmlns:a16="http://schemas.microsoft.com/office/drawing/2014/main" id="{E9799828-EE09-4DFD-AD31-FA40A5EA025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" b="12"/>
          <a:stretch/>
        </p:blipFill>
        <p:spPr>
          <a:xfrm>
            <a:off x="1151424" y="859364"/>
            <a:ext cx="1673056" cy="2469223"/>
          </a:xfrm>
          <a:prstGeom prst="rect">
            <a:avLst/>
          </a:prstGeom>
        </p:spPr>
      </p:pic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C5C36D1-9F81-4E92-82E9-14C37D77B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0109" y="2121408"/>
            <a:ext cx="6730276" cy="4050792"/>
          </a:xfrm>
        </p:spPr>
        <p:txBody>
          <a:bodyPr>
            <a:normAutofit/>
          </a:bodyPr>
          <a:lstStyle/>
          <a:p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2002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년부터 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2007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년까지 </a:t>
            </a:r>
            <a:r>
              <a:rPr lang="ko-KR" altLang="en-US" sz="2500" dirty="0" err="1">
                <a:latin typeface="궁서" panose="02030600000101010101" pitchFamily="18" charset="-127"/>
                <a:ea typeface="궁서" panose="02030600000101010101" pitchFamily="18" charset="-127"/>
              </a:rPr>
              <a:t>간도뿐만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 아니라 고조선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고구려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발해 등 한국의 고대 국가의 역사들을 모두 중국의 역사로 </a:t>
            </a:r>
            <a:r>
              <a:rPr lang="ko-KR" altLang="en-US" sz="2500" dirty="0" err="1">
                <a:latin typeface="궁서" panose="02030600000101010101" pitchFamily="18" charset="-127"/>
                <a:ea typeface="궁서" panose="02030600000101010101" pitchFamily="18" charset="-127"/>
              </a:rPr>
              <a:t>편입시켜려는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 연구</a:t>
            </a:r>
            <a:endParaRPr lang="en-US" altLang="ko-KR" sz="25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과거의 한민족이 중국의 속국인 것과 모든 소수민족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부족국가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과거 중국 영토를 차지했던 나라 모두 중국 역사라고 주장</a:t>
            </a:r>
          </a:p>
          <a:p>
            <a:endParaRPr lang="ko-KR" altLang="en-US" sz="18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1002ACD-3B0C-4885-8754-8A00E926F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F0313CD-4196-4456-A70D-5EE2B995B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0DE0B32-9EE8-4975-AD48-3855B0A82A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0" name="그림 9">
            <a:hlinkClick r:id="rId7"/>
            <a:extLst>
              <a:ext uri="{FF2B5EF4-FFF2-40B4-BE49-F238E27FC236}">
                <a16:creationId xmlns:a16="http://schemas.microsoft.com/office/drawing/2014/main" id="{9F459BAC-E271-4FF6-9EED-D6EF38CDD37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" b="12"/>
          <a:stretch/>
        </p:blipFill>
        <p:spPr>
          <a:xfrm>
            <a:off x="1914493" y="2294802"/>
            <a:ext cx="1673056" cy="2469223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D38E98C8-8FC8-4AA2-9EFB-96729DD81476}"/>
              </a:ext>
            </a:extLst>
          </p:cNvPr>
          <p:cNvSpPr/>
          <p:nvPr/>
        </p:nvSpPr>
        <p:spPr>
          <a:xfrm>
            <a:off x="138438" y="6081627"/>
            <a:ext cx="5334000" cy="3988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출처 </a:t>
            </a:r>
            <a:r>
              <a:rPr lang="en-US" altLang="ko-KR" dirty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: </a:t>
            </a:r>
            <a:r>
              <a:rPr lang="en-US" altLang="ko-KR" dirty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  <a:hlinkClick r:id="rId4"/>
              </a:rPr>
              <a:t>https://youtu.be/Xl1G0qZDJvM</a:t>
            </a:r>
            <a:endParaRPr lang="ko-KR" altLang="en-US" dirty="0">
              <a:solidFill>
                <a:schemeClr val="tx1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34F964F4-D1D2-47DF-A16F-7C4153B68884}"/>
              </a:ext>
            </a:extLst>
          </p:cNvPr>
          <p:cNvSpPr/>
          <p:nvPr/>
        </p:nvSpPr>
        <p:spPr>
          <a:xfrm>
            <a:off x="5472438" y="6083071"/>
            <a:ext cx="5334000" cy="3988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출처 </a:t>
            </a:r>
            <a:r>
              <a:rPr lang="en-US" altLang="ko-KR" dirty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: </a:t>
            </a:r>
            <a:r>
              <a:rPr lang="en-US" altLang="ko-KR" sz="2000" u="sng" dirty="0">
                <a:latin typeface="궁서" panose="02030600000101010101" pitchFamily="18" charset="-127"/>
                <a:ea typeface="궁서" panose="02030600000101010101" pitchFamily="18" charset="-127"/>
                <a:hlinkClick r:id="rId7"/>
              </a:rPr>
              <a:t>https://youtu.be/9GdFXIBX4Wo</a:t>
            </a:r>
            <a:endParaRPr lang="en-US" altLang="ko-KR" sz="20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pic>
        <p:nvPicPr>
          <p:cNvPr id="15" name="그림 14">
            <a:hlinkClick r:id="rId8"/>
            <a:extLst>
              <a:ext uri="{FF2B5EF4-FFF2-40B4-BE49-F238E27FC236}">
                <a16:creationId xmlns:a16="http://schemas.microsoft.com/office/drawing/2014/main" id="{4971C1AE-4DAE-49BA-85D8-C944E7FF40E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" b="12"/>
          <a:stretch/>
        </p:blipFill>
        <p:spPr>
          <a:xfrm>
            <a:off x="2805438" y="3583098"/>
            <a:ext cx="1673056" cy="2469223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D99A994B-5C20-45EA-9D65-3CB0E944B5CD}"/>
              </a:ext>
            </a:extLst>
          </p:cNvPr>
          <p:cNvSpPr/>
          <p:nvPr/>
        </p:nvSpPr>
        <p:spPr>
          <a:xfrm>
            <a:off x="138438" y="6487473"/>
            <a:ext cx="5334000" cy="3988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출처 </a:t>
            </a:r>
            <a:r>
              <a:rPr lang="en-US" altLang="ko-KR" dirty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: </a:t>
            </a:r>
            <a:r>
              <a:rPr lang="en-US" altLang="ko-KR" sz="2000" dirty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  <a:hlinkClick r:id="rId8"/>
              </a:rPr>
              <a:t>https://youtu.be/YMJHlN94mqM</a:t>
            </a:r>
            <a:endParaRPr lang="en-US" altLang="ko-KR" sz="20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414012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863AD45-F025-4500-8898-7DE237E4CB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4527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82848A78-2833-48B3-92D0-CD0E5418B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280" y="484632"/>
            <a:ext cx="6743844" cy="1609344"/>
          </a:xfrm>
        </p:spPr>
        <p:txBody>
          <a:bodyPr>
            <a:normAutofit/>
          </a:bodyPr>
          <a:lstStyle/>
          <a:p>
            <a:r>
              <a:rPr lang="ko-KR" altLang="en-US" sz="5000" dirty="0">
                <a:latin typeface="궁서" panose="02030600000101010101" pitchFamily="18" charset="-127"/>
                <a:ea typeface="궁서" panose="02030600000101010101" pitchFamily="18" charset="-127"/>
              </a:rPr>
              <a:t>이에 대한 반박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929F0C7-9577-4633-ADE3-ADBA21DF4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279" y="2121408"/>
            <a:ext cx="6743845" cy="4050792"/>
          </a:xfrm>
        </p:spPr>
        <p:txBody>
          <a:bodyPr>
            <a:normAutofit/>
          </a:bodyPr>
          <a:lstStyle/>
          <a:p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한국 뿐만 아니라 북한도 이에 대응하여 적극적으로 연구 중에 있음</a:t>
            </a:r>
            <a:endParaRPr lang="en-US" altLang="ko-KR" sz="25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공식적으로 동북공정은 종료되었으나 여전히 중국의 비공식적 역사왜곡은 계속되고 있음</a:t>
            </a:r>
            <a:endParaRPr lang="en-US" altLang="ko-KR" sz="25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고구려역사재단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교육부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각종 시민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 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연구단체들이 역사 왜곡을 위한 대응을 계속하는 중</a:t>
            </a:r>
            <a:endParaRPr lang="en-US" sz="25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pic>
        <p:nvPicPr>
          <p:cNvPr id="4" name="내용 개체 틀 3">
            <a:hlinkClick r:id="rId3"/>
            <a:extLst>
              <a:ext uri="{FF2B5EF4-FFF2-40B4-BE49-F238E27FC236}">
                <a16:creationId xmlns:a16="http://schemas.microsoft.com/office/drawing/2014/main" id="{FACA5F3E-74F4-4D05-AF36-6A20E3851DC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52" r="4070" b="-1"/>
          <a:stretch/>
        </p:blipFill>
        <p:spPr>
          <a:xfrm>
            <a:off x="8642480" y="1611697"/>
            <a:ext cx="2139420" cy="335308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39A5BF8-72C2-43E2-A19E-D54875260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92693D9-6EE8-42C4-B9CB-C347A34A56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EB50024-24B3-46AB-9E69-716EE18835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직사각형 5">
            <a:extLst>
              <a:ext uri="{FF2B5EF4-FFF2-40B4-BE49-F238E27FC236}">
                <a16:creationId xmlns:a16="http://schemas.microsoft.com/office/drawing/2014/main" id="{111200BC-9769-467D-954F-1F3F87671BC9}"/>
              </a:ext>
            </a:extLst>
          </p:cNvPr>
          <p:cNvSpPr/>
          <p:nvPr/>
        </p:nvSpPr>
        <p:spPr>
          <a:xfrm>
            <a:off x="6477802" y="6258874"/>
            <a:ext cx="5505651" cy="42800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출처 </a:t>
            </a:r>
            <a:r>
              <a:rPr lang="en-US" altLang="ko-KR" sz="2000" dirty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:  </a:t>
            </a:r>
            <a:r>
              <a:rPr lang="en-US" altLang="ko-KR" sz="2000" dirty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  <a:hlinkClick r:id="rId3"/>
              </a:rPr>
              <a:t>https://youtu.be/YMJHlN94mqM</a:t>
            </a:r>
            <a:endParaRPr lang="ko-KR" altLang="en-US" sz="2000" dirty="0">
              <a:solidFill>
                <a:schemeClr val="tx1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151152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05EC963-3741-4CBA-8B63-EBFA58880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5000" dirty="0">
                <a:latin typeface="궁서" panose="02030600000101010101" pitchFamily="18" charset="-127"/>
                <a:ea typeface="궁서" panose="02030600000101010101" pitchFamily="18" charset="-127"/>
              </a:rPr>
              <a:t>간도가 우리땅인 이유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E25D12E-5B9C-4C36-A4CE-A2F7248A8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고조선 시대부터 우리 조상 민족들이 거주</a:t>
            </a:r>
            <a:endParaRPr lang="en-US" altLang="ko-KR" sz="25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현재도 조선족 등 한민족들과 한국 문화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유물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유적 등들이 간도  주변 지역에 남아 있음</a:t>
            </a:r>
            <a:endParaRPr lang="en-US" altLang="ko-KR" sz="25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일본과 중국의 불법 조약체결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점령 등 국제사법재판소에서 논쟁이 될 부분들이 많음</a:t>
            </a:r>
          </a:p>
        </p:txBody>
      </p:sp>
    </p:spTree>
    <p:extLst>
      <p:ext uri="{BB962C8B-B14F-4D97-AF65-F5344CB8AC3E}">
        <p14:creationId xmlns:p14="http://schemas.microsoft.com/office/powerpoint/2010/main" val="17298631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B0FFFF8-5E21-4E31-8F6F-A42E61411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50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간도를 되찾기 힘든 이유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7D027DD-8833-4272-A3CE-7FC4EC6F4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과거에 비해 조선족 수 감소 및 정체성 상실</a:t>
            </a:r>
            <a:r>
              <a:rPr lang="en-US" altLang="ko-KR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조선족 범죄의 증가로 부정적 인식 증가</a:t>
            </a:r>
            <a:endParaRPr lang="en-US" altLang="ko-KR" sz="2500" dirty="0">
              <a:solidFill>
                <a:schemeClr val="bg1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남북 분단 상황에서 우리나라의 관여 난항</a:t>
            </a:r>
            <a:r>
              <a:rPr lang="en-US" altLang="ko-KR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북한 인접지역</a:t>
            </a:r>
            <a:r>
              <a:rPr lang="en-US" altLang="ko-KR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ko-KR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1962</a:t>
            </a:r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년 </a:t>
            </a:r>
            <a:r>
              <a:rPr lang="ko-KR" altLang="en-US" sz="2500" dirty="0" err="1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조중변계조약으로</a:t>
            </a:r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 백두산 이북 지역 및 간도를 중국영토로 인정해 버림</a:t>
            </a:r>
            <a:endParaRPr lang="en-US" altLang="ko-KR" sz="2500" dirty="0">
              <a:solidFill>
                <a:schemeClr val="bg1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북한의 정치적</a:t>
            </a:r>
            <a:r>
              <a:rPr lang="en-US" altLang="ko-KR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국가적 상황이 중국에 비해 많이 약함</a:t>
            </a:r>
            <a:endParaRPr lang="en-US" altLang="ko-KR" sz="2500" dirty="0">
              <a:solidFill>
                <a:schemeClr val="bg1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중국의 동북공정</a:t>
            </a:r>
            <a:r>
              <a:rPr lang="en-US" altLang="ko-KR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남북통일에 대한 견제</a:t>
            </a:r>
            <a:endParaRPr lang="en-US" altLang="ko-KR" sz="2500" dirty="0">
              <a:solidFill>
                <a:schemeClr val="bg1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간도 인정에 따른 추가적인 역사</a:t>
            </a:r>
            <a:r>
              <a:rPr lang="en-US" altLang="ko-KR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영토 문제에 대한 중국의 부담</a:t>
            </a:r>
            <a:endParaRPr lang="en-US" altLang="ko-KR" sz="2500" dirty="0">
              <a:solidFill>
                <a:schemeClr val="bg1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현재 대한민국 국민의 남북통일에 대한 긍정적 인식 부족</a:t>
            </a:r>
            <a:endParaRPr lang="en-US" altLang="ko-KR" sz="2500" dirty="0">
              <a:solidFill>
                <a:schemeClr val="bg1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marL="0" indent="0">
              <a:buNone/>
            </a:pPr>
            <a:endParaRPr lang="en-US" altLang="ko-KR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099442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E073470-BBEB-43FA-9E6C-CEB784D18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5000" dirty="0">
                <a:latin typeface="궁서" panose="02030600000101010101" pitchFamily="18" charset="-127"/>
                <a:ea typeface="궁서" panose="02030600000101010101" pitchFamily="18" charset="-127"/>
              </a:rPr>
              <a:t>참고문헌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42E587E-CCB4-44E2-89B6-6715B3457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fontAlgn="base"/>
            <a:r>
              <a:rPr lang="en-US" altLang="ko-KR" sz="8000" dirty="0">
                <a:latin typeface="궁서" panose="02030600000101010101" pitchFamily="18" charset="-127"/>
                <a:ea typeface="궁서" panose="02030600000101010101" pitchFamily="18" charset="-127"/>
              </a:rPr>
              <a:t>https://terms.naver.com/entry.nhn?docId=564842&amp;cid=46623&amp;categoryId=46623</a:t>
            </a:r>
          </a:p>
          <a:p>
            <a:pPr fontAlgn="base"/>
            <a:r>
              <a:rPr lang="en-US" altLang="ko-KR" sz="8000" dirty="0">
                <a:latin typeface="궁서" panose="02030600000101010101" pitchFamily="18" charset="-127"/>
                <a:ea typeface="궁서" panose="02030600000101010101" pitchFamily="18" charset="-127"/>
              </a:rPr>
              <a:t>https://terms.naver.com/entry.nhn?docId=1141471&amp;cid=40942&amp;categoryId=40002</a:t>
            </a:r>
          </a:p>
          <a:p>
            <a:pPr fontAlgn="base"/>
            <a:r>
              <a:rPr lang="en-US" altLang="ko-KR" sz="8000" dirty="0">
                <a:latin typeface="궁서" panose="02030600000101010101" pitchFamily="18" charset="-127"/>
                <a:ea typeface="궁서" panose="02030600000101010101" pitchFamily="18" charset="-127"/>
              </a:rPr>
              <a:t>https://blog.naver.com/phil620/221130360100</a:t>
            </a:r>
          </a:p>
          <a:p>
            <a:pPr fontAlgn="base"/>
            <a:r>
              <a:rPr lang="en-US" altLang="ko-KR" sz="8000" dirty="0">
                <a:latin typeface="궁서" panose="02030600000101010101" pitchFamily="18" charset="-127"/>
                <a:ea typeface="궁서" panose="02030600000101010101" pitchFamily="18" charset="-127"/>
              </a:rPr>
              <a:t>http://blog.daum.net/sundor10/8540390</a:t>
            </a:r>
          </a:p>
          <a:p>
            <a:pPr fontAlgn="base"/>
            <a:r>
              <a:rPr lang="en-US" altLang="ko-KR" sz="8000" dirty="0">
                <a:latin typeface="궁서" panose="02030600000101010101" pitchFamily="18" charset="-127"/>
                <a:ea typeface="궁서" panose="02030600000101010101" pitchFamily="18" charset="-127"/>
              </a:rPr>
              <a:t>http://egloos.zum.com/dwban22/v/4982093</a:t>
            </a:r>
          </a:p>
          <a:p>
            <a:pPr fontAlgn="base"/>
            <a:r>
              <a:rPr lang="en-US" altLang="ko-KR" sz="8000" dirty="0">
                <a:latin typeface="궁서" panose="02030600000101010101" pitchFamily="18" charset="-127"/>
                <a:ea typeface="궁서" panose="02030600000101010101" pitchFamily="18" charset="-127"/>
              </a:rPr>
              <a:t>https://terms.naver.com/search.nhn?query=%E6%8E%A5%E4%BC%B4%E4%BD%BF&amp;searchType=&amp;dicType=&amp;subject=</a:t>
            </a:r>
          </a:p>
          <a:p>
            <a:pPr fontAlgn="base"/>
            <a:r>
              <a:rPr lang="en-US" altLang="ko-KR" sz="8000" dirty="0">
                <a:latin typeface="궁서" panose="02030600000101010101" pitchFamily="18" charset="-127"/>
                <a:ea typeface="궁서" panose="02030600000101010101" pitchFamily="18" charset="-127"/>
              </a:rPr>
              <a:t>https://terms.naver.com/entry.nhn?docId=919497&amp;cid=62048&amp;categoryId=62048</a:t>
            </a:r>
          </a:p>
          <a:p>
            <a:pPr fontAlgn="base"/>
            <a:r>
              <a:rPr lang="en-US" altLang="ko-KR" sz="8000" dirty="0">
                <a:latin typeface="궁서" panose="02030600000101010101" pitchFamily="18" charset="-127"/>
                <a:ea typeface="궁서" panose="02030600000101010101" pitchFamily="18" charset="-127"/>
              </a:rPr>
              <a:t>https://ko.dict.naver.com/#/entry/koko/e319fe38d690441b8326fae2d5d15368</a:t>
            </a:r>
          </a:p>
          <a:p>
            <a:pPr fontAlgn="base"/>
            <a:r>
              <a:rPr lang="en-US" altLang="ko-KR" sz="8000" dirty="0">
                <a:latin typeface="궁서" panose="02030600000101010101" pitchFamily="18" charset="-127"/>
                <a:ea typeface="궁서" panose="02030600000101010101" pitchFamily="18" charset="-127"/>
              </a:rPr>
              <a:t>https://blog.naver.com/socinfranews/221416154839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906199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763D1E-5425-45EF-ADAA-54AF21378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참고문헌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D226B92-7F82-4BF8-9A17-7BEE0E99A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697896"/>
            <a:ext cx="10058400" cy="4050792"/>
          </a:xfrm>
        </p:spPr>
        <p:txBody>
          <a:bodyPr>
            <a:noAutofit/>
          </a:bodyPr>
          <a:lstStyle/>
          <a:p>
            <a:pPr fontAlgn="base"/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https://terms.naver.com/entry.nhn?docId=1096374&amp;cid=40942&amp;categoryId=40018</a:t>
            </a:r>
          </a:p>
          <a:p>
            <a:pPr fontAlgn="base"/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http://www.dongpotown.com/news/articleView.html?idxno=802</a:t>
            </a:r>
          </a:p>
          <a:p>
            <a:pPr fontAlgn="base"/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https://terms.naver.com/entry.nhn?docId=1169974&amp;cid=40942&amp;categoryId=33384</a:t>
            </a:r>
          </a:p>
          <a:p>
            <a:pPr fontAlgn="base"/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https://cafe.naver.com/lawsong2010/1700</a:t>
            </a:r>
          </a:p>
          <a:p>
            <a:pPr fontAlgn="base"/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https://blog.naver.com/jhkh1121/221365348751</a:t>
            </a:r>
          </a:p>
          <a:p>
            <a:pPr fontAlgn="base"/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https://terms.naver.com/entry.nhn?docId=1224063&amp;cid=40942&amp;categoryId=39994</a:t>
            </a:r>
          </a:p>
          <a:p>
            <a:pPr fontAlgn="base"/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https://blog.naver.com/chhioo/90073270228</a:t>
            </a:r>
          </a:p>
          <a:p>
            <a:pPr fontAlgn="base"/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https://cafe.naver.com/booheong/183484</a:t>
            </a:r>
          </a:p>
          <a:p>
            <a:pPr fontAlgn="base"/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https://blog.naver.com/lsk8372/221457686735</a:t>
            </a:r>
          </a:p>
          <a:p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https://blog.naver.com/rhdwnsdnjs01/30178872662</a:t>
            </a:r>
          </a:p>
        </p:txBody>
      </p:sp>
    </p:spTree>
    <p:extLst>
      <p:ext uri="{BB962C8B-B14F-4D97-AF65-F5344CB8AC3E}">
        <p14:creationId xmlns:p14="http://schemas.microsoft.com/office/powerpoint/2010/main" val="19723081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D700147-5088-4626-8EE4-2677247B5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참고문헌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1F08B5C-C5C3-4B54-BB1C-5B2883916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737360"/>
            <a:ext cx="10058400" cy="4937760"/>
          </a:xfrm>
        </p:spPr>
        <p:txBody>
          <a:bodyPr>
            <a:normAutofit fontScale="47500" lnSpcReduction="20000"/>
          </a:bodyPr>
          <a:lstStyle/>
          <a:p>
            <a:pPr fontAlgn="base"/>
            <a:r>
              <a:rPr lang="en-US" altLang="ko-KR" sz="4200" dirty="0">
                <a:latin typeface="궁서" panose="02030600000101010101" pitchFamily="18" charset="-127"/>
                <a:ea typeface="궁서" panose="02030600000101010101" pitchFamily="18" charset="-127"/>
              </a:rPr>
              <a:t>https://blog.naver.com/aksm5382/10113590147</a:t>
            </a:r>
          </a:p>
          <a:p>
            <a:pPr fontAlgn="base"/>
            <a:r>
              <a:rPr lang="en-US" altLang="ko-KR" sz="4200" dirty="0">
                <a:latin typeface="궁서" panose="02030600000101010101" pitchFamily="18" charset="-127"/>
                <a:ea typeface="궁서" panose="02030600000101010101" pitchFamily="18" charset="-127"/>
              </a:rPr>
              <a:t>https://terms.naver.com/entry.nhn?docId=959578&amp;cid=47312&amp;categoryId=47312</a:t>
            </a:r>
          </a:p>
          <a:p>
            <a:pPr fontAlgn="base"/>
            <a:r>
              <a:rPr lang="en-US" altLang="ko-KR" sz="4200" dirty="0">
                <a:latin typeface="궁서" panose="02030600000101010101" pitchFamily="18" charset="-127"/>
                <a:ea typeface="궁서" panose="02030600000101010101" pitchFamily="18" charset="-127"/>
              </a:rPr>
              <a:t>https://blog.naver.com/hankwu/90081091888</a:t>
            </a:r>
          </a:p>
          <a:p>
            <a:pPr fontAlgn="base"/>
            <a:r>
              <a:rPr lang="en-US" altLang="ko-KR" sz="4200" dirty="0">
                <a:latin typeface="궁서" panose="02030600000101010101" pitchFamily="18" charset="-127"/>
                <a:ea typeface="궁서" panose="02030600000101010101" pitchFamily="18" charset="-127"/>
              </a:rPr>
              <a:t>https://terms.naver.com/entry.nhn?docId=1211942&amp;cid=40942&amp;categoryId=40012</a:t>
            </a:r>
          </a:p>
          <a:p>
            <a:pPr fontAlgn="base"/>
            <a:r>
              <a:rPr lang="en-US" altLang="ko-KR" sz="4200" dirty="0">
                <a:latin typeface="궁서" panose="02030600000101010101" pitchFamily="18" charset="-127"/>
                <a:ea typeface="궁서" panose="02030600000101010101" pitchFamily="18" charset="-127"/>
              </a:rPr>
              <a:t>https://terms.naver.com/entry.nhn?docId=549522&amp;cid=46620&amp;categoryId=46620</a:t>
            </a:r>
          </a:p>
          <a:p>
            <a:pPr fontAlgn="base"/>
            <a:r>
              <a:rPr lang="en-US" altLang="ko-KR" sz="4200" dirty="0">
                <a:latin typeface="궁서" panose="02030600000101010101" pitchFamily="18" charset="-127"/>
                <a:ea typeface="궁서" panose="02030600000101010101" pitchFamily="18" charset="-127"/>
              </a:rPr>
              <a:t>https://terms.naver.com/entry.nhn?docId=549522&amp;cid=46620&amp;categoryId=46620</a:t>
            </a:r>
          </a:p>
          <a:p>
            <a:pPr fontAlgn="base"/>
            <a:r>
              <a:rPr lang="en-US" altLang="ko-KR" sz="4200" dirty="0">
                <a:latin typeface="궁서" panose="02030600000101010101" pitchFamily="18" charset="-127"/>
                <a:ea typeface="궁서" panose="02030600000101010101" pitchFamily="18" charset="-127"/>
              </a:rPr>
              <a:t>https://terms.naver.com/entry.nhn?docId=1078210&amp;cid=40942&amp;categoryId=40012</a:t>
            </a:r>
          </a:p>
          <a:p>
            <a:pPr fontAlgn="base"/>
            <a:r>
              <a:rPr lang="en-US" altLang="ko-KR" sz="4200" dirty="0">
                <a:latin typeface="궁서" panose="02030600000101010101" pitchFamily="18" charset="-127"/>
                <a:ea typeface="궁서" panose="02030600000101010101" pitchFamily="18" charset="-127"/>
              </a:rPr>
              <a:t>http://www.namdonews.com/news/articleView.html?idxno=330400</a:t>
            </a:r>
          </a:p>
          <a:p>
            <a:pPr fontAlgn="base"/>
            <a:r>
              <a:rPr lang="en-US" altLang="ko-KR" sz="4200" dirty="0">
                <a:latin typeface="궁서" panose="02030600000101010101" pitchFamily="18" charset="-127"/>
                <a:ea typeface="궁서" panose="02030600000101010101" pitchFamily="18" charset="-127"/>
              </a:rPr>
              <a:t>https://blog.naver.com/giveurhand/150157003214</a:t>
            </a:r>
          </a:p>
          <a:p>
            <a:pPr fontAlgn="base"/>
            <a:r>
              <a:rPr lang="en-US" altLang="ko-KR" sz="4200" dirty="0">
                <a:latin typeface="궁서" panose="02030600000101010101" pitchFamily="18" charset="-127"/>
                <a:ea typeface="궁서" panose="02030600000101010101" pitchFamily="18" charset="-127"/>
              </a:rPr>
              <a:t>https://namu.wiki/w/%EC%97%B0%EB%B3%80%20%EC%A1%B0%EC%84%A0%EC%A1%B1%20%EC%9E%90%EC%B9%98%EC%A3%BC#fn-1</a:t>
            </a:r>
          </a:p>
          <a:p>
            <a:pPr fontAlgn="base"/>
            <a:endParaRPr lang="en-US" altLang="ko-KR" sz="42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592287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4D08ACA-3F56-46EF-9554-4F29C9F64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참고문헌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77C84D4-3604-456E-9AA2-20615A2A3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fontAlgn="base"/>
            <a:r>
              <a:rPr lang="en-US" altLang="ko-KR" sz="8000" dirty="0">
                <a:latin typeface="궁서" panose="02030600000101010101" pitchFamily="18" charset="-127"/>
                <a:ea typeface="궁서" panose="02030600000101010101" pitchFamily="18" charset="-127"/>
              </a:rPr>
              <a:t>https://namu.wiki/w/%EC%84%A0%EC%96%91%EC%8B%9C?from=%EC%84%A0%EC%96%91%28%EB%8F%84%EC%8B%9C%29</a:t>
            </a:r>
          </a:p>
          <a:p>
            <a:pPr fontAlgn="base"/>
            <a:r>
              <a:rPr lang="en-US" altLang="ko-KR" sz="8000" dirty="0">
                <a:latin typeface="궁서" panose="02030600000101010101" pitchFamily="18" charset="-127"/>
                <a:ea typeface="궁서" panose="02030600000101010101" pitchFamily="18" charset="-127"/>
              </a:rPr>
              <a:t>https://terms.naver.com/entry.nhn?docId=1111969&amp;cid=40942&amp;categoryId=40002</a:t>
            </a:r>
          </a:p>
          <a:p>
            <a:pPr fontAlgn="base"/>
            <a:r>
              <a:rPr lang="en-US" altLang="ko-KR" sz="8000" dirty="0">
                <a:latin typeface="궁서" panose="02030600000101010101" pitchFamily="18" charset="-127"/>
                <a:ea typeface="궁서" panose="02030600000101010101" pitchFamily="18" charset="-127"/>
              </a:rPr>
              <a:t>https://blog.naver.com/taejinpns/220304632775</a:t>
            </a:r>
          </a:p>
          <a:p>
            <a:pPr fontAlgn="base"/>
            <a:r>
              <a:rPr lang="en-US" altLang="ko-KR" sz="8000" dirty="0">
                <a:latin typeface="궁서" panose="02030600000101010101" pitchFamily="18" charset="-127"/>
                <a:ea typeface="궁서" panose="02030600000101010101" pitchFamily="18" charset="-127"/>
              </a:rPr>
              <a:t>https://namu.wiki/w/%EB%B0%9C%ED%95%B4#s-9.2.1.4</a:t>
            </a:r>
          </a:p>
          <a:p>
            <a:pPr fontAlgn="base"/>
            <a:r>
              <a:rPr lang="en-US" altLang="ko-KR" sz="8000" dirty="0">
                <a:latin typeface="궁서" panose="02030600000101010101" pitchFamily="18" charset="-127"/>
                <a:ea typeface="궁서" panose="02030600000101010101" pitchFamily="18" charset="-127"/>
              </a:rPr>
              <a:t>https://terms.naver.com/entry.nhn?docId=1105597&amp;cid=40942&amp;categoryId=34079</a:t>
            </a:r>
          </a:p>
          <a:p>
            <a:pPr fontAlgn="base"/>
            <a:r>
              <a:rPr lang="en-US" altLang="ko-KR" sz="8000" dirty="0">
                <a:latin typeface="궁서" panose="02030600000101010101" pitchFamily="18" charset="-127"/>
                <a:ea typeface="궁서" panose="02030600000101010101" pitchFamily="18" charset="-127"/>
              </a:rPr>
              <a:t>https://news.naver.com/main/read.nhn?oid=001&amp;aid=0001759863</a:t>
            </a:r>
          </a:p>
          <a:p>
            <a:pPr fontAlgn="base"/>
            <a:r>
              <a:rPr lang="en-US" altLang="ko-KR" sz="8000" dirty="0">
                <a:latin typeface="궁서" panose="02030600000101010101" pitchFamily="18" charset="-127"/>
                <a:ea typeface="궁서" panose="02030600000101010101" pitchFamily="18" charset="-127"/>
              </a:rPr>
              <a:t>https://terms.naver.com/entry.nhn?docId=1155852&amp;cid=40942&amp;categoryId=39748</a:t>
            </a:r>
          </a:p>
          <a:p>
            <a:pPr fontAlgn="base"/>
            <a:r>
              <a:rPr lang="en-US" altLang="ko-KR" sz="8000">
                <a:latin typeface="궁서" panose="02030600000101010101" pitchFamily="18" charset="-127"/>
                <a:ea typeface="궁서" panose="02030600000101010101" pitchFamily="18" charset="-127"/>
              </a:rPr>
              <a:t>https</a:t>
            </a:r>
            <a:r>
              <a:rPr lang="en-US" altLang="ko-KR" sz="8000" dirty="0">
                <a:latin typeface="궁서" panose="02030600000101010101" pitchFamily="18" charset="-127"/>
                <a:ea typeface="궁서" panose="02030600000101010101" pitchFamily="18" charset="-127"/>
              </a:rPr>
              <a:t>://m.post.naver.com/viewer/postView.nhn?volumeNo=26615136&amp;memberNo=1464463&amp;vType=VERTICAL</a:t>
            </a:r>
          </a:p>
          <a:p>
            <a:pPr fontAlgn="base"/>
            <a:r>
              <a:rPr lang="en-US" altLang="ko-KR" sz="8000" dirty="0">
                <a:latin typeface="궁서" panose="02030600000101010101" pitchFamily="18" charset="-127"/>
                <a:ea typeface="궁서" panose="02030600000101010101" pitchFamily="18" charset="-127"/>
              </a:rPr>
              <a:t>https://blog.naver.com/socinfranews/221416154839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1588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453FF84-60C1-4EA8-B49B-1B8C2D0C5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5859484" cy="6857997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내용 개체 틀 4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AF1D8862-3BD8-4F1F-88B5-D8F57DC59C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99" r="-1" b="-1"/>
          <a:stretch/>
        </p:blipFill>
        <p:spPr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2275906-268E-4BAB-B053-96BF0E47A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0924" y="1066800"/>
            <a:ext cx="4920019" cy="5105399"/>
          </a:xfrm>
        </p:spPr>
        <p:txBody>
          <a:bodyPr>
            <a:normAutofit/>
          </a:bodyPr>
          <a:lstStyle/>
          <a:p>
            <a:r>
              <a:rPr lang="ko-KR" altLang="en-US" sz="2500" dirty="0" err="1">
                <a:latin typeface="궁서" panose="02030600000101010101" pitchFamily="18" charset="-127"/>
                <a:ea typeface="궁서" panose="02030600000101010101" pitchFamily="18" charset="-127"/>
              </a:rPr>
              <a:t>랴오닝성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500" dirty="0" err="1">
                <a:latin typeface="궁서" panose="02030600000101010101" pitchFamily="18" charset="-127"/>
                <a:ea typeface="궁서" panose="02030600000101010101" pitchFamily="18" charset="-127"/>
              </a:rPr>
              <a:t>요녕성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), </a:t>
            </a:r>
            <a:r>
              <a:rPr lang="ko-KR" altLang="en-US" sz="2500" dirty="0" err="1">
                <a:latin typeface="궁서" panose="02030600000101010101" pitchFamily="18" charset="-127"/>
                <a:ea typeface="궁서" panose="02030600000101010101" pitchFamily="18" charset="-127"/>
              </a:rPr>
              <a:t>지린성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길림성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), </a:t>
            </a:r>
            <a:r>
              <a:rPr lang="ko-KR" altLang="en-US" sz="2500" dirty="0" err="1">
                <a:latin typeface="궁서" panose="02030600000101010101" pitchFamily="18" charset="-127"/>
                <a:ea typeface="궁서" panose="02030600000101010101" pitchFamily="18" charset="-127"/>
              </a:rPr>
              <a:t>헤이롱장성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흑룡강성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) 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부근</a:t>
            </a:r>
            <a:endParaRPr lang="en-US" altLang="ko-KR" sz="25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고조선시대부터 한인들이 거주</a:t>
            </a:r>
            <a:endParaRPr lang="en-US" altLang="ko-KR" sz="25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고조선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고구려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발해의 영토와 겹침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부여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 err="1">
                <a:latin typeface="궁서" panose="02030600000101010101" pitchFamily="18" charset="-127"/>
                <a:ea typeface="궁서" panose="02030600000101010101" pitchFamily="18" charset="-127"/>
              </a:rPr>
              <a:t>읍루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옥저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 err="1">
                <a:latin typeface="궁서" panose="02030600000101010101" pitchFamily="18" charset="-127"/>
                <a:ea typeface="궁서" panose="02030600000101010101" pitchFamily="18" charset="-127"/>
              </a:rPr>
              <a:t>동예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,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 예맥 등 부족 국가들까지 포함하면 많음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</a:p>
          <a:p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조선시대 때 본격적으로 영토분쟁이 시작됨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숙종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철종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고종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</a:p>
          <a:p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일제시대 때 많은 한인들이 이주하고 독립운동의 주 전장이 됨</a:t>
            </a:r>
            <a:endParaRPr lang="en-US" sz="25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380194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CF043BA-0C52-4068-BCF5-2B2D89BA9D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BAEC8623-013A-4EF7-B0CE-5F7AB6107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3612" y="484632"/>
            <a:ext cx="3816774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역사 속의 간도 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– </a:t>
            </a: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고대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고조선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  <a:endParaRPr lang="ko-KR" altLang="en-US" sz="32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pic>
        <p:nvPicPr>
          <p:cNvPr id="5" name="내용 개체 틀 4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950B42A8-B932-41EF-9CA6-121677D449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1" b="14630"/>
          <a:stretch/>
        </p:blipFill>
        <p:spPr>
          <a:xfrm>
            <a:off x="3343" y="10"/>
            <a:ext cx="7548923" cy="685799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4CFD419-F2EB-4DBE-AD82-27C08C864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3611" y="2121408"/>
            <a:ext cx="3816774" cy="4050792"/>
          </a:xfrm>
        </p:spPr>
        <p:txBody>
          <a:bodyPr>
            <a:normAutofit/>
          </a:bodyPr>
          <a:lstStyle/>
          <a:p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요령지방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현 </a:t>
            </a:r>
            <a:r>
              <a:rPr lang="ko-KR" altLang="en-US" sz="2500" dirty="0" err="1">
                <a:latin typeface="궁서" panose="02030600000101010101" pitchFamily="18" charset="-127"/>
                <a:ea typeface="궁서" panose="02030600000101010101" pitchFamily="18" charset="-127"/>
              </a:rPr>
              <a:t>요령성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), 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요동지방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현 길림성 부근에 고조선 시대의 청동기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고인돌 유적들이 많이 발견됨</a:t>
            </a:r>
            <a:endParaRPr lang="en-US" altLang="ko-KR" sz="25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endParaRPr lang="en-US" sz="16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89ACCC8-A635-400E-B9C0-AD9CA5710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BC21CEB-233C-4B50-8CCA-829AD0428F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3DF2D74-CD63-49A8-A93B-9DA2F59511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8752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9C8D586-1ECD-4981-BED2-97336112C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내용 개체 틀 4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78144AA4-5CFA-43EE-AD52-10FEB9CA84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6" r="3" b="3"/>
          <a:stretch/>
        </p:blipFill>
        <p:spPr>
          <a:xfrm>
            <a:off x="1" y="10"/>
            <a:ext cx="6066502" cy="6857989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B8FFC1C-5075-49E2-9380-48D2BF4AA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9" y="640080"/>
            <a:ext cx="5299585" cy="5532120"/>
          </a:xfrm>
        </p:spPr>
        <p:txBody>
          <a:bodyPr>
            <a:normAutofit/>
          </a:bodyPr>
          <a:lstStyle/>
          <a:p>
            <a:r>
              <a:rPr lang="ko-KR" altLang="en-US" sz="2500" dirty="0" err="1">
                <a:latin typeface="궁서" panose="02030600000101010101" pitchFamily="18" charset="-127"/>
                <a:ea typeface="궁서" panose="02030600000101010101" pitchFamily="18" charset="-127"/>
              </a:rPr>
              <a:t>고조선말고도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 많은 한국인 조상인 부족들이 간도 지방에 거주</a:t>
            </a:r>
            <a:endParaRPr lang="en-US" altLang="ko-KR" sz="25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부여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옥저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 err="1">
                <a:latin typeface="궁서" panose="02030600000101010101" pitchFamily="18" charset="-127"/>
                <a:ea typeface="궁서" panose="02030600000101010101" pitchFamily="18" charset="-127"/>
              </a:rPr>
              <a:t>읍루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예맥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옥저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 err="1">
                <a:latin typeface="궁서" panose="02030600000101010101" pitchFamily="18" charset="-127"/>
                <a:ea typeface="궁서" panose="02030600000101010101" pitchFamily="18" charset="-127"/>
              </a:rPr>
              <a:t>동예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 등 </a:t>
            </a:r>
            <a:endParaRPr lang="en-US" sz="25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F001A23-2767-4A31-BD30-56112DE95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6BD30CE-7C6B-4C5B-8206-2A912062D6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FA45EC6-AD58-4CAF-846D-46D82B614D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7321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964958D-AF5D-4863-B5FB-83F6B8CB1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12188656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내용 개체 틀 4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9E9C61AE-88BE-42D1-9338-AE1CCF543D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70" r="1087"/>
          <a:stretch/>
        </p:blipFill>
        <p:spPr>
          <a:xfrm>
            <a:off x="3344" y="10"/>
            <a:ext cx="4646726" cy="685799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1002ACD-3B0C-4885-8754-8A00E926F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F0313CD-4196-4456-A70D-5EE2B995B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0DE0B32-9EE8-4975-AD48-3855B0A82A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내용 개체 틀 9">
            <a:extLst>
              <a:ext uri="{FF2B5EF4-FFF2-40B4-BE49-F238E27FC236}">
                <a16:creationId xmlns:a16="http://schemas.microsoft.com/office/drawing/2014/main" id="{B0371F6E-E175-48A6-A4A2-742BFAD01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9633" y="1790298"/>
            <a:ext cx="5930606" cy="4122019"/>
          </a:xfrm>
        </p:spPr>
        <p:txBody>
          <a:bodyPr>
            <a:noAutofit/>
          </a:bodyPr>
          <a:lstStyle/>
          <a:p>
            <a:r>
              <a:rPr lang="ko-KR" altLang="en-US" sz="2500" dirty="0" err="1">
                <a:latin typeface="궁서" panose="02030600000101010101" pitchFamily="18" charset="-127"/>
                <a:ea typeface="궁서" panose="02030600000101010101" pitchFamily="18" charset="-127"/>
              </a:rPr>
              <a:t>졸본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현 </a:t>
            </a:r>
            <a:r>
              <a:rPr lang="ko-KR" altLang="en-US" sz="2500" dirty="0" err="1">
                <a:latin typeface="궁서" panose="02030600000101010101" pitchFamily="18" charset="-127"/>
                <a:ea typeface="궁서" panose="02030600000101010101" pitchFamily="18" charset="-127"/>
              </a:rPr>
              <a:t>요령성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 </a:t>
            </a:r>
            <a:r>
              <a:rPr lang="ko-KR" altLang="en-US" sz="2500" dirty="0" err="1">
                <a:latin typeface="궁서" panose="02030600000101010101" pitchFamily="18" charset="-127"/>
                <a:ea typeface="궁서" panose="02030600000101010101" pitchFamily="18" charset="-127"/>
              </a:rPr>
              <a:t>본계시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 환인만족자치현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桓仁满族自治縣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에서 </a:t>
            </a:r>
            <a:r>
              <a:rPr lang="ko-KR" altLang="en-US" sz="2500" dirty="0" err="1">
                <a:latin typeface="궁서" panose="02030600000101010101" pitchFamily="18" charset="-127"/>
                <a:ea typeface="궁서" panose="02030600000101010101" pitchFamily="18" charset="-127"/>
              </a:rPr>
              <a:t>국내성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현 길림성 </a:t>
            </a:r>
            <a:r>
              <a:rPr lang="ko-KR" altLang="en-US" sz="2500" dirty="0" err="1">
                <a:latin typeface="궁서" panose="02030600000101010101" pitchFamily="18" charset="-127"/>
                <a:ea typeface="궁서" panose="02030600000101010101" pitchFamily="18" charset="-127"/>
              </a:rPr>
              <a:t>지안시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로 수도를 옮김</a:t>
            </a:r>
            <a:endParaRPr lang="en-US" altLang="ko-KR" sz="25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5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세기 때 전성기이며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북쪽으로 최대 </a:t>
            </a:r>
            <a:r>
              <a:rPr lang="ko-KR" altLang="en-US" sz="2500" dirty="0" err="1">
                <a:latin typeface="궁서" panose="02030600000101010101" pitchFamily="18" charset="-127"/>
                <a:ea typeface="궁서" panose="02030600000101010101" pitchFamily="18" charset="-127"/>
              </a:rPr>
              <a:t>부여성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현 길림성 </a:t>
            </a:r>
            <a:r>
              <a:rPr lang="ko-KR" altLang="en-US" sz="2500" dirty="0" err="1">
                <a:latin typeface="궁서" panose="02030600000101010101" pitchFamily="18" charset="-127"/>
                <a:ea typeface="궁서" panose="02030600000101010101" pitchFamily="18" charset="-127"/>
              </a:rPr>
              <a:t>창춘시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 </a:t>
            </a:r>
            <a:r>
              <a:rPr lang="ko-KR" altLang="en-US" sz="2500" dirty="0" err="1">
                <a:latin typeface="궁서" panose="02030600000101010101" pitchFamily="18" charset="-127"/>
                <a:ea typeface="궁서" panose="02030600000101010101" pitchFamily="18" charset="-127"/>
              </a:rPr>
              <a:t>농안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農安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 err="1">
                <a:latin typeface="궁서" panose="02030600000101010101" pitchFamily="18" charset="-127"/>
                <a:ea typeface="궁서" panose="02030600000101010101" pitchFamily="18" charset="-127"/>
              </a:rPr>
              <a:t>눙안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까지 점령</a:t>
            </a:r>
            <a:endParaRPr lang="en-US" altLang="ko-KR" sz="25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서쪽으로 최대 요동반도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북서쪽으로 최대 </a:t>
            </a:r>
            <a:r>
              <a:rPr lang="ko-KR" altLang="en-US" sz="2500" dirty="0" err="1">
                <a:latin typeface="궁서" panose="02030600000101010101" pitchFamily="18" charset="-127"/>
                <a:ea typeface="궁서" panose="02030600000101010101" pitchFamily="18" charset="-127"/>
              </a:rPr>
              <a:t>현도성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현 </a:t>
            </a:r>
            <a:r>
              <a:rPr lang="ko-KR" altLang="en-US" sz="2500" dirty="0" err="1">
                <a:latin typeface="궁서" panose="02030600000101010101" pitchFamily="18" charset="-127"/>
                <a:ea typeface="궁서" panose="02030600000101010101" pitchFamily="18" charset="-127"/>
              </a:rPr>
              <a:t>요령성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 심양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瀋陽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선양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) 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부근까지 점령</a:t>
            </a:r>
            <a:endParaRPr lang="en-US" altLang="ko-KR" sz="25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동쪽으로 최대 연해주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 err="1">
                <a:latin typeface="궁서" panose="02030600000101010101" pitchFamily="18" charset="-127"/>
                <a:ea typeface="궁서" panose="02030600000101010101" pitchFamily="18" charset="-127"/>
              </a:rPr>
              <a:t>지린성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흑룡강성 지역까지 넓힘</a:t>
            </a:r>
          </a:p>
        </p:txBody>
      </p:sp>
      <p:sp>
        <p:nvSpPr>
          <p:cNvPr id="22" name="제목 1">
            <a:extLst>
              <a:ext uri="{FF2B5EF4-FFF2-40B4-BE49-F238E27FC236}">
                <a16:creationId xmlns:a16="http://schemas.microsoft.com/office/drawing/2014/main" id="{2476620B-B019-4493-8E08-D010914B9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633" y="0"/>
            <a:ext cx="5930606" cy="1603088"/>
          </a:xfrm>
          <a:ln>
            <a:noFill/>
          </a:ln>
        </p:spPr>
        <p:txBody>
          <a:bodyPr>
            <a:normAutofit/>
          </a:bodyPr>
          <a:lstStyle/>
          <a:p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역사 속의 간도 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– </a:t>
            </a: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고대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고구려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  <a:endParaRPr lang="ko-KR" altLang="en-US" sz="32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15962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9C8D586-1ECD-4981-BED2-97336112C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7CB03C8E-8380-4127-BEE4-8CD2BC3B0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484632"/>
            <a:ext cx="5299586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역사 속의 간도 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– </a:t>
            </a: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고대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발해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  <a:endParaRPr lang="ko-KR" altLang="en-US" sz="32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pic>
        <p:nvPicPr>
          <p:cNvPr id="5" name="내용 개체 틀 4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C15F1711-3FAB-4F45-8256-D155834556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08"/>
          <a:stretch/>
        </p:blipFill>
        <p:spPr>
          <a:xfrm>
            <a:off x="1" y="10"/>
            <a:ext cx="6066502" cy="6857989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DB54EC0-CF4A-4119-B721-A050E4AE0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9" y="2121408"/>
            <a:ext cx="5299585" cy="4050792"/>
          </a:xfrm>
        </p:spPr>
        <p:txBody>
          <a:bodyPr>
            <a:normAutofit fontScale="92500" lnSpcReduction="10000"/>
          </a:bodyPr>
          <a:lstStyle/>
          <a:p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역사적으로 가장 넓은 북쪽 영토를 가졌음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간접통치까지 포함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</a:p>
          <a:p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고구려 최대 영토와 유사함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500" dirty="0" err="1">
                <a:latin typeface="궁서" panose="02030600000101010101" pitchFamily="18" charset="-127"/>
                <a:ea typeface="궁서" panose="02030600000101010101" pitchFamily="18" charset="-127"/>
              </a:rPr>
              <a:t>요령성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 err="1">
                <a:latin typeface="궁서" panose="02030600000101010101" pitchFamily="18" charset="-127"/>
                <a:ea typeface="궁서" panose="02030600000101010101" pitchFamily="18" charset="-127"/>
              </a:rPr>
              <a:t>지린성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흑룡강성 일부 포함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</a:p>
          <a:p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하얼빈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,  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현 대경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大庆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다칭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시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현 러시아 </a:t>
            </a:r>
            <a:r>
              <a:rPr lang="ko-KR" altLang="en-US" sz="2500" dirty="0" err="1">
                <a:latin typeface="궁서" panose="02030600000101010101" pitchFamily="18" charset="-127"/>
                <a:ea typeface="궁서" panose="02030600000101010101" pitchFamily="18" charset="-127"/>
              </a:rPr>
              <a:t>하바롭스크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연해주 부근까지 넓힘</a:t>
            </a:r>
            <a:endParaRPr lang="en-US" altLang="ko-KR" sz="25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ko-KR" altLang="en-US" sz="2700" dirty="0" err="1">
                <a:latin typeface="궁서" panose="02030600000101010101" pitchFamily="18" charset="-127"/>
                <a:ea typeface="궁서" panose="02030600000101010101" pitchFamily="18" charset="-127"/>
              </a:rPr>
              <a:t>트로이츠코예</a:t>
            </a:r>
            <a:r>
              <a:rPr lang="en-US" altLang="ko-KR" sz="2700" dirty="0"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700" dirty="0">
                <a:latin typeface="궁서" panose="02030600000101010101" pitchFamily="18" charset="-127"/>
                <a:ea typeface="궁서" panose="02030600000101010101" pitchFamily="18" charset="-127"/>
              </a:rPr>
              <a:t>현 러시아 </a:t>
            </a:r>
            <a:r>
              <a:rPr lang="ko-KR" altLang="en-US" sz="2700" dirty="0" err="1">
                <a:latin typeface="궁서" panose="02030600000101010101" pitchFamily="18" charset="-127"/>
                <a:ea typeface="궁서" panose="02030600000101010101" pitchFamily="18" charset="-127"/>
              </a:rPr>
              <a:t>블라고벤셴스코</a:t>
            </a:r>
            <a:r>
              <a:rPr lang="ko-KR" altLang="en-US" sz="2700" dirty="0">
                <a:latin typeface="궁서" panose="02030600000101010101" pitchFamily="18" charset="-127"/>
                <a:ea typeface="궁서" panose="02030600000101010101" pitchFamily="18" charset="-127"/>
              </a:rPr>
              <a:t> 북부</a:t>
            </a:r>
            <a:r>
              <a:rPr lang="en-US" altLang="ko-KR" sz="2700" dirty="0">
                <a:latin typeface="궁서" panose="02030600000101010101" pitchFamily="18" charset="-127"/>
                <a:ea typeface="궁서" panose="02030600000101010101" pitchFamily="18" charset="-127"/>
              </a:rPr>
              <a:t> </a:t>
            </a:r>
            <a:r>
              <a:rPr lang="ko-KR" altLang="en-US" sz="2700" dirty="0">
                <a:latin typeface="궁서" panose="02030600000101010101" pitchFamily="18" charset="-127"/>
                <a:ea typeface="궁서" panose="02030600000101010101" pitchFamily="18" charset="-127"/>
              </a:rPr>
              <a:t>지역</a:t>
            </a:r>
            <a:r>
              <a:rPr lang="en-US" altLang="ko-KR" sz="2700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700" dirty="0">
                <a:latin typeface="궁서" panose="02030600000101010101" pitchFamily="18" charset="-127"/>
                <a:ea typeface="궁서" panose="02030600000101010101" pitchFamily="18" charset="-127"/>
              </a:rPr>
              <a:t>중국 흑룡강성 </a:t>
            </a:r>
            <a:r>
              <a:rPr lang="ko-KR" altLang="en-US" sz="2700" dirty="0" err="1">
                <a:latin typeface="궁서" panose="02030600000101010101" pitchFamily="18" charset="-127"/>
                <a:ea typeface="궁서" panose="02030600000101010101" pitchFamily="18" charset="-127"/>
              </a:rPr>
              <a:t>흑하</a:t>
            </a:r>
            <a:r>
              <a:rPr lang="en-US" altLang="ko-KR" sz="2700" dirty="0"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700" dirty="0">
                <a:latin typeface="궁서" panose="02030600000101010101" pitchFamily="18" charset="-127"/>
                <a:ea typeface="궁서" panose="02030600000101010101" pitchFamily="18" charset="-127"/>
              </a:rPr>
              <a:t>黑河</a:t>
            </a:r>
            <a:r>
              <a:rPr lang="en-US" altLang="ko-KR" sz="2700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700" dirty="0">
                <a:latin typeface="궁서" panose="02030600000101010101" pitchFamily="18" charset="-127"/>
                <a:ea typeface="궁서" panose="02030600000101010101" pitchFamily="18" charset="-127"/>
              </a:rPr>
              <a:t>헤이안</a:t>
            </a:r>
            <a:r>
              <a:rPr lang="en-US" altLang="ko-KR" sz="2700" dirty="0"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  <a:r>
              <a:rPr lang="ko-KR" altLang="en-US" sz="2700" dirty="0">
                <a:latin typeface="궁서" panose="02030600000101010101" pitchFamily="18" charset="-127"/>
                <a:ea typeface="궁서" panose="02030600000101010101" pitchFamily="18" charset="-127"/>
              </a:rPr>
              <a:t>시의 국경 도시</a:t>
            </a:r>
            <a:r>
              <a:rPr lang="en-US" altLang="ko-KR" sz="2700" dirty="0"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  <a:r>
              <a:rPr lang="ko-KR" altLang="en-US" sz="2700" dirty="0">
                <a:latin typeface="궁서" panose="02030600000101010101" pitchFamily="18" charset="-127"/>
                <a:ea typeface="궁서" panose="02030600000101010101" pitchFamily="18" charset="-127"/>
              </a:rPr>
              <a:t>에서 고분군의 발견돼 발해의 영향력이 더 넓은 증거를 얻음</a:t>
            </a:r>
            <a:endParaRPr lang="en-US" altLang="ko-KR" sz="27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endParaRPr lang="en-US" sz="18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F001A23-2767-4A31-BD30-56112DE95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6BD30CE-7C6B-4C5B-8206-2A912062D6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FA45EC6-AD58-4CAF-846D-46D82B614D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4" name="그림 3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B9913FF8-5B79-4091-B787-3FE7EAE187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2954" y="484632"/>
            <a:ext cx="4095750" cy="377190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29192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62E11DD-B54B-4751-9C17-39DAF9EF4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B5EEDD2F-0426-4441-B5C4-7B8EB8B6D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280" y="484632"/>
            <a:ext cx="6743844" cy="1609344"/>
          </a:xfrm>
        </p:spPr>
        <p:txBody>
          <a:bodyPr>
            <a:normAutofit/>
          </a:bodyPr>
          <a:lstStyle/>
          <a:p>
            <a:r>
              <a:rPr lang="ko-KR" altLang="en-US" sz="4800">
                <a:latin typeface="궁서" panose="02030600000101010101" pitchFamily="18" charset="-127"/>
                <a:ea typeface="궁서" panose="02030600000101010101" pitchFamily="18" charset="-127"/>
              </a:rPr>
              <a:t>역사 속의 간도 </a:t>
            </a:r>
            <a:r>
              <a:rPr lang="en-US" altLang="ko-KR" sz="4800">
                <a:latin typeface="궁서" panose="02030600000101010101" pitchFamily="18" charset="-127"/>
                <a:ea typeface="궁서" panose="02030600000101010101" pitchFamily="18" charset="-127"/>
              </a:rPr>
              <a:t>- </a:t>
            </a:r>
            <a:r>
              <a:rPr lang="ko-KR" altLang="en-US" sz="4800">
                <a:latin typeface="궁서" panose="02030600000101010101" pitchFamily="18" charset="-127"/>
                <a:ea typeface="궁서" panose="02030600000101010101" pitchFamily="18" charset="-127"/>
              </a:rPr>
              <a:t>중세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DFF542D-B858-4A33-9A53-67D5B2D95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279" y="2121408"/>
            <a:ext cx="6743845" cy="4050792"/>
          </a:xfrm>
        </p:spPr>
        <p:txBody>
          <a:bodyPr>
            <a:normAutofit/>
          </a:bodyPr>
          <a:lstStyle/>
          <a:p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고려초기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~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조선전기 때 여진족들이 거주</a:t>
            </a:r>
            <a:endParaRPr lang="en-US" altLang="ko-KR" sz="25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여진족들이 ‘번호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藩胡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)’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라는 이름으로 조선에 조공을 바쳐 옴</a:t>
            </a:r>
            <a:endParaRPr lang="en-US" altLang="ko-KR" sz="25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조선에서는 여진족들의 생활 물자를 교역할 수 있도록 북관개시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北關開市 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: 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함경도 </a:t>
            </a:r>
            <a:r>
              <a:rPr lang="ko-KR" altLang="en-US" sz="2500" dirty="0" err="1">
                <a:latin typeface="궁서" panose="02030600000101010101" pitchFamily="18" charset="-127"/>
                <a:ea typeface="궁서" panose="02030600000101010101" pitchFamily="18" charset="-127"/>
              </a:rPr>
              <a:t>회령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·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경원에서 중국과 공무역을 행하던 국제 무역 시장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의 기회를 </a:t>
            </a:r>
            <a:r>
              <a:rPr lang="ko-KR" altLang="en-US" sz="2500" dirty="0" err="1">
                <a:latin typeface="궁서" panose="02030600000101010101" pitchFamily="18" charset="-127"/>
                <a:ea typeface="궁서" panose="02030600000101010101" pitchFamily="18" charset="-127"/>
              </a:rPr>
              <a:t>열어줌</a:t>
            </a:r>
            <a:endParaRPr lang="ko-KR" altLang="en-US" sz="25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endParaRPr lang="ko-KR" altLang="en-US" sz="1800" dirty="0"/>
          </a:p>
        </p:txBody>
      </p:sp>
      <p:pic>
        <p:nvPicPr>
          <p:cNvPr id="5" name="그림 4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1C756A4A-C5A7-481D-A988-3A3F0E399D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4058" b="1"/>
          <a:stretch/>
        </p:blipFill>
        <p:spPr>
          <a:xfrm>
            <a:off x="7545274" y="10"/>
            <a:ext cx="4646726" cy="685799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55DE4E1-F219-45A4-96D9-9A86D0E4D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601C3FF-4A5D-437C-B3DB-A53B99D308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1B1BDC9-B583-4F65-8FE9-E2CBE71D93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6E9B9D7-E5D0-4BD2-A23A-DDFB402BD6B9}"/>
              </a:ext>
            </a:extLst>
          </p:cNvPr>
          <p:cNvSpPr txBox="1"/>
          <p:nvPr/>
        </p:nvSpPr>
        <p:spPr>
          <a:xfrm>
            <a:off x="9046587" y="6657945"/>
            <a:ext cx="314541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ko-KR" altLang="en-US" sz="700">
                <a:solidFill>
                  <a:srgbClr val="FFFFFF"/>
                </a:solidFill>
              </a:rPr>
              <a:t>알 수 없는 작성자 님의 </a:t>
            </a:r>
            <a:r>
              <a:rPr lang="ko-KR" altLang="en-US" sz="700">
                <a:solidFill>
                  <a:srgbClr val="FFFFFF"/>
                </a:solidFill>
                <a:hlinkClick r:id="rId5" tooltip="https://namu.moe/w/%EB%8F%84(%ED%96%89%EC%A0%95%EA%B5%AC%EC%97%AD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이 사진</a:t>
            </a:r>
            <a:r>
              <a:rPr lang="ko-KR" altLang="en-US" sz="700">
                <a:solidFill>
                  <a:srgbClr val="FFFFFF"/>
                </a:solidFill>
              </a:rPr>
              <a:t>에는 </a:t>
            </a:r>
            <a:r>
              <a:rPr lang="ko-KR" altLang="en-US" sz="700">
                <a:solidFill>
                  <a:srgbClr val="FFFFFF"/>
                </a:solidFill>
                <a:hlinkClick r:id="rId7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r>
              <a:rPr lang="ko-KR" altLang="en-US" sz="700">
                <a:solidFill>
                  <a:srgbClr val="FFFFFF"/>
                </a:solidFill>
              </a:rPr>
              <a:t> 라이선스가 적용됩니다.</a:t>
            </a:r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4A4140FA-CA60-4CFD-85D5-157E222F5747}"/>
              </a:ext>
            </a:extLst>
          </p:cNvPr>
          <p:cNvSpPr/>
          <p:nvPr/>
        </p:nvSpPr>
        <p:spPr>
          <a:xfrm>
            <a:off x="11094720" y="365760"/>
            <a:ext cx="193040" cy="2000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8AA8B550-DB17-4856-9D7E-61103C140150}"/>
              </a:ext>
            </a:extLst>
          </p:cNvPr>
          <p:cNvSpPr/>
          <p:nvPr/>
        </p:nvSpPr>
        <p:spPr>
          <a:xfrm>
            <a:off x="10193421" y="465787"/>
            <a:ext cx="997819" cy="44693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 err="1">
                <a:latin typeface="궁서" panose="02030600000101010101" pitchFamily="18" charset="-127"/>
                <a:ea typeface="궁서" panose="02030600000101010101" pitchFamily="18" charset="-127"/>
              </a:rPr>
              <a:t>회령</a:t>
            </a:r>
            <a:endParaRPr lang="ko-KR" altLang="en-US" sz="25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4DB5D4BA-FFC1-4C43-9124-597B9CF7750C}"/>
              </a:ext>
            </a:extLst>
          </p:cNvPr>
          <p:cNvSpPr/>
          <p:nvPr/>
        </p:nvSpPr>
        <p:spPr>
          <a:xfrm>
            <a:off x="11305205" y="157358"/>
            <a:ext cx="193040" cy="2000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0D629296-04BB-4C38-BC1F-6802C62A4C40}"/>
              </a:ext>
            </a:extLst>
          </p:cNvPr>
          <p:cNvSpPr/>
          <p:nvPr/>
        </p:nvSpPr>
        <p:spPr>
          <a:xfrm>
            <a:off x="10683222" y="1713572"/>
            <a:ext cx="1495392" cy="76080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경원</a:t>
            </a:r>
            <a:endParaRPr lang="en-US" altLang="ko-KR" sz="25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algn="ctr"/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현 샛별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  <a:endParaRPr lang="ko-KR" altLang="en-US" sz="25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9" name="화살표: 위쪽 8">
            <a:extLst>
              <a:ext uri="{FF2B5EF4-FFF2-40B4-BE49-F238E27FC236}">
                <a16:creationId xmlns:a16="http://schemas.microsoft.com/office/drawing/2014/main" id="{DAD319C0-18D6-4841-9694-54561AA49E7E}"/>
              </a:ext>
            </a:extLst>
          </p:cNvPr>
          <p:cNvSpPr/>
          <p:nvPr/>
        </p:nvSpPr>
        <p:spPr>
          <a:xfrm>
            <a:off x="11273889" y="431216"/>
            <a:ext cx="336501" cy="1282100"/>
          </a:xfrm>
          <a:prstGeom prst="upArrow">
            <a:avLst>
              <a:gd name="adj1" fmla="val 50000"/>
              <a:gd name="adj2" fmla="val 11865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487472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목판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독도영토학 중간과제 21708225 경제 김지훈</Template>
  <TotalTime>0</TotalTime>
  <Words>2469</Words>
  <Application>Microsoft Office PowerPoint</Application>
  <PresentationFormat>와이드스크린</PresentationFormat>
  <Paragraphs>193</Paragraphs>
  <Slides>37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37</vt:i4>
      </vt:variant>
    </vt:vector>
  </HeadingPairs>
  <TitlesOfParts>
    <vt:vector size="38" baseType="lpstr">
      <vt:lpstr>목판</vt:lpstr>
      <vt:lpstr>간도가 한국 영토인 이유</vt:lpstr>
      <vt:lpstr>목차</vt:lpstr>
      <vt:lpstr>간도의 위치</vt:lpstr>
      <vt:lpstr>PowerPoint 프레젠테이션</vt:lpstr>
      <vt:lpstr>역사 속의 간도 – 고대(고조선)</vt:lpstr>
      <vt:lpstr>PowerPoint 프레젠테이션</vt:lpstr>
      <vt:lpstr>역사 속의 간도 – 고대(고구려)</vt:lpstr>
      <vt:lpstr>역사 속의 간도 – 고대(발해)</vt:lpstr>
      <vt:lpstr>역사 속의 간도 - 중세</vt:lpstr>
      <vt:lpstr>조선과 청과의 간도 영토 분쟁</vt:lpstr>
      <vt:lpstr>PowerPoint 프레젠테이션</vt:lpstr>
      <vt:lpstr>협상 결렬의 이유</vt:lpstr>
      <vt:lpstr>간도를 지켰던 인물 - 어윤중</vt:lpstr>
      <vt:lpstr>PowerPoint 프레젠테이션</vt:lpstr>
      <vt:lpstr>간도를 지켰던 인물 - 이범윤</vt:lpstr>
      <vt:lpstr>외교권이 박탈되버리고…</vt:lpstr>
      <vt:lpstr>간도 협약 내용</vt:lpstr>
      <vt:lpstr>간도협약의 의미</vt:lpstr>
      <vt:lpstr>간도협약의 의미</vt:lpstr>
      <vt:lpstr>일제시대 때의 간도(1910년도)</vt:lpstr>
      <vt:lpstr>PowerPoint 프레젠테이션</vt:lpstr>
      <vt:lpstr>일제 시대 때의 간도(1920,1930년도) </vt:lpstr>
      <vt:lpstr>간도의 인구, 토지비율(1926)</vt:lpstr>
      <vt:lpstr>요약 동영상</vt:lpstr>
      <vt:lpstr>간도를 빼앗긴 이유</vt:lpstr>
      <vt:lpstr>PowerPoint 프레젠테이션</vt:lpstr>
      <vt:lpstr>현재 간도의 상황 – 연변(延边)</vt:lpstr>
      <vt:lpstr>간도의 문화</vt:lpstr>
      <vt:lpstr>조선족에 대하여</vt:lpstr>
      <vt:lpstr>동북공정(東北邊疆歷史與現狀系列硏究工程) </vt:lpstr>
      <vt:lpstr>이에 대한 반박</vt:lpstr>
      <vt:lpstr>간도가 우리땅인 이유</vt:lpstr>
      <vt:lpstr>간도를 되찾기 힘든 이유</vt:lpstr>
      <vt:lpstr>참고문헌</vt:lpstr>
      <vt:lpstr>참고문헌</vt:lpstr>
      <vt:lpstr>참고문헌</vt:lpstr>
      <vt:lpstr>참고문헌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간도의 역사</dc:title>
  <dc:creator>Jihoon Kim</dc:creator>
  <cp:lastModifiedBy>알 수 없는 사용자</cp:lastModifiedBy>
  <cp:revision>3</cp:revision>
  <dcterms:created xsi:type="dcterms:W3CDTF">2020-04-22T01:39:19Z</dcterms:created>
  <dcterms:modified xsi:type="dcterms:W3CDTF">2020-04-22T06:00:37Z</dcterms:modified>
</cp:coreProperties>
</file>