
<file path=[Content_Types].xml><?xml version="1.0" encoding="utf-8"?>
<Types xmlns="http://schemas.openxmlformats.org/package/2006/content-types">
  <Default Extension="htm" ContentType="application/xhtml+xml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80" r:id="rId19"/>
    <p:sldId id="281" r:id="rId20"/>
    <p:sldId id="282" r:id="rId21"/>
    <p:sldId id="285" r:id="rId22"/>
    <p:sldId id="269" r:id="rId23"/>
    <p:sldId id="283" r:id="rId24"/>
    <p:sldId id="270" r:id="rId25"/>
    <p:sldId id="284" r:id="rId26"/>
    <p:sldId id="290" r:id="rId27"/>
    <p:sldId id="289" r:id="rId28"/>
    <p:sldId id="271" r:id="rId29"/>
    <p:sldId id="272" r:id="rId30"/>
    <p:sldId id="274" r:id="rId31"/>
    <p:sldId id="292" r:id="rId32"/>
    <p:sldId id="293" r:id="rId33"/>
    <p:sldId id="294" r:id="rId34"/>
    <p:sldId id="27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AA4A7-2D38-4732-8B89-B6023C5ACE0D}" v="1323" dt="2020-04-22T01:33:42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1926 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간도 지역 호수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1926 간도 지역 호수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3-4555-8F90-952B9ABBCBD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E3-4555-8F90-952B9ABBCB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조선인</c:v>
                </c:pt>
                <c:pt idx="1">
                  <c:v>중국인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52881</c:v>
                </c:pt>
                <c:pt idx="1">
                  <c:v>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3-4555-8F90-952B9ABB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간도 전체 농토 소유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간도 전체 농토 소유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0-43A3-A640-95F17C46C2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CB-45B0-8CE5-DE7107D4B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</c:v>
                </c:pt>
                <c:pt idx="1">
                  <c:v>나머지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0-43A3-A640-95F17C46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aseline="0" dirty="0">
                <a:ea typeface="궁서" panose="02030600000101010101" pitchFamily="18" charset="-127"/>
              </a:rPr>
              <a:t>화룡</a:t>
            </a:r>
            <a:r>
              <a:rPr lang="en-US" altLang="ko-KR" sz="2000" baseline="0" dirty="0">
                <a:ea typeface="궁서" panose="02030600000101010101" pitchFamily="18" charset="-127"/>
              </a:rPr>
              <a:t>, </a:t>
            </a:r>
            <a:r>
              <a:rPr lang="ko-KR" altLang="en-US" sz="2000" baseline="0" dirty="0">
                <a:ea typeface="궁서" panose="02030600000101010101" pitchFamily="18" charset="-127"/>
              </a:rPr>
              <a:t>연길 농지 소유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화룡, 연길 농지 소유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38-48E7-98F3-A7D54B8204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A-4346-AE79-5A2A9F64B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궁서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조선인</c:v>
                </c:pt>
                <c:pt idx="1">
                  <c:v>중국인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A-4346-AE79-5A2A9F64B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궁서" panose="02030600000101010101" pitchFamily="18" charset="-127"/>
                <a:cs typeface="+mn-cs"/>
              </a:defRPr>
            </a:pPr>
            <a:r>
              <a:rPr lang="ko-KR" altLang="en-US" sz="3000" baseline="0" dirty="0">
                <a:ea typeface="궁서" panose="02030600000101010101" pitchFamily="18" charset="-127"/>
              </a:rPr>
              <a:t>중국 내 한인</a:t>
            </a:r>
            <a:r>
              <a:rPr lang="en-US" altLang="ko-KR" sz="3000" baseline="0" dirty="0">
                <a:ea typeface="궁서" panose="02030600000101010101" pitchFamily="18" charset="-127"/>
              </a:rPr>
              <a:t>(</a:t>
            </a:r>
            <a:r>
              <a:rPr lang="ko-KR" altLang="en-US" sz="3000" baseline="0" dirty="0">
                <a:ea typeface="궁서" panose="02030600000101010101" pitchFamily="18" charset="-127"/>
              </a:rPr>
              <a:t>韓人</a:t>
            </a:r>
            <a:r>
              <a:rPr lang="en-US" altLang="ko-KR" sz="3000" baseline="0" dirty="0">
                <a:ea typeface="궁서" panose="02030600000101010101" pitchFamily="18" charset="-127"/>
              </a:rPr>
              <a:t>) </a:t>
            </a:r>
            <a:r>
              <a:rPr lang="ko-KR" altLang="en-US" sz="3000" baseline="0" dirty="0" err="1">
                <a:ea typeface="궁서" panose="02030600000101010101" pitchFamily="18" charset="-127"/>
              </a:rPr>
              <a:t>거주수</a:t>
            </a:r>
            <a:r>
              <a:rPr lang="en-US" altLang="ko-KR" sz="3000" baseline="0" dirty="0">
                <a:ea typeface="궁서" panose="02030600000101010101" pitchFamily="18" charset="-127"/>
              </a:rPr>
              <a:t>(1982) – </a:t>
            </a:r>
            <a:r>
              <a:rPr lang="ko-KR" altLang="en-US" sz="3000" baseline="0" dirty="0">
                <a:ea typeface="궁서" panose="02030600000101010101" pitchFamily="18" charset="-127"/>
              </a:rPr>
              <a:t>단위 </a:t>
            </a:r>
            <a:r>
              <a:rPr lang="en-US" altLang="ko-KR" sz="3000" baseline="0" dirty="0">
                <a:ea typeface="궁서" panose="02030600000101010101" pitchFamily="18" charset="-127"/>
              </a:rPr>
              <a:t>: </a:t>
            </a:r>
            <a:r>
              <a:rPr lang="ko-KR" altLang="en-US" sz="3000" baseline="0" dirty="0">
                <a:ea typeface="궁서" panose="02030600000101010101" pitchFamily="18" charset="-127"/>
              </a:rPr>
              <a:t>만 명</a:t>
            </a:r>
            <a:endParaRPr lang="en-US" altLang="ko-KR" sz="3000" baseline="0" dirty="0">
              <a:ea typeface="궁서" panose="02030600000101010101" pitchFamily="18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중국 내 한인(韓人) 거주수(1983)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길림성</c:v>
                </c:pt>
                <c:pt idx="1">
                  <c:v>요령성</c:v>
                </c:pt>
                <c:pt idx="2">
                  <c:v>흑룡강성</c:v>
                </c:pt>
                <c:pt idx="3">
                  <c:v>기타(내몽고, 기타도시)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17</c:v>
                </c:pt>
                <c:pt idx="2">
                  <c:v>43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9-46CC-B595-1E2E8B14B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953391"/>
        <c:axId val="1145861967"/>
      </c:barChart>
      <c:catAx>
        <c:axId val="81195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궁서" panose="02030600000101010101" pitchFamily="18" charset="-127"/>
                <a:cs typeface="+mn-cs"/>
              </a:defRPr>
            </a:pPr>
            <a:endParaRPr lang="ko-KR"/>
          </a:p>
        </c:txPr>
        <c:crossAx val="1145861967"/>
        <c:crosses val="autoZero"/>
        <c:auto val="1"/>
        <c:lblAlgn val="ctr"/>
        <c:lblOffset val="100"/>
        <c:noMultiLvlLbl val="0"/>
      </c:catAx>
      <c:valAx>
        <c:axId val="114586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1195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2013_China%E2%80%93Russia_floods" TargetMode="External"/><Relationship Id="rId10" Type="http://schemas.openxmlformats.org/officeDocument/2006/relationships/hyperlink" Target="https://pixabay.com/ko/%ED%83%9C%EA%B7%B9%EA%B8%B0-%ED%95%9C%EA%B5%AD-%EA%B5%AD%EA%B8%B0-1424985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en.wikiquote.org/wiki/Japan" TargetMode="External"/><Relationship Id="rId7" Type="http://schemas.openxmlformats.org/officeDocument/2006/relationships/hyperlink" Target="https://pixabay.com/ko/%ED%83%9C%EA%B7%B9%EA%B8%B0-%ED%95%9C%EA%B5%AD-%EA%B5%AD%EA%B8%B0-1424985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pixabay.com/es/gotas-de-lluvia-el-agua-naturaleza-310146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dark.namu.moe/w/%EC%96%B4%EC%9C%A4%EC%A4%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K6S8i3de8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video-camera-filming-media-1872963/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handshake-meeting-deal-hand-trade-651818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youtu.be/j09-XCQa4V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hyperlink" Target="https://youtu.be/dAtMnFKfbH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MJHlN94mqM" TargetMode="External"/><Relationship Id="rId3" Type="http://schemas.microsoft.com/office/2007/relationships/hdphoto" Target="../media/hdphoto2.wdp"/><Relationship Id="rId7" Type="http://schemas.openxmlformats.org/officeDocument/2006/relationships/hyperlink" Target="https://youtu.be/9GdFXIBX4W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hyperlink" Target="https://youtu.be/Xl1G0qZDJv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MJHlN94mq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ht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namu.moe/w/%EB%8F%84(%ED%96%89%EC%A0%95%EA%B5%AC%EC%97%AD)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78FAA-28FC-45DD-81AC-C4A346D4F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8000" dirty="0">
                <a:latin typeface="궁서" panose="02030600000101010101" pitchFamily="18" charset="-127"/>
                <a:ea typeface="궁서" panose="02030600000101010101" pitchFamily="18" charset="-127"/>
              </a:rPr>
              <a:t>간도의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1F13C2-75D6-43A4-950E-189AAA1D5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ko-KR" sz="2600" dirty="0">
                <a:latin typeface="궁서" panose="02030600000101010101" pitchFamily="18" charset="-127"/>
                <a:ea typeface="궁서" panose="02030600000101010101" pitchFamily="18" charset="-127"/>
              </a:rPr>
              <a:t>21708225</a:t>
            </a:r>
          </a:p>
          <a:p>
            <a:pPr algn="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경제학과</a:t>
            </a:r>
            <a:endParaRPr lang="en-US" altLang="ko-KR" sz="2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김지훈</a:t>
            </a:r>
          </a:p>
        </p:txBody>
      </p:sp>
    </p:spTree>
    <p:extLst>
      <p:ext uri="{BB962C8B-B14F-4D97-AF65-F5344CB8AC3E}">
        <p14:creationId xmlns:p14="http://schemas.microsoft.com/office/powerpoint/2010/main" val="253258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501CF0-7E3E-49F9-B3B6-4E139C3A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220090"/>
            <a:ext cx="4920019" cy="2021553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조선과 청과의 간도 영토 분쟁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8DB50A8-9372-4C77-B45B-EF9EEAD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7" r="2" b="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C6E100-4E91-46DF-AC58-A5E5921F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143760"/>
            <a:ext cx="4920019" cy="4028439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병자호란 후 청은 백두산과 주변 북간도 지역을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봉금함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출입금지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1712(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숙종 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38)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조선과 청은 국경을 확실하게 짓기 위해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백두산정계비를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 세움</a:t>
            </a:r>
            <a:endParaRPr lang="en-US" altLang="ko-KR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서로는 압록강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동으로는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土門江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송화강의 상류지역의 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의 분수령에 세운 것으로 명기</a:t>
            </a:r>
            <a:r>
              <a:rPr lang="en-US" altLang="zh-TW" sz="3600" dirty="0"/>
              <a:t>(</a:t>
            </a:r>
            <a:r>
              <a:rPr lang="zh-TW" altLang="en-US" sz="3600" dirty="0"/>
              <a:t>西爲鴨綠</a:t>
            </a:r>
            <a:r>
              <a:rPr lang="en-US" altLang="zh-TW" sz="3600" dirty="0"/>
              <a:t>, </a:t>
            </a:r>
            <a:r>
              <a:rPr lang="zh-TW" altLang="en-US" sz="3600" dirty="0"/>
              <a:t>東爲土門</a:t>
            </a:r>
            <a:r>
              <a:rPr lang="en-US" altLang="zh-TW" sz="3600" dirty="0"/>
              <a:t>)</a:t>
            </a:r>
            <a:endParaRPr lang="ko-KR" altLang="en-US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1885(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철종 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6)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조선은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토문을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숭화강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600" dirty="0" err="1">
                <a:latin typeface="궁서" panose="02030600000101010101" pitchFamily="18" charset="-127"/>
                <a:ea typeface="궁서" panose="02030600000101010101" pitchFamily="18" charset="-127"/>
              </a:rPr>
              <a:t>쑹화강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상류지역의 강이라 주장</a:t>
            </a:r>
            <a:r>
              <a:rPr lang="en-US" altLang="ko-KR" sz="36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600" dirty="0">
                <a:latin typeface="궁서" panose="02030600000101010101" pitchFamily="18" charset="-127"/>
                <a:ea typeface="궁서" panose="02030600000101010101" pitchFamily="18" charset="-127"/>
              </a:rPr>
              <a:t>청은 두만강이라 주장</a:t>
            </a:r>
            <a:endParaRPr lang="en-US" altLang="ko-KR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19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43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4">
            <a:extLst>
              <a:ext uri="{FF2B5EF4-FFF2-40B4-BE49-F238E27FC236}">
                <a16:creationId xmlns:a16="http://schemas.microsoft.com/office/drawing/2014/main" id="{BCE5EFF9-B12A-4A10-94DD-F33EDBCD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8" name="내용 개체 틀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523CE26-85D3-4D10-8B47-7AE23824C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0" r="9719" b="-5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11" name="내용 개체 틀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8176C58-78D0-4794-97C5-4C4B0CEB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540" r="1" b="6614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50" name="Rectangle 36">
            <a:extLst>
              <a:ext uri="{FF2B5EF4-FFF2-40B4-BE49-F238E27FC236}">
                <a16:creationId xmlns:a16="http://schemas.microsoft.com/office/drawing/2014/main" id="{426EEE46-1E2E-459B-85C5-B12A77BE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31">
            <a:extLst>
              <a:ext uri="{FF2B5EF4-FFF2-40B4-BE49-F238E27FC236}">
                <a16:creationId xmlns:a16="http://schemas.microsoft.com/office/drawing/2014/main" id="{C8A87E0E-1130-43D9-890B-8051985B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548" y="909587"/>
            <a:ext cx="5299585" cy="405079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백두산에서 시작해 송화강과 만나는 강이라는 당시 조선인들의 생각이 증거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당시 두만강을 넘어서 송화강 이남 지역에도 조선인들이 거주했다는 증거들이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넓게는 연해주에도 조선인들이 거주하고 있었으며 실질적인 영토는 송화강 이남에서 연해주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지역까지인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시각도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1885,1887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을유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정해감계회담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 등 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차례의 청과의 회담을 가졌지만 합의점을 도출하지 못해 중단</a:t>
            </a:r>
            <a:endParaRPr lang="en-US" sz="27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3C3B5B-B6A2-4C52-831F-3D4FBEF92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E7942F-7C05-45E8-B6CD-0D22951E7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40">
              <a:extLst>
                <a:ext uri="{FF2B5EF4-FFF2-40B4-BE49-F238E27FC236}">
                  <a16:creationId xmlns:a16="http://schemas.microsoft.com/office/drawing/2014/main" id="{E91AFEAF-5CBA-4B38-AFF0-10ED1F5F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3E10FC-E958-4B89-B122-A68A04FC7635}"/>
              </a:ext>
            </a:extLst>
          </p:cNvPr>
          <p:cNvSpPr txBox="1"/>
          <p:nvPr/>
        </p:nvSpPr>
        <p:spPr>
          <a:xfrm>
            <a:off x="2946050" y="6657945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s://en.wikipedia.org/wiki/2013_China%E2%80%93Russia_floo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E955EABD-6B91-4A23-8A36-0E2BF9C6810D}"/>
              </a:ext>
            </a:extLst>
          </p:cNvPr>
          <p:cNvSpPr/>
          <p:nvPr/>
        </p:nvSpPr>
        <p:spPr>
          <a:xfrm>
            <a:off x="2406316" y="664143"/>
            <a:ext cx="1925052" cy="4908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835B942-78AF-47F0-A9A2-69C14DFA5877}"/>
              </a:ext>
            </a:extLst>
          </p:cNvPr>
          <p:cNvSpPr/>
          <p:nvPr/>
        </p:nvSpPr>
        <p:spPr>
          <a:xfrm>
            <a:off x="598820" y="490888"/>
            <a:ext cx="1819175" cy="8373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0" name="그림 29" descr="방이(가) 표시된 사진&#10;&#10;자동 생성된 설명">
            <a:extLst>
              <a:ext uri="{FF2B5EF4-FFF2-40B4-BE49-F238E27FC236}">
                <a16:creationId xmlns:a16="http://schemas.microsoft.com/office/drawing/2014/main" id="{6EAFC13E-8601-40D1-8AEB-3E19E2B66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55732" y="5267476"/>
            <a:ext cx="991804" cy="661203"/>
          </a:xfrm>
          <a:prstGeom prst="rect">
            <a:avLst/>
          </a:prstGeom>
        </p:spPr>
      </p:pic>
      <p:pic>
        <p:nvPicPr>
          <p:cNvPr id="48" name="그림 47" descr="방이(가) 표시된 사진&#10;&#10;자동 생성된 설명">
            <a:extLst>
              <a:ext uri="{FF2B5EF4-FFF2-40B4-BE49-F238E27FC236}">
                <a16:creationId xmlns:a16="http://schemas.microsoft.com/office/drawing/2014/main" id="{737647E0-DA83-4162-A77C-3B9C90879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296161" y="4936874"/>
            <a:ext cx="991804" cy="6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BF8B780F-0866-454E-AAB6-A8B34951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9391" y="4537844"/>
            <a:ext cx="2414016" cy="160934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AABBC-041A-4518-9AEE-54964DB70972}"/>
              </a:ext>
            </a:extLst>
          </p:cNvPr>
          <p:cNvSpPr txBox="1"/>
          <p:nvPr/>
        </p:nvSpPr>
        <p:spPr>
          <a:xfrm>
            <a:off x="10497563" y="6323850"/>
            <a:ext cx="1165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en.wikiquote.org/wiki/Japan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2051064-DA5A-43AF-B107-8BAA4DE0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협상 결렬의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9EA93B-C900-46C5-935C-388C192C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48158"/>
            <a:ext cx="10058400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후금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여진족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은 본래 백두산이 시초였으며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따라서 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지역이 본인의 영토라고 생각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土門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강의 명칭이 두만강인지 송화강의 상류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해란강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모호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청의 전략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1882(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고종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임오군란 때 명성황후가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청에게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원군요청으로 결과적으로 조선의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정치력 악화</a:t>
            </a:r>
          </a:p>
        </p:txBody>
      </p:sp>
      <p:pic>
        <p:nvPicPr>
          <p:cNvPr id="5" name="그림 4" descr="그리기, 나무이(가) 표시된 사진&#10;&#10;자동 생성된 설명">
            <a:extLst>
              <a:ext uri="{FF2B5EF4-FFF2-40B4-BE49-F238E27FC236}">
                <a16:creationId xmlns:a16="http://schemas.microsoft.com/office/drawing/2014/main" id="{D32955B4-F3D5-4BC6-BA1B-2FAAA46C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28" y="4630293"/>
            <a:ext cx="2619375" cy="1743075"/>
          </a:xfrm>
          <a:prstGeom prst="rect">
            <a:avLst/>
          </a:prstGeom>
        </p:spPr>
      </p:pic>
      <p:pic>
        <p:nvPicPr>
          <p:cNvPr id="7" name="그림 6" descr="방이(가) 표시된 사진&#10;&#10;자동 생성된 설명">
            <a:extLst>
              <a:ext uri="{FF2B5EF4-FFF2-40B4-BE49-F238E27FC236}">
                <a16:creationId xmlns:a16="http://schemas.microsoft.com/office/drawing/2014/main" id="{B05F1CA0-ABFE-4B26-9282-CCED903A8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5037010"/>
            <a:ext cx="1089660" cy="726440"/>
          </a:xfrm>
          <a:prstGeom prst="rect">
            <a:avLst/>
          </a:prstGeom>
        </p:spPr>
      </p:pic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DEB59343-8635-4673-88CB-2BCAE4224FD7}"/>
              </a:ext>
            </a:extLst>
          </p:cNvPr>
          <p:cNvSpPr/>
          <p:nvPr/>
        </p:nvSpPr>
        <p:spPr>
          <a:xfrm>
            <a:off x="3422641" y="5653055"/>
            <a:ext cx="2458720" cy="22079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0D8C29-A3E5-4FD8-AAB9-8E536ACF34AA}"/>
              </a:ext>
            </a:extLst>
          </p:cNvPr>
          <p:cNvSpPr/>
          <p:nvPr/>
        </p:nvSpPr>
        <p:spPr>
          <a:xfrm>
            <a:off x="4336948" y="5873845"/>
            <a:ext cx="2292806" cy="5692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간도는 조선 땅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29A571DD-B9A5-44E0-B7AD-8ABBAE3ED5AD}"/>
              </a:ext>
            </a:extLst>
          </p:cNvPr>
          <p:cNvSpPr/>
          <p:nvPr/>
        </p:nvSpPr>
        <p:spPr>
          <a:xfrm>
            <a:off x="3422640" y="4846655"/>
            <a:ext cx="2764799" cy="778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DBB6C0-62B2-42EF-8ED6-420473AE9F17}"/>
              </a:ext>
            </a:extLst>
          </p:cNvPr>
          <p:cNvSpPr/>
          <p:nvPr/>
        </p:nvSpPr>
        <p:spPr>
          <a:xfrm>
            <a:off x="2558008" y="4581525"/>
            <a:ext cx="3120399" cy="726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집안 관리나 잘해</a:t>
            </a:r>
          </a:p>
        </p:txBody>
      </p:sp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B482B531-F215-4CF0-8F78-28899904448A}"/>
              </a:ext>
            </a:extLst>
          </p:cNvPr>
          <p:cNvSpPr/>
          <p:nvPr/>
        </p:nvSpPr>
        <p:spPr>
          <a:xfrm>
            <a:off x="7264400" y="4846655"/>
            <a:ext cx="1811036" cy="778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CBF7780-2D27-4D5C-BB84-638032A9301B}"/>
              </a:ext>
            </a:extLst>
          </p:cNvPr>
          <p:cNvSpPr/>
          <p:nvPr/>
        </p:nvSpPr>
        <p:spPr>
          <a:xfrm>
            <a:off x="7163507" y="5421963"/>
            <a:ext cx="3120399" cy="11204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일본인 죽였으니 배상금 내놔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8E4DDB2-C2C6-4E63-934C-BA33F0607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58293" y="4664804"/>
            <a:ext cx="557436" cy="4137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BA606E2-795D-4FE7-A1CE-14E41D34F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7573" y="4664804"/>
            <a:ext cx="557436" cy="4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455FD-F668-4264-A9FA-1823D798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지켰던 인물 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5000" dirty="0" err="1">
                <a:latin typeface="궁서" panose="02030600000101010101" pitchFamily="18" charset="-127"/>
                <a:ea typeface="궁서" panose="02030600000101010101" pitchFamily="18" charset="-127"/>
              </a:rPr>
              <a:t>어윤중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D8752A-F861-4F05-8928-1817ACB5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경원부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慶源府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함경북도 경원군의 지방관아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시청과 유사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샛별시청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를 순시 중이던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서북경략사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西北經略史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평안도와 함경도의 경계가 되는 지방의 정치에 관한 사건을 처리하기 위해 임시로 임명한 벼슬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종성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함경북도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온성군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지역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출신의 김우식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金禹軾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을 두 차례나 백두산에 파견해 현지를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재답사시키고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정계비의 탁본을 떠오도록 조처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김우식의 답사 결과를 토대로 하여 여러 가지 자료를 제시하면서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송화강 상류로 간도 지방은 우리 영토임을 주장했고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백두산정계비와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토문강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발원지에 대한 공동 조사에 의해 국경을 획정할 것을 청나라의 현지 관료에게 제기</a:t>
            </a:r>
          </a:p>
          <a:p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9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지도, 대형, 검은색이(가) 표시된 사진&#10;&#10;자동 생성된 설명">
            <a:extLst>
              <a:ext uri="{FF2B5EF4-FFF2-40B4-BE49-F238E27FC236}">
                <a16:creationId xmlns:a16="http://schemas.microsoft.com/office/drawing/2014/main" id="{AFACD9F4-4927-4FC4-B4AC-979B86D6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876"/>
            <a:ext cx="7835983" cy="5188692"/>
          </a:xfrm>
        </p:spPr>
      </p:pic>
      <p:pic>
        <p:nvPicPr>
          <p:cNvPr id="10" name="그림 9" descr="남자, 사진, 오래된, 검은색이(가) 표시된 사진&#10;&#10;자동 생성된 설명">
            <a:extLst>
              <a:ext uri="{FF2B5EF4-FFF2-40B4-BE49-F238E27FC236}">
                <a16:creationId xmlns:a16="http://schemas.microsoft.com/office/drawing/2014/main" id="{9AA1793C-32FE-4AE5-8023-D6B58C80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9132" y="0"/>
            <a:ext cx="4089718" cy="5439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186366-E578-4644-AA8C-CCAD72234F40}"/>
              </a:ext>
            </a:extLst>
          </p:cNvPr>
          <p:cNvSpPr txBox="1"/>
          <p:nvPr/>
        </p:nvSpPr>
        <p:spPr>
          <a:xfrm>
            <a:off x="5143500" y="4695825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4" tooltip="https://dark.namu.moe/w/%EC%96%B4%EC%9C%A4%EC%A4%91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5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258B9CF-1C76-4B2B-859B-0BD45B8DE19A}"/>
              </a:ext>
            </a:extLst>
          </p:cNvPr>
          <p:cNvSpPr/>
          <p:nvPr/>
        </p:nvSpPr>
        <p:spPr>
          <a:xfrm>
            <a:off x="7969132" y="5439325"/>
            <a:ext cx="4222868" cy="14186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어윤중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魚允中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1848(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헌종 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14)∼1896(</a:t>
            </a:r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고종 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33)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98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F4BDA-8B6A-4752-B183-967A53F0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지켰던 인물 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5000" dirty="0" err="1">
                <a:latin typeface="궁서" panose="02030600000101010101" pitchFamily="18" charset="-127"/>
                <a:ea typeface="궁서" panose="02030600000101010101" pitchFamily="18" charset="-127"/>
              </a:rPr>
              <a:t>이범윤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남자, 사람, 넥타이, 착용이(가) 표시된 사진&#10;&#10;자동 생성된 설명">
            <a:extLst>
              <a:ext uri="{FF2B5EF4-FFF2-40B4-BE49-F238E27FC236}">
                <a16:creationId xmlns:a16="http://schemas.microsoft.com/office/drawing/2014/main" id="{3F6AC9BD-0DFA-483F-8419-CEB18A8B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400" y="1675732"/>
            <a:ext cx="3522869" cy="40513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A4D0552-645C-4E94-BEC0-50E9CF4C7F49}"/>
              </a:ext>
            </a:extLst>
          </p:cNvPr>
          <p:cNvSpPr/>
          <p:nvPr/>
        </p:nvSpPr>
        <p:spPr>
          <a:xfrm>
            <a:off x="7518400" y="5727032"/>
            <a:ext cx="3522846" cy="112134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이범윤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李範允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 algn="ctr"/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1856(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철종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7) ~ 1940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0" name="그림 9" descr="무기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2EFE4034-39CE-4EF3-9500-4FE3982FE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38989" y="2251548"/>
            <a:ext cx="3031808" cy="377012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BB3A01-54E9-4845-AF12-B5ACBA80D0D0}"/>
              </a:ext>
            </a:extLst>
          </p:cNvPr>
          <p:cNvSpPr/>
          <p:nvPr/>
        </p:nvSpPr>
        <p:spPr>
          <a:xfrm>
            <a:off x="142240" y="6287703"/>
            <a:ext cx="7213600" cy="4077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https://www.youtube.com/watch?v=yGK6S8i3de8</a:t>
            </a:r>
            <a:endParaRPr lang="ko-KR" altLang="en-US" sz="20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54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4F77345-A0F4-4418-9176-2F88895C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390" y="3154715"/>
            <a:ext cx="2377442" cy="277749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76AE85-9A86-4614-9C4C-41004F01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외교권이 </a:t>
            </a:r>
            <a:r>
              <a:rPr lang="ko-KR" altLang="en-US" sz="50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박탈되버리고</a:t>
            </a:r>
            <a:r>
              <a:rPr lang="en-US" altLang="ko-KR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…</a:t>
            </a:r>
            <a:endParaRPr lang="ko-KR" altLang="en-US" sz="50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08DD04-7C65-41A5-B7DF-41331596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208933"/>
          </a:xfrm>
        </p:spPr>
        <p:txBody>
          <a:bodyPr/>
          <a:lstStyle/>
          <a:p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1905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을사늑약으로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대한제국의 외교권 박탈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1909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 돌연 청과 간도 협약을 체결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4ED7C3-A2E8-4617-B77D-7A50FA6C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9" y="3870851"/>
            <a:ext cx="4070691" cy="2713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9A908E-F29E-443F-ADF8-DD62BE8E3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4" y="4119029"/>
            <a:ext cx="3673962" cy="39115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DD39B8-95E4-45FB-BEE6-0B95B4DF9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22242" y="4173249"/>
            <a:ext cx="2204720" cy="19015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3B8090-6094-4E5F-9B80-40458FF53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164" y="6074820"/>
            <a:ext cx="1091279" cy="725487"/>
          </a:xfrm>
          <a:prstGeom prst="rect">
            <a:avLst/>
          </a:prstGeom>
        </p:spPr>
      </p:pic>
      <p:sp>
        <p:nvSpPr>
          <p:cNvPr id="9" name="곱하기 기호 8">
            <a:extLst>
              <a:ext uri="{FF2B5EF4-FFF2-40B4-BE49-F238E27FC236}">
                <a16:creationId xmlns:a16="http://schemas.microsoft.com/office/drawing/2014/main" id="{E480D9CC-E155-4CB1-A765-3D70A9BEDF2F}"/>
              </a:ext>
            </a:extLst>
          </p:cNvPr>
          <p:cNvSpPr/>
          <p:nvPr/>
        </p:nvSpPr>
        <p:spPr>
          <a:xfrm>
            <a:off x="5980683" y="5932208"/>
            <a:ext cx="904240" cy="9855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36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F10E1-42FF-42EE-8646-043544B3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1377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협약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DAEFD1-E494-49AC-B274-5C529364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5171"/>
            <a:ext cx="10058400" cy="5062888"/>
          </a:xfrm>
        </p:spPr>
        <p:txBody>
          <a:bodyPr>
            <a:normAutofit fontScale="92500" lnSpcReduction="10000"/>
          </a:bodyPr>
          <a:lstStyle/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첫째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두만강을 양국의 국경으로 하고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상류는 정계비를 지점으로 하여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석을수로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국경을 삼는다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둘째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용정촌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龍井村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국자가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局子街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두도구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頭道溝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면초구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面草溝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등 네 곳에 영사관이나 영사관 분관을 설치한다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셋째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청나라는 간도 지방에 한민족의 거주를 승준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承准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넷째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지방에 거주하는 한민족은 청나라의 법권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法權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관할 하에 두며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납세와 행정상 처분도 청국인과 같이 취급한다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다섯째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거주 한국인의 재산은 청국인과 같이 보호되며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선정된 장소를 통해 두만강을 출입할 수 있다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여섯째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일본은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길회선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[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吉會線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延吉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에서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會寧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까지 연결된 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]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부설권을 가진다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fontAlgn="base" latinLnBrk="0"/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일곱째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가급적 속히 통감부 간도 파출소와 관계 관원을 철수하고 영사관을 설치한다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8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3DCD6-6795-4413-B6CF-524CFB27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8DB249-0E35-4734-A307-FD717C05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6080"/>
            <a:ext cx="10058400" cy="5059680"/>
          </a:xfrm>
        </p:spPr>
        <p:txBody>
          <a:bodyPr>
            <a:normAutofit/>
          </a:bodyPr>
          <a:lstStyle/>
          <a:p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1905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불법조약인 을사늑약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서명인이 없는 조약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으로 대한제국의 외교권이 박탈되었다는 명분으로 일본과 청이 협약을 채결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– 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당사국인 조선과 청이 아니므로 간도협약 역시 무효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통감부는 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1907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간도에 조선 통감부 간도 파출소를 설치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1909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통감부는 </a:t>
            </a:r>
            <a:r>
              <a:rPr lang="en-US" altLang="ko-KR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1907</a:t>
            </a:r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간도에 조선 통감부 간도 파출소를 설치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 이전 일제가 간도를 조선 영토로 인정하는 것은 나중에 조선과 만주지역을 넘어 중국 대륙의 통치를 목적이므로 영토 수호의 조선의 목적과 다름</a:t>
            </a:r>
            <a:endParaRPr lang="en-US" altLang="ko-KR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27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178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6FCBA7-2E9B-4DC5-B2CE-5B6D323C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8EAF7D-60AF-4DA0-A5C6-3A9E9396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간도협약 이후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안봉철도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安奉鐵道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 중국 단둥에서 선양까지의 간선철도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개설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무순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撫順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)·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煙臺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탄광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영구지선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營口支線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파출소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철수 문제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관외철도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關外鐵道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법고문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法庫門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만주의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철령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鐵嶺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북서쪽에 있는 도시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몽고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蒙古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와의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무역지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연장 문제 등 만주에서의 몇 가지를 교환하는 조건으로 중국에 간도를 할양하였던 것 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만주 지배를 위해 군사력을 만주 깊숙이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진주시켜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마침내 만주를 무력 점령하였을 때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내 줬던 간도 지방도 다시 지배하에 넣을 수 있다는 계산 아래 취해진 예정된 조처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0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9A8B1-CF77-4690-BE88-15E1BC4A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7D425B-1720-4782-AFB3-366526E0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간도의 위치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지리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조선과 청과의 간도 영토분쟁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일제시대의 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 간도의 상황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간도의 교육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문화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69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7A5DEF5-38B7-44F1-8227-1ED3B80C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 때의 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(1910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5727E01-4799-45DA-9411-8E2111969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5"/>
          <a:stretch/>
        </p:blipFill>
        <p:spPr>
          <a:xfrm>
            <a:off x="370563" y="2114489"/>
            <a:ext cx="5988916" cy="459826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80E8F2-67B7-4489-A669-5C86A85A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7" y="2942387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한일 병합 이후 간도에서 많은 독립운동들이 전개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서간도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유하현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柳河縣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삼원보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三源堡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에 독립운동 기지가 건설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북간도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명동촌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明東村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왕청현의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나자구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羅子溝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소만 국경 지역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밀산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密山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등 많은 무관학교 등이 설립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4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0D5B72C-368E-4193-9B8D-644E6551A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6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FA4F2D-F379-4E79-A67C-7FF75B89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462013"/>
            <a:ext cx="4920019" cy="5710187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20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세기 이전에도 탐관오리의 수탈과 흉년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혹은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농지경작을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이유로 간도로 이주한 조선인들이 존재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1910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한일 병합이후 일제 수탈을 피하기 위하거나 항일 투쟁 운동을 하기 위해 이주한 조선인들이 대폭 증가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1910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월에서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1911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월까지 조선 통감부에서 조사한 결과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간도로 이주한 조선인은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21,593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05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9E893C4-69B2-49FA-8300-86AEB106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484632"/>
            <a:ext cx="10791364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일제 시대 때의 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(1920,1930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년도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A632B65-181F-4AF2-B4C8-B3A3C70CB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1" r="2" b="2"/>
          <a:stretch/>
        </p:blipFill>
        <p:spPr>
          <a:xfrm>
            <a:off x="0" y="1987826"/>
            <a:ext cx="6096000" cy="468048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내용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2A1ABFA-297F-44BF-96D1-CD4A5FB6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5999" y="1987826"/>
            <a:ext cx="6049417" cy="4927324"/>
          </a:xfrm>
        </p:spPr>
      </p:pic>
    </p:spTree>
    <p:extLst>
      <p:ext uri="{BB962C8B-B14F-4D97-AF65-F5344CB8AC3E}">
        <p14:creationId xmlns:p14="http://schemas.microsoft.com/office/powerpoint/2010/main" val="18401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5EC48-9E20-4A3B-96A3-6D9C091B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간도의 인구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토지비율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(1926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14" name="내용 개체 틀 13">
            <a:extLst>
              <a:ext uri="{FF2B5EF4-FFF2-40B4-BE49-F238E27FC236}">
                <a16:creationId xmlns:a16="http://schemas.microsoft.com/office/drawing/2014/main" id="{A1ED1E4A-8C3B-4D4D-B0F7-F028A30B1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48850"/>
              </p:ext>
            </p:extLst>
          </p:nvPr>
        </p:nvGraphicFramePr>
        <p:xfrm>
          <a:off x="-589280" y="2322068"/>
          <a:ext cx="537464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차트 16">
            <a:extLst>
              <a:ext uri="{FF2B5EF4-FFF2-40B4-BE49-F238E27FC236}">
                <a16:creationId xmlns:a16="http://schemas.microsoft.com/office/drawing/2014/main" id="{CDEA724D-51C5-4F88-AF5E-1FF82938D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163139"/>
              </p:ext>
            </p:extLst>
          </p:nvPr>
        </p:nvGraphicFramePr>
        <p:xfrm>
          <a:off x="3677920" y="2322068"/>
          <a:ext cx="432816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D46CD466-A35C-4D8F-B7B1-994CA9045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728909"/>
              </p:ext>
            </p:extLst>
          </p:nvPr>
        </p:nvGraphicFramePr>
        <p:xfrm>
          <a:off x="7231246" y="2463282"/>
          <a:ext cx="5374640" cy="391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00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055259F-F54F-404F-A7A1-4804B213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ko-KR" altLang="en-US" sz="6000">
                <a:latin typeface="궁서" panose="02030600000101010101" pitchFamily="18" charset="-127"/>
                <a:ea typeface="궁서" panose="02030600000101010101" pitchFamily="18" charset="-127"/>
              </a:rPr>
              <a:t>요약 동영상</a:t>
            </a:r>
          </a:p>
        </p:txBody>
      </p:sp>
      <p:pic>
        <p:nvPicPr>
          <p:cNvPr id="4" name="내용 개체 틀 3">
            <a:hlinkClick r:id="rId4"/>
            <a:extLst>
              <a:ext uri="{FF2B5EF4-FFF2-40B4-BE49-F238E27FC236}">
                <a16:creationId xmlns:a16="http://schemas.microsoft.com/office/drawing/2014/main" id="{7CB26976-908D-4F95-BB5D-13418C0B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36396" y="1770407"/>
            <a:ext cx="3029975" cy="37737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D6704D-1CBD-4986-A7C5-047B0E4D1E4A}"/>
              </a:ext>
            </a:extLst>
          </p:cNvPr>
          <p:cNvSpPr/>
          <p:nvPr/>
        </p:nvSpPr>
        <p:spPr>
          <a:xfrm>
            <a:off x="-77002" y="5892800"/>
            <a:ext cx="6477803" cy="30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</a:t>
            </a:r>
            <a:r>
              <a:rPr lang="en-US" altLang="ko-KR" sz="25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: https://youtu.be/j09-XCQa4V0</a:t>
            </a:r>
            <a:endParaRPr lang="ko-KR" altLang="en-US" sz="25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85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DB4C5A-CB41-4A68-9FFB-235C255B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간도를 빼앗긴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709483-DBD3-43F2-A669-160BDA69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계속된 영토분쟁 중 조선의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정치력 약화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국력약화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내부 분란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일제의 간섭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국력약화로 인한 청의 조선에 대한 무시 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광복직후에도 국내적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국제적 정치 혼란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미 소 갈등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통일정부와 남한 단독 정부 설립 주장 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1945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18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중국 공산당의 간도지역 무력 점거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1952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9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연변조선민족자치구 성립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6.25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전쟁 이후 분단된 상황으로 북한과 인접한 간도를 남한이 분쟁 참여가 어려워 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1962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 북한과 중국이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조중변계조약을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체결해 백두산의 절반정도를 각각 양국이 나눠 갖기로 합의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두만강 이북 지역을 넘겨주어 사실상 간도를 중국의 영토로 인정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704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0A07BB28-9F76-4C1F-8F0E-666F217CA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91791"/>
              </p:ext>
            </p:extLst>
          </p:nvPr>
        </p:nvGraphicFramePr>
        <p:xfrm>
          <a:off x="1069975" y="703263"/>
          <a:ext cx="10058400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62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4DF5A3-C846-43D9-B26D-100B73AB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현재 간도의 상황 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연변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延边</a:t>
            </a:r>
            <a:r>
              <a:rPr lang="en-US" altLang="ko-KR" sz="5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50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673A9AE-DE0A-4DFB-8C1C-A1699F731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8" r="13349" b="-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329BB4-31CF-426F-846C-4D74EDDA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/>
          </a:bodyPr>
          <a:lstStyle/>
          <a:p>
            <a:r>
              <a:rPr 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2010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 기준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227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1,600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명 중 한족이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64%,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32%,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만주족이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2%,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기타소수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민족들이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2%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구성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약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73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 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현재는 조선족 수도 줄어들고 소수민족들도 사라지고 있는 상황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역사적 인적 증거 상실 가능성 높음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길림성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흑룡강성도 마찬가지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819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F8164-20D5-4423-A969-6351278F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간도의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C5444-A5C2-43BC-9989-DC0FAFC5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간도에 살고 있는 한인들은 다른 해외에 거주하고 있는 한인들에 비해 전통적인 생활양식과 문화를 비교적 많이 유지</a:t>
            </a:r>
          </a:p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음력설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정월대보름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단오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추석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동지 등 절기에 따른 명절을 지킴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남녀 모두 전통적인 의상을 입고 윷놀이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그네뛰기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널뛰기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축구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씨름판을 벌이고 엿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찰밥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팥죽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떡국 등을 즐김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행사나 축제 때 장구와 꽹과리를 치면서 ＜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노들강변＞과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＜아리랑＞ 등의 옛 민요 가락 속에 춤을 춤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83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AF544A-A621-4231-808F-FD84B55A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조선족에 대하여</a:t>
            </a:r>
          </a:p>
        </p:txBody>
      </p:sp>
      <p:pic>
        <p:nvPicPr>
          <p:cNvPr id="4" name="내용 개체 틀 3">
            <a:hlinkClick r:id="rId4"/>
            <a:extLst>
              <a:ext uri="{FF2B5EF4-FFF2-40B4-BE49-F238E27FC236}">
                <a16:creationId xmlns:a16="http://schemas.microsoft.com/office/drawing/2014/main" id="{A2B1E981-7D96-46A7-BD5E-500D6EB5C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68"/>
          <a:stretch/>
        </p:blipFill>
        <p:spPr>
          <a:xfrm>
            <a:off x="1669584" y="2093976"/>
            <a:ext cx="2506176" cy="36988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0BEC3A-574B-4EED-98A7-E52D4F76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0" y="2121408"/>
            <a:ext cx="5611368" cy="4050792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  <a:hlinkClick r:id="rId4"/>
              </a:rPr>
              <a:t>https://youtu.be/dAtMnFKfbH4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1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DD052AB-8A28-493F-BBD1-CC1F333B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>
                <a:latin typeface="궁서" panose="02030600000101010101" pitchFamily="18" charset="-127"/>
                <a:ea typeface="궁서" panose="02030600000101010101" pitchFamily="18" charset="-127"/>
              </a:rPr>
              <a:t>간도의 위치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0AF980D-F9ED-41DD-8317-48DA1AA17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61" r="1" b="5889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739481-962B-499C-AB46-86D7D358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만주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부근 한인들 거주 지역 의미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좁은 의미론 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옌벤조선족자치구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넓은 의미론 만주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러시아 부근까지의 범위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서간도와 북간도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동간도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나뉘어짐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한국에서 간도의 의미는 북간도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경계선이 정확히 나뉘어지지 않음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한인들의 대략적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거주지들로만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나타남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4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4F942C-E645-4BA6-93FB-EDC7D8BE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Autofit/>
          </a:bodyPr>
          <a:lstStyle/>
          <a:p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동북공정</a:t>
            </a:r>
            <a:r>
              <a:rPr lang="en-US" altLang="zh-TW" sz="40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zh-TW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東北邊疆歷史與現狀系列硏究工程</a:t>
            </a:r>
            <a:r>
              <a:rPr lang="en-US" altLang="zh-TW" sz="40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br>
              <a:rPr lang="zh-TW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</a:b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hlinkClick r:id="rId4"/>
            <a:extLst>
              <a:ext uri="{FF2B5EF4-FFF2-40B4-BE49-F238E27FC236}">
                <a16:creationId xmlns:a16="http://schemas.microsoft.com/office/drawing/2014/main" id="{E9799828-EE09-4DFD-AD31-FA40A5EA0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1151424" y="859364"/>
            <a:ext cx="1673056" cy="246922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36D1-9F81-4E92-82E9-14C37D77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2002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년부터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2007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년까지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간도뿐만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아니라 고조선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발해 등 한국의 고대 국가의 역사들을 모두 중국의 역사로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편입시켜려는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연구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과거의 한민족이 중국의 속국인 것과 모든 소수민족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부족국가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과거 중국 영토를 차지했던 나라 모두 중국 역사라고 주장</a:t>
            </a:r>
          </a:p>
          <a:p>
            <a:endParaRPr lang="ko-KR" alt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그림 9">
            <a:hlinkClick r:id="rId7"/>
            <a:extLst>
              <a:ext uri="{FF2B5EF4-FFF2-40B4-BE49-F238E27FC236}">
                <a16:creationId xmlns:a16="http://schemas.microsoft.com/office/drawing/2014/main" id="{9F459BAC-E271-4FF6-9EED-D6EF38CDD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1914493" y="2294802"/>
            <a:ext cx="1673056" cy="246922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38E98C8-8FC8-4AA2-9EFB-96729DD81476}"/>
              </a:ext>
            </a:extLst>
          </p:cNvPr>
          <p:cNvSpPr/>
          <p:nvPr/>
        </p:nvSpPr>
        <p:spPr>
          <a:xfrm>
            <a:off x="138438" y="6081627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4"/>
              </a:rPr>
              <a:t>https://youtu.be/Xl1G0qZDJvM</a:t>
            </a:r>
            <a:endParaRPr lang="ko-KR" altLang="en-US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4F964F4-D1D2-47DF-A16F-7C4153B68884}"/>
              </a:ext>
            </a:extLst>
          </p:cNvPr>
          <p:cNvSpPr/>
          <p:nvPr/>
        </p:nvSpPr>
        <p:spPr>
          <a:xfrm>
            <a:off x="5472438" y="6083071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sz="2000" u="sng" dirty="0">
                <a:latin typeface="궁서" panose="02030600000101010101" pitchFamily="18" charset="-127"/>
                <a:ea typeface="궁서" panose="02030600000101010101" pitchFamily="18" charset="-127"/>
                <a:hlinkClick r:id="rId7"/>
              </a:rPr>
              <a:t>https://youtu.be/9GdFXIBX4Wo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5" name="그림 14">
            <a:hlinkClick r:id="rId8"/>
            <a:extLst>
              <a:ext uri="{FF2B5EF4-FFF2-40B4-BE49-F238E27FC236}">
                <a16:creationId xmlns:a16="http://schemas.microsoft.com/office/drawing/2014/main" id="{4971C1AE-4DAE-49BA-85D8-C944E7FF4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12"/>
          <a:stretch/>
        </p:blipFill>
        <p:spPr>
          <a:xfrm>
            <a:off x="2805438" y="3583098"/>
            <a:ext cx="1673056" cy="246922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9A994B-5C20-45EA-9D65-3CB0E944B5CD}"/>
              </a:ext>
            </a:extLst>
          </p:cNvPr>
          <p:cNvSpPr/>
          <p:nvPr/>
        </p:nvSpPr>
        <p:spPr>
          <a:xfrm>
            <a:off x="138438" y="6487473"/>
            <a:ext cx="5334000" cy="398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8"/>
              </a:rPr>
              <a:t>https://youtu.be/YMJHlN94mqM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40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848A78-2833-48B3-92D0-CD0E5418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이에 대한 반박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29F0C7-9577-4633-ADE3-ADBA21DF4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한국 뿐만 아니라 북한도 이에 대응하여 적극적으로 연구 중에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공식적으로 동북공정은 종료되었으나 여전히 중국의 비공식적 역사왜곡은 계속되고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고구려역사재단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교육부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각종 시민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연구단체들이 역사 왜곡을 위한 대응을 계속하는 중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내용 개체 틀 3">
            <a:hlinkClick r:id="rId3"/>
            <a:extLst>
              <a:ext uri="{FF2B5EF4-FFF2-40B4-BE49-F238E27FC236}">
                <a16:creationId xmlns:a16="http://schemas.microsoft.com/office/drawing/2014/main" id="{FACA5F3E-74F4-4D05-AF36-6A20E3851D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" r="4070" b="-1"/>
          <a:stretch/>
        </p:blipFill>
        <p:spPr>
          <a:xfrm>
            <a:off x="8642480" y="1611697"/>
            <a:ext cx="2139420" cy="3353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111200BC-9769-467D-954F-1F3F87671BC9}"/>
              </a:ext>
            </a:extLst>
          </p:cNvPr>
          <p:cNvSpPr/>
          <p:nvPr/>
        </p:nvSpPr>
        <p:spPr>
          <a:xfrm>
            <a:off x="6477802" y="6258874"/>
            <a:ext cx="5505651" cy="4280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출처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 </a:t>
            </a:r>
            <a:r>
              <a:rPr lang="en-US" altLang="ko-KR" sz="20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3"/>
              </a:rPr>
              <a:t>https://youtu.be/YMJHlN94mqM</a:t>
            </a:r>
            <a:endParaRPr lang="ko-KR" altLang="en-US" sz="20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511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EC963-3741-4CBA-8B63-EBFA5888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간도가 우리땅인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25D12E-5B9C-4C36-A4CE-A2F7248A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 시대부터 우리 조상 민족들이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현재도 조선족 등 한민족들과 한국 문화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유적 등들이 간도  주변 지역에 남아 있음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일본과 중국의 불법 조약체결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점령 등 국제사법재판소에서 논쟁이 될 부분들이 많음</a:t>
            </a:r>
          </a:p>
        </p:txBody>
      </p:sp>
    </p:spTree>
    <p:extLst>
      <p:ext uri="{BB962C8B-B14F-4D97-AF65-F5344CB8AC3E}">
        <p14:creationId xmlns:p14="http://schemas.microsoft.com/office/powerpoint/2010/main" val="172986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FFFF8-5E21-4E31-8F6F-A42E614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간도를 되찾기 힘든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D027DD-8833-4272-A3CE-7FC4EC6F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과거에 비해 조선족 수 감소 및 정체성 상실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조선족 범죄의 증가로 부정적 인식 증가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남북 분단 상황에서 우리나라의 관여 난항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북한 인접지역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1962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ko-KR" altLang="en-US" sz="2500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조중변계조약으로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백두산 이북 지역 및 간도를 중국영토로 인정해 버림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북한의 정치적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국가적 상황이 중국에 비해 많이 약함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중국의 동북공정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남북통일에 대한 견제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간도 인정에 따른 추가적인 역사</a:t>
            </a:r>
            <a:r>
              <a:rPr lang="en-US" altLang="ko-KR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영토 문제에 대한 중국의 부담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5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현재 대한민국 국민의 남북통일에 대한 긍정적 인식 부족</a:t>
            </a:r>
            <a:endParaRPr lang="en-US" altLang="ko-KR" sz="25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944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73470-BBEB-43FA-9E6C-CEB784D1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587E-CCB4-44E2-89B6-6715B3457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https://terms.naver.com/entry.nhn?docId=564842&amp;cid=46623&amp;categoryId=46623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https://terms.naver.com/entry.nhn?docId=1141471&amp;cid=40942&amp;categoryId=40002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https://blog.naver.com/phil620/221130360100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http://blog.daum.net/sundor10/8540390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http://egloos.zum.com/dwban22/v/4982093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https://terms.naver.com/search.nhn?query=%E6%8E%A5%E4%BC%B4%E4%BD%BF&amp;searchType=&amp;dicType=&amp;subject=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https://terms.naver.com/entry.nhn?docId=919497&amp;cid=62048&amp;categoryId=62048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https://ko.dict.naver.com/#/entry/koko/e319fe38d690441b8326fae2d5d15368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https://blog.naver.com/socinfranews/221416154839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619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63D1E-5425-45EF-ADAA-54AF2137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226B92-7F82-4BF8-9A17-7BEE0E99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7896"/>
            <a:ext cx="10058400" cy="4050792"/>
          </a:xfrm>
        </p:spPr>
        <p:txBody>
          <a:bodyPr>
            <a:noAutofit/>
          </a:bodyPr>
          <a:lstStyle/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https://terms.naver.com/entry.nhn?docId=1096374&amp;cid=40942&amp;categoryId=40018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http://www.dongpotown.com/news/articleView.html?idxno=802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https://terms.naver.com/entry.nhn?docId=1169974&amp;cid=40942&amp;categoryId=33384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https://cafe.naver.com/lawsong2010/1700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https://blog.naver.com/jhkh1121/221365348751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https://terms.naver.com/entry.nhn?docId=1224063&amp;cid=40942&amp;categoryId=39994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https://blog.naver.com/chhioo/90073270228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https://cafe.naver.com/booheong/183484</a:t>
            </a:r>
          </a:p>
          <a:p>
            <a:pPr fontAlgn="base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https://blog.naver.com/lsk8372/221457686735</a:t>
            </a:r>
          </a:p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https://blog.naver.com/rhdwnsdnjs01/30178872662</a:t>
            </a:r>
          </a:p>
        </p:txBody>
      </p:sp>
    </p:spTree>
    <p:extLst>
      <p:ext uri="{BB962C8B-B14F-4D97-AF65-F5344CB8AC3E}">
        <p14:creationId xmlns:p14="http://schemas.microsoft.com/office/powerpoint/2010/main" val="197230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00147-5088-4626-8EE4-2677247B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F08B5C-C5C3-4B54-BB1C-5B288391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7360"/>
            <a:ext cx="10058400" cy="493776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https://blog.naver.com/aksm5382/10113590147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https://terms.naver.com/entry.nhn?docId=959578&amp;cid=47312&amp;categoryId=47312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https://blog.naver.com/hankwu/90081091888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https://terms.naver.com/entry.nhn?docId=1211942&amp;cid=40942&amp;categoryId=40012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https://terms.naver.com/entry.nhn?docId=549522&amp;cid=46620&amp;categoryId=46620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https://terms.naver.com/entry.nhn?docId=549522&amp;cid=46620&amp;categoryId=46620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https://terms.naver.com/entry.nhn?docId=1078210&amp;cid=40942&amp;categoryId=40012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http://www.namdonews.com/news/articleView.html?idxno=330400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https://blog.naver.com/giveurhand/150157003214</a:t>
            </a:r>
          </a:p>
          <a:p>
            <a:pPr fontAlgn="base"/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https://namu.wiki/w/%EC%97%B0%EB%B3%80%20%EC%A1%B0%EC%84%A0%EC%A1%B1%20%EC%9E%90%EC%B9%98%EC%A3%BC#fn-1</a:t>
            </a:r>
          </a:p>
          <a:p>
            <a:pPr fontAlgn="base"/>
            <a:endParaRPr lang="en-US" altLang="ko-KR" sz="4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228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08ACA-3F56-46EF-9554-4F29C9F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참고문헌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7C84D4-3604-456E-9AA2-20615A2A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https://namu.wiki/w/%EC%84%A0%EC%96%91%EC%8B%9C?from=%EC%84%A0%EC%96%91%28%EB%8F%84%EC%8B%9C%29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https://terms.naver.com/entry.nhn?docId=1111969&amp;cid=40942&amp;categoryId=40002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https://blog.naver.com/taejinpns/220304632775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https://namu.wiki/w/%EB%B0%9C%ED%95%B4#s-9.2.1.4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https://terms.naver.com/entry.nhn?docId=1105597&amp;cid=40942&amp;categoryId=34079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https://news.naver.com/main/read.nhn?oid=001&amp;aid=0001759863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https://terms.naver.com/entry.nhn?docId=1155852&amp;cid=40942&amp;categoryId=39748</a:t>
            </a:r>
          </a:p>
          <a:p>
            <a:pPr fontAlgn="base"/>
            <a:r>
              <a:rPr lang="en-US" altLang="ko-KR" sz="8000">
                <a:latin typeface="궁서" panose="02030600000101010101" pitchFamily="18" charset="-127"/>
                <a:ea typeface="궁서" panose="02030600000101010101" pitchFamily="18" charset="-127"/>
              </a:rPr>
              <a:t>https</a:t>
            </a:r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://m.post.naver.com/viewer/postView.nhn?volumeNo=26615136&amp;memberNo=1464463&amp;vType=VERTICAL</a:t>
            </a:r>
          </a:p>
          <a:p>
            <a:pPr fontAlgn="base"/>
            <a:r>
              <a:rPr lang="en-US" altLang="ko-KR" sz="8000" dirty="0">
                <a:latin typeface="궁서" panose="02030600000101010101" pitchFamily="18" charset="-127"/>
                <a:ea typeface="궁서" panose="02030600000101010101" pitchFamily="18" charset="-127"/>
              </a:rPr>
              <a:t>https://blog.naver.com/socinfranews/221416154839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F1D8862-3BD8-4F1F-88B5-D8F57DC59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9" r="-1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75906-268E-4BAB-B053-96BF0E47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1066800"/>
            <a:ext cx="4920019" cy="5105399"/>
          </a:xfrm>
        </p:spPr>
        <p:txBody>
          <a:bodyPr>
            <a:norm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랴오닝성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요녕성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길림성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헤이롱장성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고조선시대부터 한인들이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고조선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발해의 영토와 겹침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읍루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예맥 등 부족 국가들까지 포함하면 많음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조선시대 때 본격적으로 영토분쟁이 시작됨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숙종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철종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고종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일제시대 때 많은 한인들이 이주하고 독립운동의 주 전장이 됨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01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EC8623-013A-4EF7-B0CE-5F7AB6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고조선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50B42A8-B932-41EF-9CA6-121677D44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463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CFD419-F2EB-4DBE-AD82-27C08C86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요령지방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요동지방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부근에 고조선 시대의 청동기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고인돌 유적들이 많이 발견됨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5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8144AA4-5CFA-43EE-AD52-10FEB9CA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" r="3" b="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8FFC1C-5075-49E2-9380-48D2BF4A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640080"/>
            <a:ext cx="5299585" cy="5532120"/>
          </a:xfrm>
        </p:spPr>
        <p:txBody>
          <a:bodyPr>
            <a:norm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고조선말고도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많은 한국인 조상인 부족들이 간도 지방에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읍루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예맥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옥저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동예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등 </a:t>
            </a:r>
            <a:endParaRPr 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2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E9C61AE-88BE-42D1-9338-AE1CCF543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" r="1087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B0371F6E-E175-48A6-A4A2-742BFAD0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633" y="1790298"/>
            <a:ext cx="5930606" cy="4122019"/>
          </a:xfrm>
        </p:spPr>
        <p:txBody>
          <a:bodyPr>
            <a:noAutofit/>
          </a:bodyPr>
          <a:lstStyle/>
          <a:p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졸본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본계시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환인만족자치현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桓仁满族自治縣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에서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국내성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지안시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로 수도를 옮김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세기 때 전성기이며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북쪽으로 최대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부여성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길림성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창춘시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농안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農安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눙안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까지 점령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서쪽으로 최대 요동반도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북서쪽으로 최대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현도성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심양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瀋陽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선양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부근까지 점령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동쪽으로 최대 연해주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 지역까지 넓힘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2476620B-B019-4493-8E08-D010914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633" y="0"/>
            <a:ext cx="5930606" cy="1603088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고구려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596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B03C8E-8380-4127-BEE4-8CD2BC3B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발해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15F1711-3FAB-4F45-8256-D1558345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B54EC0-CF4A-4119-B721-A050E4AE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역사적으로 가장 넓은 북쪽 영토를 가졌음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간접통치까지 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고구려 최대 영토와 유사함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요령성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지린성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흑룡강성 일부 포함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하얼빈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대경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大庆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다칭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러시아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하바롭스크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연해주 부근까지 넓힘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트로이츠코예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현 러시아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블라고벤셴스코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 북부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지역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중국 흑룡강성 </a:t>
            </a:r>
            <a:r>
              <a:rPr lang="ko-KR" altLang="en-US" sz="2700" dirty="0" err="1">
                <a:latin typeface="궁서" panose="02030600000101010101" pitchFamily="18" charset="-127"/>
                <a:ea typeface="궁서" panose="02030600000101010101" pitchFamily="18" charset="-127"/>
              </a:rPr>
              <a:t>흑하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黑河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헤이안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시의 국경 도시</a:t>
            </a:r>
            <a:r>
              <a:rPr lang="en-US" altLang="ko-KR" sz="27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700" dirty="0">
                <a:latin typeface="궁서" panose="02030600000101010101" pitchFamily="18" charset="-127"/>
                <a:ea typeface="궁서" panose="02030600000101010101" pitchFamily="18" charset="-127"/>
              </a:rPr>
              <a:t>에서 고분군의 발견돼 발해의 영향력이 더 넓은 증거를 얻음</a:t>
            </a:r>
            <a:endParaRPr lang="en-US" altLang="ko-KR" sz="27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9913FF8-5B79-4091-B787-3FE7EAE18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54" y="484632"/>
            <a:ext cx="4095750" cy="37719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919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5EEDD2F-0426-4441-B5C4-7B8EB8B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ko-KR" altLang="en-US" sz="4800">
                <a:latin typeface="궁서" panose="02030600000101010101" pitchFamily="18" charset="-127"/>
                <a:ea typeface="궁서" panose="02030600000101010101" pitchFamily="18" charset="-127"/>
              </a:rPr>
              <a:t>역사 속의 간도 </a:t>
            </a:r>
            <a:r>
              <a:rPr lang="en-US" altLang="ko-KR" sz="480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4800">
                <a:latin typeface="궁서" panose="02030600000101010101" pitchFamily="18" charset="-127"/>
                <a:ea typeface="궁서" panose="02030600000101010101" pitchFamily="18" charset="-127"/>
              </a:rPr>
              <a:t>중세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FF542D-B858-4A33-9A53-67D5B2D9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고려초기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~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조선전기 때 여진족들이 거주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여진족들이 ‘번호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藩胡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)’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라는 이름으로 조선에 조공을 바쳐 옴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조선에서는 여진족들의 생활 물자를 교역할 수 있도록 북관개시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北關開市 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함경도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경원에서 중국과 공무역을 행하던 국제 무역 시장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의 기회를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열어줌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1800" dirty="0"/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C756A4A-C5A7-481D-A988-3A3F0E399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058" b="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E9B9D7-E5D0-4BD2-A23A-DDFB402BD6B9}"/>
              </a:ext>
            </a:extLst>
          </p:cNvPr>
          <p:cNvSpPr txBox="1"/>
          <p:nvPr/>
        </p:nvSpPr>
        <p:spPr>
          <a:xfrm>
            <a:off x="9046587" y="6657945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s://namu.moe/w/%EB%8F%84(%ED%96%89%EC%A0%95%EA%B5%AC%EC%97%A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A4140FA-CA60-4CFD-85D5-157E222F5747}"/>
              </a:ext>
            </a:extLst>
          </p:cNvPr>
          <p:cNvSpPr/>
          <p:nvPr/>
        </p:nvSpPr>
        <p:spPr>
          <a:xfrm>
            <a:off x="11094720" y="365760"/>
            <a:ext cx="193040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A8B550-DB17-4856-9D7E-61103C140150}"/>
              </a:ext>
            </a:extLst>
          </p:cNvPr>
          <p:cNvSpPr/>
          <p:nvPr/>
        </p:nvSpPr>
        <p:spPr>
          <a:xfrm>
            <a:off x="10193421" y="465787"/>
            <a:ext cx="997819" cy="446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회령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DB5D4BA-FFC1-4C43-9124-597B9CF7750C}"/>
              </a:ext>
            </a:extLst>
          </p:cNvPr>
          <p:cNvSpPr/>
          <p:nvPr/>
        </p:nvSpPr>
        <p:spPr>
          <a:xfrm>
            <a:off x="11305205" y="157358"/>
            <a:ext cx="193040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D629296-04BB-4C38-BC1F-6802C62A4C40}"/>
              </a:ext>
            </a:extLst>
          </p:cNvPr>
          <p:cNvSpPr/>
          <p:nvPr/>
        </p:nvSpPr>
        <p:spPr>
          <a:xfrm>
            <a:off x="10683222" y="1713572"/>
            <a:ext cx="1495392" cy="7608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경원</a:t>
            </a:r>
            <a:endParaRPr lang="en-US" altLang="ko-KR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현 샛별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DAD319C0-18D6-4841-9694-54561AA49E7E}"/>
              </a:ext>
            </a:extLst>
          </p:cNvPr>
          <p:cNvSpPr/>
          <p:nvPr/>
        </p:nvSpPr>
        <p:spPr>
          <a:xfrm>
            <a:off x="11273889" y="431216"/>
            <a:ext cx="336501" cy="1282100"/>
          </a:xfrm>
          <a:prstGeom prst="upArrow">
            <a:avLst>
              <a:gd name="adj1" fmla="val 50000"/>
              <a:gd name="adj2" fmla="val 1186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747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독도영토학 중간과제 21708225 경제 김지훈</Template>
  <TotalTime>0</TotalTime>
  <Words>2469</Words>
  <Application>Microsoft Office PowerPoint</Application>
  <PresentationFormat>와이드스크린</PresentationFormat>
  <Paragraphs>193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궁서</vt:lpstr>
      <vt:lpstr>Calibri</vt:lpstr>
      <vt:lpstr>Rockwell</vt:lpstr>
      <vt:lpstr>Rockwell Condensed</vt:lpstr>
      <vt:lpstr>Rockwell Extra Bold</vt:lpstr>
      <vt:lpstr>Wingdings</vt:lpstr>
      <vt:lpstr>목판</vt:lpstr>
      <vt:lpstr>간도의 역사</vt:lpstr>
      <vt:lpstr>목차</vt:lpstr>
      <vt:lpstr>간도의 위치</vt:lpstr>
      <vt:lpstr>PowerPoint 프레젠테이션</vt:lpstr>
      <vt:lpstr>역사 속의 간도 – 고대(고조선)</vt:lpstr>
      <vt:lpstr>PowerPoint 프레젠테이션</vt:lpstr>
      <vt:lpstr>역사 속의 간도 – 고대(고구려)</vt:lpstr>
      <vt:lpstr>역사 속의 간도 – 고대(발해)</vt:lpstr>
      <vt:lpstr>역사 속의 간도 - 중세</vt:lpstr>
      <vt:lpstr>조선과 청과의 간도 영토 분쟁</vt:lpstr>
      <vt:lpstr>PowerPoint 프레젠테이션</vt:lpstr>
      <vt:lpstr>협상 결렬의 이유</vt:lpstr>
      <vt:lpstr>간도를 지켰던 인물 - 어윤중</vt:lpstr>
      <vt:lpstr>PowerPoint 프레젠테이션</vt:lpstr>
      <vt:lpstr>간도를 지켰던 인물 - 이범윤</vt:lpstr>
      <vt:lpstr>외교권이 박탈되버리고…</vt:lpstr>
      <vt:lpstr>간도 협약 내용</vt:lpstr>
      <vt:lpstr>간도협약의 의미</vt:lpstr>
      <vt:lpstr>간도협약의 의미</vt:lpstr>
      <vt:lpstr>일제시대 때의 간도(1910년도)</vt:lpstr>
      <vt:lpstr>PowerPoint 프레젠테이션</vt:lpstr>
      <vt:lpstr>일제 시대 때의 간도(1920,1930년도) </vt:lpstr>
      <vt:lpstr>간도의 인구, 토지비율(1926)</vt:lpstr>
      <vt:lpstr>요약 동영상</vt:lpstr>
      <vt:lpstr>간도를 빼앗긴 이유</vt:lpstr>
      <vt:lpstr>PowerPoint 프레젠테이션</vt:lpstr>
      <vt:lpstr>현재 간도의 상황 – 연변(延边)</vt:lpstr>
      <vt:lpstr>간도의 문화</vt:lpstr>
      <vt:lpstr>조선족에 대하여</vt:lpstr>
      <vt:lpstr>동북공정(東北邊疆歷史與現狀系列硏究工程) </vt:lpstr>
      <vt:lpstr>이에 대한 반박</vt:lpstr>
      <vt:lpstr>간도가 우리땅인 이유</vt:lpstr>
      <vt:lpstr>간도를 되찾기 힘든 이유</vt:lpstr>
      <vt:lpstr>참고문헌</vt:lpstr>
      <vt:lpstr>참고문헌</vt:lpstr>
      <vt:lpstr>참고문헌</vt:lpstr>
      <vt:lpstr>참고문헌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간도의 역사</dc:title>
  <dc:creator>Jihoon Kim</dc:creator>
  <cp:lastModifiedBy>Jihoon Kim</cp:lastModifiedBy>
  <cp:revision>2</cp:revision>
  <dcterms:created xsi:type="dcterms:W3CDTF">2020-04-22T01:39:19Z</dcterms:created>
  <dcterms:modified xsi:type="dcterms:W3CDTF">2020-04-22T01:49:43Z</dcterms:modified>
</cp:coreProperties>
</file>