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/>
    <p:restoredTop sz="94660"/>
  </p:normalViewPr>
  <p:slideViewPr>
    <p:cSldViewPr snapToObjects="1">
      <p:cViewPr varScale="1">
        <p:scale>
          <a:sx n="48" d="100"/>
          <a:sy n="48" d="100"/>
        </p:scale>
        <p:origin x="26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33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그림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F36474-2001-4884-8BB9-B112D6C45E2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306512" y="850900"/>
            <a:ext cx="7741816" cy="11207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54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헤이안 시대의 정치와 경제</a:t>
            </a:r>
          </a:p>
        </p:txBody>
      </p:sp>
      <p:sp>
        <p:nvSpPr>
          <p:cNvPr id="9" name="부제목 8"/>
          <p:cNvSpPr txBox="1">
            <a:spLocks noGrp="1"/>
          </p:cNvSpPr>
          <p:nvPr>
            <p:ph type="subTitle" idx="4294967295"/>
          </p:nvPr>
        </p:nvSpPr>
        <p:spPr>
          <a:xfrm>
            <a:off x="9048328" y="6165304"/>
            <a:ext cx="3096344" cy="428773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4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L"/>
                <a:ea typeface="08서울남산체 L"/>
              </a:rPr>
              <a:t>21****76</a:t>
            </a:r>
            <a:r>
              <a:rPr lang="ko-KR" altLang="en-US" sz="14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L"/>
                <a:ea typeface="08서울남산체 L"/>
              </a:rPr>
              <a:t> </a:t>
            </a:r>
            <a:r>
              <a:rPr lang="ko-KR" altLang="en-US" sz="15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L"/>
                <a:ea typeface="08서울남산체 L"/>
              </a:rPr>
              <a:t>일본어일본학과</a:t>
            </a:r>
            <a:r>
              <a:rPr lang="ko-KR" altLang="en-US" sz="14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L"/>
                <a:ea typeface="08서울남산체 L"/>
              </a:rPr>
              <a:t> 모민경</a:t>
            </a:r>
          </a:p>
        </p:txBody>
      </p:sp>
      <p:sp>
        <p:nvSpPr>
          <p:cNvPr id="4" name="도형 3"/>
          <p:cNvSpPr/>
          <p:nvPr/>
        </p:nvSpPr>
        <p:spPr>
          <a:xfrm>
            <a:off x="958850" y="1155065"/>
            <a:ext cx="101600" cy="75628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문화의 시대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343472" y="1844823"/>
            <a:ext cx="9505056" cy="345638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00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헤이안 시대는 일본을 대표하는 문화의 시대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일본과 교류하던 발해와 신라가 망</a:t>
            </a:r>
            <a:r>
              <a:rPr lang="ko-KR" altLang="en-US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함 →</a:t>
            </a: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중국 당나라풍</a:t>
            </a:r>
            <a:r>
              <a:rPr lang="ko-KR" altLang="en-US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X </a:t>
            </a:r>
            <a:r>
              <a:rPr lang="ko-KR" altLang="en-US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→ </a:t>
            </a: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일본만이 가진 문화 생활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귀족들은 일본의 문화를 발전시키는 데 중요한 역할 </a:t>
            </a: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741884" y="455275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섭관정치</a:t>
            </a:r>
          </a:p>
        </p:txBody>
      </p:sp>
      <p:sp>
        <p:nvSpPr>
          <p:cNvPr id="4" name="도형 3"/>
          <p:cNvSpPr/>
          <p:nvPr/>
        </p:nvSpPr>
        <p:spPr>
          <a:xfrm>
            <a:off x="646634" y="485120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1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646634" y="6147147"/>
            <a:ext cx="5878830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▲</a:t>
            </a:r>
            <a:r>
              <a:rPr lang="ko-KR" altLang="en-US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천황(우측 중앙)과 섭관(우측 상방)</a:t>
            </a:r>
            <a:endParaRPr lang="ko-KR" altLang="en-US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599009" y="1250603"/>
            <a:ext cx="5713015" cy="4896544"/>
          </a:xfrm>
          <a:prstGeom prst="rect">
            <a:avLst/>
          </a:prstGeom>
        </p:spPr>
      </p:pic>
      <p:sp>
        <p:nvSpPr>
          <p:cNvPr id="11" name="텍스트 상자 4"/>
          <p:cNvSpPr txBox="1"/>
          <p:nvPr/>
        </p:nvSpPr>
        <p:spPr>
          <a:xfrm>
            <a:off x="6769898" y="1250603"/>
            <a:ext cx="4870718" cy="489654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1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1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덴노의 권력 약</a:t>
            </a:r>
            <a:r>
              <a:rPr lang="ko-KR" altLang="en-US" sz="21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화</a:t>
            </a:r>
            <a:r>
              <a:rPr lang="en-US" altLang="ko-KR" sz="21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, 신하인 후지와라 가문의 권력이 매우 커지게 </a:t>
            </a:r>
            <a:r>
              <a:rPr lang="ko-KR" altLang="en-US" sz="21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됨</a:t>
            </a:r>
            <a:r>
              <a:rPr lang="en-US" altLang="ko-KR" sz="21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.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5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 → 정사를 좌지우지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덴노 대신 후지와라 가문의 셋쇼와 간파쿠에 의해 정사가 다스려지던 것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 →셋칸 정치(섭관정치)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인세이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271464" y="1843673"/>
            <a:ext cx="9269536" cy="371040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일본 헤이안시대 말기의 비정상적인 정치형태이다.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일본 역사상 후지와라의 셋칸정치가 세력을 잃은 다음부터 다이묘에 의한 부케정치가 본격적으로 확립할 때까지의 과도기에 나타난 정치형태 </a:t>
            </a: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상자 4"/>
          <p:cNvSpPr txBox="1"/>
          <p:nvPr/>
        </p:nvSpPr>
        <p:spPr>
          <a:xfrm>
            <a:off x="911424" y="1568802"/>
            <a:ext cx="9865096" cy="394843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10세기 이후 각 지역에서 성장한 호족이나 유력 농민 가운데에</a:t>
            </a:r>
            <a:r>
              <a: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무장하는 무리가 생</a:t>
            </a:r>
            <a:r>
              <a: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겨남</a:t>
            </a:r>
            <a:r>
              <a:rPr lang="en-US" altLang="ko-KR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.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성장한 호족 가운데에는 조정의 무관이 되거나 귀족에게 무예로 종사하는 무리가 생겨났다. 그들은 궁중의 경비를 담당하거나 귀족의 신변을 보호하고, 시중(市中)의 경비를 담당하였다.</a:t>
            </a: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sp>
        <p:nvSpPr>
          <p:cNvPr id="10" name="도형 3"/>
          <p:cNvSpPr/>
          <p:nvPr/>
        </p:nvSpPr>
        <p:spPr>
          <a:xfrm>
            <a:off x="911424" y="620688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11" name="텍스트 개체 틀 1"/>
          <p:cNvSpPr txBox="1">
            <a:spLocks noGrp="1"/>
          </p:cNvSpPr>
          <p:nvPr/>
        </p:nvSpPr>
        <p:spPr>
          <a:xfrm>
            <a:off x="1139577" y="620688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/>
          <a:p>
            <a:pPr marL="0" indent="0" algn="l" defTabSz="508000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ko-KR" altLang="en-US" sz="3600" b="0" i="0" u="none" strike="noStrike" kern="0" cap="none" spc="0" normalizeH="0" baseline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무사의 등장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911424" y="659003"/>
            <a:ext cx="4079776" cy="5539994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5519936" y="1255361"/>
            <a:ext cx="6117813" cy="4621911"/>
          </a:xfrm>
          <a:prstGeom prst="rect">
            <a:avLst/>
          </a:prstGeom>
        </p:spPr>
      </p:pic>
      <p:sp>
        <p:nvSpPr>
          <p:cNvPr id="12" name="텍스트 상자 4"/>
          <p:cNvSpPr txBox="1"/>
          <p:nvPr/>
        </p:nvSpPr>
        <p:spPr>
          <a:xfrm>
            <a:off x="911424" y="6198997"/>
            <a:ext cx="3384376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8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 ▲ 다이라노 마사카도</a:t>
            </a:r>
          </a:p>
        </p:txBody>
      </p:sp>
      <p:sp>
        <p:nvSpPr>
          <p:cNvPr id="13" name="텍스트 상자 4"/>
          <p:cNvSpPr txBox="1"/>
          <p:nvPr/>
        </p:nvSpPr>
        <p:spPr>
          <a:xfrm>
            <a:off x="5519936" y="5877272"/>
            <a:ext cx="3384376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8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 ▲ 스미토모의 난</a:t>
            </a:r>
          </a:p>
        </p:txBody>
      </p:sp>
      <p:sp>
        <p:nvSpPr>
          <p:cNvPr id="14" name="텍스트 상자 4"/>
          <p:cNvSpPr txBox="1"/>
          <p:nvPr/>
        </p:nvSpPr>
        <p:spPr>
          <a:xfrm>
            <a:off x="5681237" y="256842"/>
            <a:ext cx="3061773" cy="80432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9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조헤이·덴교의 난</a:t>
            </a:r>
          </a:p>
        </p:txBody>
      </p:sp>
      <p:sp>
        <p:nvSpPr>
          <p:cNvPr id="16" name="도형 3"/>
          <p:cNvSpPr/>
          <p:nvPr/>
        </p:nvSpPr>
        <p:spPr>
          <a:xfrm>
            <a:off x="5421820" y="40468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5005586" y="2794000"/>
            <a:ext cx="2180828" cy="63500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동영상</a:t>
            </a:r>
          </a:p>
        </p:txBody>
      </p:sp>
      <p:sp>
        <p:nvSpPr>
          <p:cNvPr id="5" name="부제목 4"/>
          <p:cNvSpPr txBox="1">
            <a:spLocks noGrp="1"/>
          </p:cNvSpPr>
          <p:nvPr>
            <p:ph type="subTitle" idx="4294967295"/>
          </p:nvPr>
        </p:nvSpPr>
        <p:spPr>
          <a:xfrm>
            <a:off x="3177245" y="4073152"/>
            <a:ext cx="5837510" cy="1012031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300" b="0" u="sng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00080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함초롬돋움"/>
                <a:ea typeface="함초롬돋움"/>
                <a:cs typeface="함초롬돋움"/>
              </a:rPr>
              <a:t>https://youtu.be/szL6xXKm6hI?t=2m13s</a:t>
            </a:r>
            <a:endParaRPr lang="ko-KR" altLang="en-US" sz="1100" b="0" u="sng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800080"/>
              </a:solidFill>
              <a:effectLst>
                <a:outerShdw blurRad="38100" dist="38100" dir="2700000" algn="ctr" rotWithShape="0">
                  <a:srgbClr val="000000">
                    <a:alpha val="43000"/>
                  </a:srgbClr>
                </a:outerShdw>
              </a:effectLst>
              <a:latin typeface="함초롬돋움"/>
              <a:ea typeface="함초롬돋움"/>
              <a:cs typeface="함초롬돋움"/>
            </a:endParaRPr>
          </a:p>
          <a:p>
            <a:pPr marL="0" indent="0" algn="ctr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100" b="0" u="sng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800080"/>
              </a:solidFill>
              <a:effectLst>
                <a:outerShdw blurRad="38100" dist="38100" dir="2700000" algn="ctr" rotWithShape="0">
                  <a:srgbClr val="000000">
                    <a:alpha val="43000"/>
                  </a:srgbClr>
                </a:outerShdw>
              </a:effectLst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01210" y="2834005"/>
            <a:ext cx="2989580" cy="594995"/>
            <a:chOff x="4535805" y="2747010"/>
            <a:chExt cx="2989580" cy="594995"/>
          </a:xfrm>
        </p:grpSpPr>
        <p:sp>
          <p:nvSpPr>
            <p:cNvPr id="6" name="도형 5"/>
            <p:cNvSpPr/>
            <p:nvPr/>
          </p:nvSpPr>
          <p:spPr>
            <a:xfrm>
              <a:off x="4535805" y="2747010"/>
              <a:ext cx="76835" cy="594995"/>
            </a:xfrm>
            <a:prstGeom prst="rect">
              <a:avLst/>
            </a:prstGeom>
            <a:solidFill>
              <a:srgbClr val="F04A4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ko-KR" altLang="en-US" sz="1800" b="0" cap="none">
                <a:latin typeface="Arial"/>
                <a:ea typeface="Arial"/>
              </a:endParaRPr>
            </a:p>
          </p:txBody>
        </p:sp>
        <p:sp>
          <p:nvSpPr>
            <p:cNvPr id="7" name="도형 6"/>
            <p:cNvSpPr/>
            <p:nvPr/>
          </p:nvSpPr>
          <p:spPr>
            <a:xfrm>
              <a:off x="7448550" y="2747010"/>
              <a:ext cx="76835" cy="594995"/>
            </a:xfrm>
            <a:prstGeom prst="rect">
              <a:avLst/>
            </a:prstGeom>
            <a:solidFill>
              <a:srgbClr val="F04A4A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ko-KR" altLang="en-US" sz="1800" b="0" cap="none"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911424" y="369530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헤이안 시대</a:t>
            </a:r>
          </a:p>
        </p:txBody>
      </p:sp>
      <p:sp>
        <p:nvSpPr>
          <p:cNvPr id="4" name="도형 3"/>
          <p:cNvSpPr/>
          <p:nvPr/>
        </p:nvSpPr>
        <p:spPr>
          <a:xfrm>
            <a:off x="551384" y="369530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6816080" y="1916832"/>
            <a:ext cx="4392488" cy="345638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2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794년 간무 천황이 헤이안쿄(平安京)로 천도한 것으로부터, 가마쿠라 막부의 설립까지의 약 390년간을 지칭</a:t>
            </a: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2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646634" y="1052736"/>
            <a:ext cx="5544616" cy="554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055440" y="59400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헤이안 시대 </a:t>
            </a:r>
            <a:r>
              <a:rPr lang="en-US" altLang="ko-KR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4</a:t>
            </a: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기</a:t>
            </a:r>
          </a:p>
        </p:txBody>
      </p:sp>
      <p:sp>
        <p:nvSpPr>
          <p:cNvPr id="4" name="도형 3"/>
          <p:cNvSpPr/>
          <p:nvPr/>
        </p:nvSpPr>
        <p:spPr>
          <a:xfrm>
            <a:off x="839416" y="594003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055440" y="1519637"/>
            <a:ext cx="4824536" cy="4683663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제 1기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율령정치를 수정·강화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지방 관리의 숙정을 도모, 지방 정치를 쇄신, 군사조직을 재정비, 율령격식을 수정 및 정비, 의식의 개량과 국사 편찬, 화폐 주조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sp>
        <p:nvSpPr>
          <p:cNvPr id="10" name="텍스트 상자 4"/>
          <p:cNvSpPr txBox="1"/>
          <p:nvPr/>
        </p:nvSpPr>
        <p:spPr>
          <a:xfrm>
            <a:off x="6384032" y="1519637"/>
            <a:ext cx="4968552" cy="4683663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제 2기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엔기덴랴쿠의 치세라 하여 정치적으로 잘 다스린 시대.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왕들이 율령정치 실행에 앞장섰음.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055440" y="59400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헤이안 시대 </a:t>
            </a:r>
            <a:r>
              <a:rPr lang="en-US" altLang="ko-KR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4</a:t>
            </a: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기</a:t>
            </a:r>
          </a:p>
        </p:txBody>
      </p:sp>
      <p:sp>
        <p:nvSpPr>
          <p:cNvPr id="4" name="도형 3"/>
          <p:cNvSpPr/>
          <p:nvPr/>
        </p:nvSpPr>
        <p:spPr>
          <a:xfrm>
            <a:off x="839416" y="594003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055440" y="1519637"/>
            <a:ext cx="4824536" cy="4683663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제 </a:t>
            </a:r>
            <a:r>
              <a:rPr lang="en-US" altLang="ko-KR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3</a:t>
            </a:r>
            <a:r>
              <a:rPr lang="ko-KR" altLang="en-US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기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셋쇼간파쿠가 정치를 전단한 시기 </a:t>
            </a: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sp>
        <p:nvSpPr>
          <p:cNvPr id="10" name="텍스트 상자 4"/>
          <p:cNvSpPr txBox="1"/>
          <p:nvPr/>
        </p:nvSpPr>
        <p:spPr>
          <a:xfrm>
            <a:off x="6384032" y="1519637"/>
            <a:ext cx="4968552" cy="4683663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제 </a:t>
            </a:r>
            <a:r>
              <a:rPr lang="en-US" altLang="ko-KR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4</a:t>
            </a:r>
            <a:r>
              <a:rPr lang="ko-KR" altLang="en-US" sz="2300" b="1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기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인세이가 정해진 시기,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직계 존속이 상왕이 되어 정권을 잡은 정치체제.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귀족들 사이에 싸움이 벌어졌고 무사들이 무력으로 싸움을 해결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→ 무가정치 시작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율령체제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271464" y="1806827"/>
            <a:ext cx="9649072" cy="457450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율령체제에서 개인지배체제로 변환X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율령체제의 기본요소인 개인별 지배체제를 고쳐서, 토지를 대상으로 과세하는 지배체제로 크게 방침을 전환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767688" y="332655"/>
            <a:ext cx="7416264" cy="36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67648" y="836712"/>
            <a:ext cx="432608" cy="3096344"/>
          </a:xfrm>
          <a:prstGeom prst="rect">
            <a:avLst/>
          </a:prstGeom>
          <a:noFill/>
        </p:spPr>
        <p:txBody>
          <a:bodyPr vert="eaVert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1944" y="332656"/>
            <a:ext cx="576624" cy="3240360"/>
          </a:xfrm>
          <a:prstGeom prst="rect">
            <a:avLst/>
          </a:prstGeom>
          <a:noFill/>
        </p:spPr>
        <p:txBody>
          <a:bodyPr vert="eaVert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  ▼헤이안궁 대극전의 모습</a:t>
            </a:r>
          </a:p>
        </p:txBody>
      </p:sp>
      <p:sp>
        <p:nvSpPr>
          <p:cNvPr id="14" name="텍스트 상자 4"/>
          <p:cNvSpPr txBox="1"/>
          <p:nvPr/>
        </p:nvSpPr>
        <p:spPr>
          <a:xfrm>
            <a:off x="767688" y="4293096"/>
            <a:ext cx="10944656" cy="237626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일상의 정무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→</a:t>
            </a: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제 관사가 처리,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천황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→ </a:t>
            </a: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극히 한정된 국가 의식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구 귀족 세력을 누르면서 적극적인 개혁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특히</a:t>
            </a: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200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지방 정치의 개혁에 힘을 써 정원 외의 국사와 군사를 폐지하고, 이에 대한 감독을 강화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00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648072" y="1296144"/>
            <a:ext cx="5951984" cy="4005064"/>
          </a:xfrm>
          <a:prstGeom prst="rect">
            <a:avLst/>
          </a:prstGeom>
        </p:spPr>
      </p:pic>
      <p:sp>
        <p:nvSpPr>
          <p:cNvPr id="11" name="텍스트 상자 4"/>
          <p:cNvSpPr txBox="1"/>
          <p:nvPr/>
        </p:nvSpPr>
        <p:spPr>
          <a:xfrm>
            <a:off x="648072" y="5301208"/>
            <a:ext cx="5878830" cy="57606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▲</a:t>
            </a:r>
            <a:r>
              <a:rPr lang="ko-KR" altLang="en-US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사카노에노 다무라마로의 에미시 진압 모습</a:t>
            </a:r>
            <a:endParaRPr lang="ko-KR" altLang="en-US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sp>
        <p:nvSpPr>
          <p:cNvPr id="12" name="텍스트 상자 4"/>
          <p:cNvSpPr txBox="1"/>
          <p:nvPr/>
        </p:nvSpPr>
        <p:spPr>
          <a:xfrm>
            <a:off x="6960096" y="764704"/>
            <a:ext cx="4824536" cy="5328592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농경이 발전하고, 유력한 호족 등장</a:t>
            </a: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호족들 아래의 에미시가 조정 지배의 강화에 저항하여 반란</a:t>
            </a: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간무 천황 때 788년 제1차 에미시 정벌 시작 </a:t>
            </a: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791년부터 797년까지 정이 전쟁 </a:t>
            </a:r>
          </a:p>
          <a:p>
            <a:pPr marL="0" indent="0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802년에 정이대장군 사카노에노 다무라마로에 의해 반란은 거의 진압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헤이안 신불교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343472" y="2060848"/>
            <a:ext cx="9505056" cy="4286468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앞선 시기 불교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는 </a:t>
            </a: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정치권력과 결탁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 → </a:t>
            </a: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권력화, 세속화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이에 대한 반성으로 사이초나 구카이 같은 이들이 등장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일본의 불교는 심오한 철학 체계를 갖춘 종교로 발전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일본사에서는 이 시기 불교계의 이런 새로운 경향을 헤이안 신불교라 칭하고 있다.</a:t>
            </a: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1158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대외 관계</a:t>
            </a:r>
          </a:p>
        </p:txBody>
      </p:sp>
      <p:sp>
        <p:nvSpPr>
          <p:cNvPr id="4" name="도형 3"/>
          <p:cNvSpPr/>
          <p:nvPr/>
        </p:nvSpPr>
        <p:spPr>
          <a:xfrm>
            <a:off x="983432" y="1132483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1211584" y="1844823"/>
            <a:ext cx="9329416" cy="3168352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9세기 말부터 10세기에 걸쳐 동아시아는 격동의 시대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당과의 관계에 있어서는 일본은 두 차례에 걸쳐 견당사를 파견 </a:t>
            </a:r>
          </a:p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함초롬돋움"/>
                <a:ea typeface="함초롬돋움"/>
                <a:cs typeface="함초롬돋움"/>
              </a:rPr>
              <a:t>그러나 일본 조정에서는 당과의 공적 교섭에 대한 필요성이 저하 894년에 결정한 견당사의 파견을 중지하게 됨으로써 결국 견당사는 838년의 파견이 최후가 되었다.</a:t>
            </a: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ko-KR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effectLst>
                <a:outerShdw blurRad="800100" dist="50800" dir="5400000" sx="99000" sy="99000" algn="ctr" rotWithShape="0">
                  <a:srgbClr val="000000">
                    <a:alpha val="0"/>
                  </a:srgbClr>
                </a:outerShdw>
              </a:effectLst>
              <a:latin typeface="08서울남산체 B"/>
              <a:ea typeface="08서울남산체 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anchor="t">
        <a:noAutofit/>
      </a:bodyPr>
      <a:lstStyle>
        <a:defPPr marL="0" indent="0" algn="l" defTabSz="508000">
          <a:lnSpc>
            <a:spcPct val="150000"/>
          </a:lnSpc>
          <a:spcBef>
            <a:spcPts val="0"/>
          </a:spcBef>
          <a:spcAft>
            <a:spcPts val="0"/>
          </a:spcAft>
          <a:buFontTx/>
          <a:buNone/>
          <a:defRPr lang="ko-KR" altLang="en-US" sz="1800" b="0" cap="none">
            <a:ln w="9525">
              <a:solidFill>
                <a:schemeClr val="accent1">
                  <a:alpha val="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함초롬돋움"/>
            <a:ea typeface="함초롬돋움"/>
            <a:cs typeface="함초롬돋움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와이드스크린</PresentationFormat>
  <Paragraphs>75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±¼¸²</vt:lpstr>
      <vt:lpstr>08서울남산체 B</vt:lpstr>
      <vt:lpstr>08서울남산체 L</vt:lpstr>
      <vt:lpstr>함초롬돋움</vt:lpstr>
      <vt:lpstr>Arial</vt:lpstr>
      <vt:lpstr>오피스 테마</vt:lpstr>
      <vt:lpstr>헤이안 시대의 정치와 경제</vt:lpstr>
      <vt:lpstr>헤이안 시대</vt:lpstr>
      <vt:lpstr>헤이안 시대 4기</vt:lpstr>
      <vt:lpstr>헤이안 시대 4기</vt:lpstr>
      <vt:lpstr>율령체제</vt:lpstr>
      <vt:lpstr>PowerPoint 프레젠테이션</vt:lpstr>
      <vt:lpstr>PowerPoint 프레젠테이션</vt:lpstr>
      <vt:lpstr>헤이안 신불교</vt:lpstr>
      <vt:lpstr>대외 관계</vt:lpstr>
      <vt:lpstr>문화의 시대</vt:lpstr>
      <vt:lpstr>섭관정치</vt:lpstr>
      <vt:lpstr>인세이</vt:lpstr>
      <vt:lpstr>PowerPoint 프레젠테이션</vt:lpstr>
      <vt:lpstr>PowerPoint 프레젠테이션</vt:lpstr>
      <vt:lpstr>동영상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 피피티 템플릿</dc:title>
  <dc:creator>김도경</dc:creator>
  <cp:lastModifiedBy>혜지 최</cp:lastModifiedBy>
  <cp:revision>41</cp:revision>
  <dcterms:modified xsi:type="dcterms:W3CDTF">2019-10-01T10:45:01Z</dcterms:modified>
  <cp:version>1000.0000.01</cp:version>
</cp:coreProperties>
</file>