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71" r:id="rId7"/>
    <p:sldId id="259" r:id="rId8"/>
    <p:sldId id="261" r:id="rId9"/>
    <p:sldId id="272" r:id="rId10"/>
    <p:sldId id="262" r:id="rId11"/>
    <p:sldId id="263" r:id="rId12"/>
    <p:sldId id="264" r:id="rId13"/>
    <p:sldId id="265" r:id="rId14"/>
    <p:sldId id="273" r:id="rId15"/>
    <p:sldId id="267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36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82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9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5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82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74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67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0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42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59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EC71B-B537-42BD-AD7C-79FDB4E5CB9F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5976-F18B-4F3B-85CD-2B267F890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49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kr/url?sa=i&amp;rct=j&amp;q=&amp;esrc=s&amp;source=images&amp;cd=&amp;ved=2ahUKEwjT4M2VgfbkAhXGAYgKHdIYAJIQjRx6BAgBEAQ&amp;url=http%3A%2F%2Fwww.newstomato.com%2FReadNews.aspx%3Fno%3D914806&amp;psig=AOvVaw3d4DMQPB29oqcYx5XnX8OK&amp;ust=156984471551373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wiki/w/%EA%B0%84%EB%8F%84#fn-5" TargetMode="External"/><Relationship Id="rId3" Type="http://schemas.openxmlformats.org/officeDocument/2006/relationships/hyperlink" Target="https://namu.wiki/w/%ED%95%9C%EB%AF%BC%EC%A1%B1" TargetMode="External"/><Relationship Id="rId7" Type="http://schemas.openxmlformats.org/officeDocument/2006/relationships/hyperlink" Target="https://namu.wiki/w/%EA%B0%84%EB%8F%84#fn-4" TargetMode="External"/><Relationship Id="rId12" Type="http://schemas.openxmlformats.org/officeDocument/2006/relationships/hyperlink" Target="https://namu.wiki/w/%EB%91%90%EB%A7%8C%EA%B0%95" TargetMode="External"/><Relationship Id="rId2" Type="http://schemas.openxmlformats.org/officeDocument/2006/relationships/hyperlink" Target="https://namu.wiki/w/%EC%A4%91%EA%B5%A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mu.wiki/w/%EC%97%B0%EB%B3%80%20%EC%A1%B0%EC%84%A0%EC%A1%B1%20%EC%9E%90%EC%B9%98%EC%A3%BC" TargetMode="External"/><Relationship Id="rId11" Type="http://schemas.openxmlformats.org/officeDocument/2006/relationships/hyperlink" Target="https://namu.wiki/w/%E5%B3%B6" TargetMode="External"/><Relationship Id="rId5" Type="http://schemas.openxmlformats.org/officeDocument/2006/relationships/hyperlink" Target="https://namu.wiki/w/%EB%A7%8C%EC%A3%BC%EA%B5%AD" TargetMode="External"/><Relationship Id="rId10" Type="http://schemas.openxmlformats.org/officeDocument/2006/relationships/hyperlink" Target="https://namu.wiki/w/%E9%96%93" TargetMode="External"/><Relationship Id="rId4" Type="http://schemas.openxmlformats.org/officeDocument/2006/relationships/hyperlink" Target="https://namu.wiki/w/%EC%A1%B0%EC%84%A0%EC%A1%B1" TargetMode="External"/><Relationship Id="rId9" Type="http://schemas.openxmlformats.org/officeDocument/2006/relationships/hyperlink" Target="https://namu.wiki/w/%EA%B0%84%EB%8F%84#fn-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kr/url?sa=i&amp;rct=j&amp;q=&amp;esrc=s&amp;source=images&amp;cd=&amp;cad=rja&amp;uact=8&amp;ved=2ahUKEwiUytvX_PXkAhVWMd4KHeDXDG8QjRx6BAgBEAQ&amp;url=https%3A%2F%2Fslowalk.com%2F1739&amp;psig=AOvVaw3MH5SG3r62WMvb-SAD_VVH&amp;ust=156984451384699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한국의 군사력을 강화하여 간도를 되찾아야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933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997839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중국의 군사 활동은 특유의 비밀주의로 인해 군사력 증강의 실체를 파악하기 어려운 것이 사실이다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그러나 이 역시 최근 들어 변화하는 양상을 발견할 수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가령 금년 초 중국은 </a:t>
            </a:r>
            <a:r>
              <a:rPr lang="ko-KR" altLang="en-US" sz="2000" dirty="0" err="1" smtClean="0"/>
              <a:t>로버트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게이츠</a:t>
            </a:r>
            <a:r>
              <a:rPr lang="ko-KR" altLang="en-US" sz="2000" dirty="0" smtClean="0"/>
              <a:t> 미국 국방장관의 방중에 맞추어 보란 듯이 자체 기술로 개발한 </a:t>
            </a:r>
            <a:r>
              <a:rPr lang="ko-KR" altLang="en-US" sz="2000" dirty="0" err="1" smtClean="0"/>
              <a:t>스텔스</a:t>
            </a:r>
            <a:r>
              <a:rPr lang="ko-KR" altLang="en-US" sz="2000" dirty="0" smtClean="0"/>
              <a:t> 전투기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젠</a:t>
            </a:r>
            <a:r>
              <a:rPr lang="en-US" altLang="ko-KR" sz="2000" dirty="0" smtClean="0"/>
              <a:t>-20)</a:t>
            </a:r>
            <a:r>
              <a:rPr lang="ko-KR" altLang="en-US" sz="2000" dirty="0" smtClean="0"/>
              <a:t>의 시험비행 사실을 공개했다</a:t>
            </a:r>
            <a:r>
              <a:rPr lang="en-US" altLang="ko-KR" sz="2000" dirty="0" smtClean="0"/>
              <a:t>. 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중국 군사력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84" y="25558"/>
            <a:ext cx="9164584" cy="68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064896" cy="4370040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현재 시점에서 남</a:t>
            </a:r>
            <a:r>
              <a:rPr lang="en-US" altLang="ko-KR" sz="2000" dirty="0" smtClean="0">
                <a:solidFill>
                  <a:schemeClr val="tx1"/>
                </a:solidFill>
              </a:rPr>
              <a:t>·</a:t>
            </a:r>
            <a:r>
              <a:rPr lang="ko-KR" altLang="en-US" sz="2000" dirty="0" smtClean="0">
                <a:solidFill>
                  <a:schemeClr val="tx1"/>
                </a:solidFill>
              </a:rPr>
              <a:t>북의 군사력 우위는 단언하기 힘들다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공군ㆍ해군</a:t>
            </a:r>
            <a:r>
              <a:rPr lang="ko-KR" altLang="en-US" sz="2000" dirty="0" smtClean="0">
                <a:solidFill>
                  <a:schemeClr val="tx1"/>
                </a:solidFill>
              </a:rPr>
              <a:t> 무기의 질적 측면에서는 남한이 우위를 점하고 있지만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병력이나 재래식 무기의 양을 비교하면 북한이 불리하다고만은 할 수 없다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</a:rPr>
              <a:t>특히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미사일ㆍ방사포</a:t>
            </a:r>
            <a:r>
              <a:rPr lang="ko-KR" altLang="en-US" sz="2000" dirty="0" smtClean="0">
                <a:solidFill>
                  <a:schemeClr val="tx1"/>
                </a:solidFill>
              </a:rPr>
              <a:t> 전력이나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핵ㆍ화학무기</a:t>
            </a:r>
            <a:r>
              <a:rPr lang="ko-KR" altLang="en-US" sz="2000" dirty="0" smtClean="0">
                <a:solidFill>
                  <a:schemeClr val="tx1"/>
                </a:solidFill>
              </a:rPr>
              <a:t> 등 비대칭 무기를 보유한 북한의 </a:t>
            </a:r>
            <a:r>
              <a:rPr lang="en-US" altLang="ko-KR" sz="2000" dirty="0" smtClean="0">
                <a:solidFill>
                  <a:schemeClr val="tx1"/>
                </a:solidFill>
              </a:rPr>
              <a:t>'</a:t>
            </a:r>
            <a:r>
              <a:rPr lang="ko-KR" altLang="en-US" sz="2000" dirty="0" smtClean="0">
                <a:solidFill>
                  <a:schemeClr val="tx1"/>
                </a:solidFill>
              </a:rPr>
              <a:t>종합 전력</a:t>
            </a:r>
            <a:r>
              <a:rPr lang="en-US" altLang="ko-KR" sz="2000" dirty="0" smtClean="0">
                <a:solidFill>
                  <a:schemeClr val="tx1"/>
                </a:solidFill>
              </a:rPr>
              <a:t>'</a:t>
            </a:r>
            <a:r>
              <a:rPr lang="ko-KR" altLang="en-US" sz="2000" dirty="0" smtClean="0">
                <a:solidFill>
                  <a:schemeClr val="tx1"/>
                </a:solidFill>
              </a:rPr>
              <a:t>이 만만치 않다는 평가도 있다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</a:rPr>
              <a:t>미국의 군사력평가기관 </a:t>
            </a:r>
            <a:r>
              <a:rPr lang="en-US" altLang="ko-KR" sz="2000" dirty="0" smtClean="0">
                <a:solidFill>
                  <a:schemeClr val="tx1"/>
                </a:solidFill>
              </a:rPr>
              <a:t>GFP</a:t>
            </a:r>
            <a:r>
              <a:rPr lang="ko-KR" altLang="en-US" sz="2000" dirty="0" smtClean="0">
                <a:solidFill>
                  <a:schemeClr val="tx1"/>
                </a:solidFill>
              </a:rPr>
              <a:t>는 </a:t>
            </a:r>
            <a:r>
              <a:rPr lang="en-US" altLang="ko-KR" sz="2000" dirty="0" smtClean="0">
                <a:solidFill>
                  <a:schemeClr val="tx1"/>
                </a:solidFill>
              </a:rPr>
              <a:t>2018</a:t>
            </a:r>
            <a:r>
              <a:rPr lang="ko-KR" altLang="en-US" sz="2000" dirty="0" smtClean="0">
                <a:solidFill>
                  <a:schemeClr val="tx1"/>
                </a:solidFill>
              </a:rPr>
              <a:t>년 보고서를 통해 남</a:t>
            </a:r>
            <a:r>
              <a:rPr lang="en-US" altLang="ko-KR" sz="2000" dirty="0" smtClean="0">
                <a:solidFill>
                  <a:schemeClr val="tx1"/>
                </a:solidFill>
              </a:rPr>
              <a:t>·</a:t>
            </a:r>
            <a:r>
              <a:rPr lang="ko-KR" altLang="en-US" sz="2000" dirty="0" smtClean="0">
                <a:solidFill>
                  <a:schemeClr val="tx1"/>
                </a:solidFill>
              </a:rPr>
              <a:t>북의 군사력 순위를 각각 세계 </a:t>
            </a:r>
            <a:r>
              <a:rPr lang="en-US" altLang="ko-KR" sz="2000" dirty="0" smtClean="0">
                <a:solidFill>
                  <a:schemeClr val="tx1"/>
                </a:solidFill>
              </a:rPr>
              <a:t>7</a:t>
            </a:r>
            <a:r>
              <a:rPr lang="ko-KR" altLang="en-US" sz="2000" dirty="0" smtClean="0">
                <a:solidFill>
                  <a:schemeClr val="tx1"/>
                </a:solidFill>
              </a:rPr>
              <a:t>위와 세계 </a:t>
            </a:r>
            <a:r>
              <a:rPr lang="en-US" altLang="ko-KR" sz="2000" dirty="0" smtClean="0">
                <a:solidFill>
                  <a:schemeClr val="tx1"/>
                </a:solidFill>
              </a:rPr>
              <a:t>18</a:t>
            </a:r>
            <a:r>
              <a:rPr lang="ko-KR" altLang="en-US" sz="2000" dirty="0" smtClean="0">
                <a:solidFill>
                  <a:schemeClr val="tx1"/>
                </a:solidFill>
              </a:rPr>
              <a:t>위로 평가했다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en-US" altLang="ko-KR" sz="2000" dirty="0" smtClean="0">
                <a:solidFill>
                  <a:schemeClr val="tx1"/>
                </a:solidFill>
              </a:rPr>
              <a:t>[</a:t>
            </a:r>
            <a:r>
              <a:rPr lang="ko-KR" altLang="en-US" sz="2000" dirty="0" smtClean="0">
                <a:solidFill>
                  <a:schemeClr val="tx1"/>
                </a:solidFill>
              </a:rPr>
              <a:t>출처</a:t>
            </a:r>
            <a:r>
              <a:rPr lang="en-US" altLang="ko-KR" sz="2000" dirty="0" smtClean="0">
                <a:solidFill>
                  <a:schemeClr val="tx1"/>
                </a:solidFill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</a:rPr>
              <a:t>중앙일보</a:t>
            </a:r>
            <a:r>
              <a:rPr lang="en-US" altLang="ko-KR" sz="2000" dirty="0" smtClean="0">
                <a:solidFill>
                  <a:schemeClr val="tx1"/>
                </a:solidFill>
              </a:rPr>
              <a:t>] [</a:t>
            </a:r>
            <a:r>
              <a:rPr lang="ko-KR" altLang="en-US" sz="2000" dirty="0" smtClean="0">
                <a:solidFill>
                  <a:schemeClr val="tx1"/>
                </a:solidFill>
              </a:rPr>
              <a:t>두 개의 한국</a:t>
            </a:r>
            <a:r>
              <a:rPr lang="en-US" altLang="ko-KR" sz="2000" dirty="0" smtClean="0">
                <a:solidFill>
                  <a:schemeClr val="tx1"/>
                </a:solidFill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</a:rPr>
              <a:t>남한의 군사력은 세계 </a:t>
            </a:r>
            <a:r>
              <a:rPr lang="en-US" altLang="ko-KR" sz="2000" dirty="0" smtClean="0">
                <a:solidFill>
                  <a:schemeClr val="tx1"/>
                </a:solidFill>
              </a:rPr>
              <a:t>7</a:t>
            </a:r>
            <a:r>
              <a:rPr lang="ko-KR" altLang="en-US" sz="2000" dirty="0" smtClean="0">
                <a:solidFill>
                  <a:schemeClr val="tx1"/>
                </a:solidFill>
              </a:rPr>
              <a:t>위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북한은</a:t>
            </a:r>
            <a:r>
              <a:rPr lang="en-US" altLang="ko-KR" sz="2000" dirty="0" smtClean="0">
                <a:solidFill>
                  <a:schemeClr val="tx1"/>
                </a:solidFill>
              </a:rPr>
              <a:t>?</a:t>
            </a:r>
          </a:p>
          <a:p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313" y="188640"/>
            <a:ext cx="8568952" cy="5306144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중국 군사전문 매체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전연망은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우리나라의 군사력 순위를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7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위로 평가했습니다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군비지출과 보유장비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병력수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등을 비교 평가한 결과입니다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</a:t>
            </a:r>
            <a:br>
              <a:rPr lang="en-US" altLang="ko-KR" sz="2000" dirty="0" smtClean="0">
                <a:solidFill>
                  <a:schemeClr val="tx1"/>
                </a:solidFill>
                <a:effectLst/>
              </a:rPr>
            </a:b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effectLst/>
              </a:rPr>
            </a:b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미국이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위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러시아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중국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인도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영국 순으로 나타났는데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한국은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7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위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일본은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2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단계 뒤인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9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위를 기록했습니다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</a:t>
            </a:r>
            <a:br>
              <a:rPr lang="en-US" altLang="ko-KR" sz="2000" dirty="0" smtClean="0">
                <a:solidFill>
                  <a:schemeClr val="tx1"/>
                </a:solidFill>
                <a:effectLst/>
              </a:rPr>
            </a:b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effectLst/>
              </a:rPr>
            </a:b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미국은 지난 한해만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707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조원의 국방비를 집행해 압도적인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위를 차지했습니다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미국의 군사장비는 항공모함만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20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척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잠수함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72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척 군용기는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만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4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천여대에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달하는데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미국의 국방예산은 순위에 등장한 나머지 모든 국가의 국방비를 합친 것보다도 많은 금액입니다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</a:t>
            </a:r>
            <a:br>
              <a:rPr lang="en-US" altLang="ko-KR" sz="2000" dirty="0" smtClean="0">
                <a:solidFill>
                  <a:schemeClr val="tx1"/>
                </a:solidFill>
                <a:effectLst/>
              </a:rPr>
            </a:b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effectLst/>
              </a:rPr>
            </a:b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매체는 최근 러시아와 중국이 최신식 무기 개발과 구매에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통큰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투자를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많이한다고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평가했습니다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</a:t>
            </a:r>
            <a:br>
              <a:rPr lang="en-US" altLang="ko-KR" sz="2000" dirty="0" smtClean="0">
                <a:solidFill>
                  <a:schemeClr val="tx1"/>
                </a:solidFill>
                <a:effectLst/>
              </a:rPr>
            </a:b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실제 러시아는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올들어서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제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5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세대 전투기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T-50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과 첨단 방공미사일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S-500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을 갖췄고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중국은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'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항모킬러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'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로 불리는 세계 유일의 지대함 중거리탄도미사일인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둥펑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-21D,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영토분쟁을 벌이고 있는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센카쿠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열도와 일본 오키나와와 대만 등을 사정권에 두고 있는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탄도유도탄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effectLst/>
              </a:rPr>
              <a:t>둥펑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-16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등을 지니고 있습니다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출처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: http://news.chosun.com/site/data/html_dir/2015/10/09/2015100900810.html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8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0"/>
            <a:ext cx="8964488" cy="68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http://cafe.naver.com/durtkwoddlemf/16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2000" dirty="0" smtClean="0">
                <a:effectLst/>
              </a:rPr>
              <a:t>간도는 현재 </a:t>
            </a:r>
            <a:r>
              <a:rPr lang="ko-KR" altLang="en-US" sz="2000" dirty="0" smtClean="0">
                <a:effectLst/>
                <a:hlinkClick r:id="rId2" tooltip="중국"/>
              </a:rPr>
              <a:t>중국</a:t>
            </a:r>
            <a:r>
              <a:rPr lang="ko-KR" altLang="en-US" sz="2000" dirty="0" smtClean="0">
                <a:effectLst/>
              </a:rPr>
              <a:t>의 </a:t>
            </a:r>
            <a:r>
              <a:rPr lang="ko-KR" altLang="en-US" sz="2000" dirty="0" err="1" smtClean="0">
                <a:effectLst/>
              </a:rPr>
              <a:t>영토이</a:t>
            </a:r>
            <a:r>
              <a:rPr lang="ko-KR" altLang="en-US" sz="2000" dirty="0" smtClean="0">
                <a:effectLst/>
              </a:rPr>
              <a:t> 일반적으로 광의의 간도는 압록강 </a:t>
            </a:r>
            <a:r>
              <a:rPr lang="en-US" altLang="ko-KR" sz="2000" dirty="0" smtClean="0">
                <a:effectLst/>
              </a:rPr>
              <a:t>- </a:t>
            </a:r>
            <a:r>
              <a:rPr lang="ko-KR" altLang="en-US" sz="2000" dirty="0" smtClean="0">
                <a:effectLst/>
              </a:rPr>
              <a:t>두만강 맞은편의 </a:t>
            </a:r>
            <a:r>
              <a:rPr lang="ko-KR" altLang="en-US" sz="2000" dirty="0" smtClean="0">
                <a:effectLst/>
                <a:hlinkClick r:id="rId3" tooltip="한민족"/>
              </a:rPr>
              <a:t>한민족</a:t>
            </a:r>
            <a:r>
              <a:rPr lang="en-US" altLang="ko-KR" sz="2000" dirty="0" smtClean="0">
                <a:effectLst/>
              </a:rPr>
              <a:t>(</a:t>
            </a:r>
            <a:r>
              <a:rPr lang="ko-KR" altLang="en-US" sz="2000" dirty="0" smtClean="0">
                <a:effectLst/>
                <a:hlinkClick r:id="rId4" tooltip="조선족"/>
              </a:rPr>
              <a:t>조선족</a:t>
            </a:r>
            <a:r>
              <a:rPr lang="en-US" altLang="ko-KR" sz="2000" dirty="0" smtClean="0">
                <a:effectLst/>
              </a:rPr>
              <a:t>) </a:t>
            </a:r>
            <a:r>
              <a:rPr lang="ko-KR" altLang="en-US" sz="2000" dirty="0" smtClean="0">
                <a:effectLst/>
              </a:rPr>
              <a:t>집단 거주지를 지칭하며</a:t>
            </a:r>
            <a:r>
              <a:rPr lang="en-US" altLang="ko-KR" sz="2000" dirty="0" smtClean="0">
                <a:effectLst/>
              </a:rPr>
              <a:t>, </a:t>
            </a:r>
            <a:r>
              <a:rPr lang="ko-KR" altLang="en-US" sz="2000" dirty="0" smtClean="0">
                <a:effectLst/>
              </a:rPr>
              <a:t>압록강 쪽을 서간도</a:t>
            </a:r>
            <a:r>
              <a:rPr lang="en-US" altLang="ko-KR" sz="2000" dirty="0" smtClean="0">
                <a:effectLst/>
              </a:rPr>
              <a:t>, </a:t>
            </a:r>
            <a:r>
              <a:rPr lang="ko-KR" altLang="en-US" sz="2000" dirty="0" smtClean="0">
                <a:effectLst/>
              </a:rPr>
              <a:t>두만강 쪽을 동간도</a:t>
            </a:r>
            <a:r>
              <a:rPr lang="en-US" altLang="ko-KR" sz="2000" dirty="0" smtClean="0">
                <a:effectLst/>
              </a:rPr>
              <a:t>(</a:t>
            </a:r>
            <a:r>
              <a:rPr lang="ko-KR" altLang="en-US" sz="2000" dirty="0" smtClean="0">
                <a:effectLst/>
              </a:rPr>
              <a:t>북간도</a:t>
            </a:r>
            <a:r>
              <a:rPr lang="en-US" altLang="ko-KR" sz="2000" dirty="0" smtClean="0">
                <a:effectLst/>
              </a:rPr>
              <a:t>)</a:t>
            </a:r>
            <a:r>
              <a:rPr lang="ko-KR" altLang="en-US" sz="2000" dirty="0" smtClean="0">
                <a:effectLst/>
              </a:rPr>
              <a:t>라 일컫는다</a:t>
            </a:r>
            <a:r>
              <a:rPr lang="en-US" altLang="ko-KR" sz="2000" dirty="0" smtClean="0">
                <a:effectLst/>
              </a:rPr>
              <a:t>. </a:t>
            </a:r>
            <a:r>
              <a:rPr lang="ko-KR" altLang="en-US" sz="2000" dirty="0" smtClean="0">
                <a:effectLst/>
              </a:rPr>
              <a:t>보통 우리가 말하는 간도는 두만강 북쪽 지역의 북간도</a:t>
            </a:r>
            <a:r>
              <a:rPr lang="en-US" altLang="ko-KR" sz="2000" dirty="0" smtClean="0">
                <a:effectLst/>
              </a:rPr>
              <a:t>(</a:t>
            </a:r>
            <a:r>
              <a:rPr lang="ko-KR" altLang="en-US" sz="2000" dirty="0" smtClean="0">
                <a:effectLst/>
              </a:rPr>
              <a:t>동간도</a:t>
            </a:r>
            <a:r>
              <a:rPr lang="en-US" altLang="ko-KR" sz="2000" dirty="0" smtClean="0">
                <a:effectLst/>
              </a:rPr>
              <a:t>)</a:t>
            </a:r>
            <a:r>
              <a:rPr lang="ko-KR" altLang="en-US" sz="2000" dirty="0" smtClean="0">
                <a:effectLst/>
              </a:rPr>
              <a:t>를 의미한다</a:t>
            </a:r>
            <a:r>
              <a:rPr lang="en-US" altLang="ko-KR" sz="2000" dirty="0" smtClean="0">
                <a:effectLst/>
              </a:rPr>
              <a:t>. </a:t>
            </a:r>
            <a:r>
              <a:rPr lang="ko-KR" altLang="en-US" sz="2000" dirty="0" smtClean="0">
                <a:effectLst/>
              </a:rPr>
              <a:t>즉 </a:t>
            </a:r>
            <a:r>
              <a:rPr lang="ko-KR" altLang="en-US" sz="2000" dirty="0" err="1" smtClean="0">
                <a:effectLst/>
                <a:hlinkClick r:id="rId5" tooltip="만주국"/>
              </a:rPr>
              <a:t>만주국</a:t>
            </a:r>
            <a:r>
              <a:rPr lang="ko-KR" altLang="en-US" sz="2000" dirty="0" err="1" smtClean="0">
                <a:effectLst/>
              </a:rPr>
              <a:t>의</a:t>
            </a:r>
            <a:r>
              <a:rPr lang="ko-KR" altLang="en-US" sz="2000" dirty="0" smtClean="0">
                <a:effectLst/>
              </a:rPr>
              <a:t> </a:t>
            </a:r>
            <a:r>
              <a:rPr lang="ko-KR" altLang="en-US" sz="2000" dirty="0" err="1" smtClean="0">
                <a:effectLst/>
              </a:rPr>
              <a:t>간도성</a:t>
            </a:r>
            <a:r>
              <a:rPr lang="en-US" altLang="ko-KR" sz="2000" dirty="0" smtClean="0">
                <a:effectLst/>
              </a:rPr>
              <a:t>, </a:t>
            </a:r>
            <a:r>
              <a:rPr lang="ko-KR" altLang="en-US" sz="2000" dirty="0" smtClean="0">
                <a:effectLst/>
              </a:rPr>
              <a:t>중국 </a:t>
            </a:r>
            <a:r>
              <a:rPr lang="ko-KR" altLang="en-US" sz="2000" dirty="0" smtClean="0">
                <a:effectLst/>
                <a:hlinkClick r:id="rId6" tooltip="연변 조선족 자치주"/>
              </a:rPr>
              <a:t>연변 조선족 자치주</a:t>
            </a:r>
            <a:r>
              <a:rPr lang="ko-KR" altLang="en-US" sz="2000" dirty="0" smtClean="0">
                <a:effectLst/>
              </a:rPr>
              <a:t>가 대충 맞아 떨어진다</a:t>
            </a:r>
            <a:r>
              <a:rPr lang="en-US" altLang="ko-KR" sz="2000" dirty="0" smtClean="0">
                <a:effectLst/>
              </a:rPr>
              <a:t>.</a:t>
            </a:r>
            <a:r>
              <a:rPr lang="en-US" altLang="ko-KR" sz="2000" dirty="0" smtClean="0">
                <a:effectLst/>
                <a:hlinkClick r:id="rId7"/>
              </a:rPr>
              <a:t>[4]</a:t>
            </a:r>
            <a:r>
              <a:rPr lang="ko-KR" altLang="en-US" sz="2000" dirty="0" smtClean="0">
                <a:effectLst/>
              </a:rPr>
              <a:t> 협의의 간도로는 대한제국이 청나라랑 영토분쟁을 벌였던 </a:t>
            </a:r>
            <a:r>
              <a:rPr lang="ko-KR" altLang="en-US" sz="2000" dirty="0" err="1" smtClean="0">
                <a:effectLst/>
              </a:rPr>
              <a:t>흑석구</a:t>
            </a:r>
            <a:r>
              <a:rPr lang="en-US" altLang="ko-KR" sz="2000" dirty="0" smtClean="0">
                <a:effectLst/>
              </a:rPr>
              <a:t>-</a:t>
            </a:r>
            <a:r>
              <a:rPr lang="ko-KR" altLang="en-US" sz="2000" dirty="0" err="1" smtClean="0">
                <a:effectLst/>
              </a:rPr>
              <a:t>오도백하</a:t>
            </a:r>
            <a:r>
              <a:rPr lang="ko-KR" altLang="en-US" sz="2000" dirty="0" smtClean="0">
                <a:effectLst/>
              </a:rPr>
              <a:t> 및 </a:t>
            </a:r>
            <a:r>
              <a:rPr lang="ko-KR" altLang="en-US" sz="2000" dirty="0" err="1" smtClean="0">
                <a:effectLst/>
              </a:rPr>
              <a:t>분계강</a:t>
            </a:r>
            <a:r>
              <a:rPr lang="en-US" altLang="ko-KR" sz="2000" dirty="0" smtClean="0">
                <a:effectLst/>
              </a:rPr>
              <a:t>(</a:t>
            </a:r>
            <a:r>
              <a:rPr lang="ko-KR" altLang="en-US" sz="2000" dirty="0" err="1" smtClean="0">
                <a:effectLst/>
              </a:rPr>
              <a:t>포이합통하</a:t>
            </a:r>
            <a:r>
              <a:rPr lang="en-US" altLang="ko-KR" sz="2000" dirty="0" smtClean="0">
                <a:effectLst/>
              </a:rPr>
              <a:t>-</a:t>
            </a:r>
            <a:r>
              <a:rPr lang="ko-KR" altLang="en-US" sz="2000" dirty="0" err="1" smtClean="0">
                <a:effectLst/>
              </a:rPr>
              <a:t>해란강</a:t>
            </a:r>
            <a:r>
              <a:rPr lang="en-US" altLang="ko-KR" sz="2000" dirty="0" smtClean="0">
                <a:effectLst/>
              </a:rPr>
              <a:t>-</a:t>
            </a:r>
            <a:r>
              <a:rPr lang="ko-KR" altLang="en-US" sz="2000" dirty="0" smtClean="0">
                <a:effectLst/>
              </a:rPr>
              <a:t>두만강</a:t>
            </a:r>
            <a:r>
              <a:rPr lang="en-US" altLang="ko-KR" sz="2000" dirty="0" smtClean="0">
                <a:effectLst/>
              </a:rPr>
              <a:t>)</a:t>
            </a:r>
            <a:r>
              <a:rPr lang="en-US" altLang="ko-KR" sz="2000" dirty="0" smtClean="0">
                <a:effectLst/>
                <a:hlinkClick r:id="rId8"/>
              </a:rPr>
              <a:t>[5]</a:t>
            </a:r>
            <a:r>
              <a:rPr lang="ko-KR" altLang="en-US" sz="2000" dirty="0" smtClean="0">
                <a:effectLst/>
              </a:rPr>
              <a:t> 이남과 두만강 이북 지역을 말한다</a:t>
            </a:r>
            <a:r>
              <a:rPr lang="en-US" altLang="ko-KR" sz="2000" dirty="0" smtClean="0">
                <a:effectLst/>
              </a:rPr>
              <a:t>.</a:t>
            </a:r>
            <a:r>
              <a:rPr lang="en-US" altLang="ko-KR" sz="2000" dirty="0" smtClean="0">
                <a:effectLst/>
                <a:hlinkClick r:id="rId9"/>
              </a:rPr>
              <a:t>[6]</a:t>
            </a:r>
            <a:r>
              <a:rPr lang="ko-KR" altLang="en-US" sz="2000" dirty="0" smtClean="0">
                <a:effectLst/>
              </a:rPr>
              <a:t/>
            </a:r>
            <a:br>
              <a:rPr lang="ko-KR" altLang="en-US" sz="2000" dirty="0" smtClean="0">
                <a:effectLst/>
              </a:rPr>
            </a:br>
            <a:endParaRPr lang="ko-KR" altLang="en-US" sz="2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6400800" cy="1752600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chemeClr val="tx1"/>
                </a:solidFill>
                <a:effectLst/>
              </a:rPr>
              <a:t>간도</a:t>
            </a:r>
            <a:r>
              <a:rPr lang="en-US" altLang="ko-KR" sz="2000" b="1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effectLst/>
                <a:hlinkClick r:id="rId10" tooltip="間"/>
              </a:rPr>
              <a:t>間</a:t>
            </a:r>
            <a:r>
              <a:rPr lang="ko-KR" altLang="en-US" sz="2000" b="1" dirty="0" smtClean="0">
                <a:solidFill>
                  <a:schemeClr val="tx1"/>
                </a:solidFill>
                <a:effectLst/>
                <a:hlinkClick r:id="rId11" tooltip="島"/>
              </a:rPr>
              <a:t>島</a:t>
            </a:r>
            <a:r>
              <a:rPr lang="en-US" altLang="ko-KR" sz="2000" b="1" dirty="0" smtClean="0">
                <a:solidFill>
                  <a:schemeClr val="tx1"/>
                </a:solidFill>
                <a:effectLst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는 일반적으로 </a:t>
            </a:r>
            <a:r>
              <a:rPr lang="ko-KR" altLang="en-US" sz="2000" dirty="0" smtClean="0">
                <a:solidFill>
                  <a:schemeClr val="tx1"/>
                </a:solidFill>
                <a:effectLst/>
                <a:hlinkClick r:id="rId12" tooltip="두만강"/>
              </a:rPr>
              <a:t>두만강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 북쪽 지역의 일대의 북간도를 의미하며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effectLst/>
                <a:hlinkClick r:id="rId2" tooltip="중국"/>
              </a:rPr>
              <a:t>중국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에서는 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'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연길도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'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라고 불린다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effectLst/>
              </a:rPr>
              <a:t>이 간도의 영역은 각 집단의 이해관계에 따라 시간이 흐를수록 점점 확장됐다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한국의 군사력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6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748883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16824" cy="68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5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2000" dirty="0" smtClean="0"/>
              <a:t>동북아 군사력 증강은 어제 오늘 얘기가 아니다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지역은 세력 강화를 꿈꾸는 미국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러시아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일본이 서로를 견제하며 힘을 키워가는 곳이다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한국을 비롯한 이들 국가의 군비 지출 규모는 전 세계의 </a:t>
            </a:r>
            <a:r>
              <a:rPr lang="en-US" altLang="ko-KR" sz="2000" dirty="0" smtClean="0"/>
              <a:t>60%</a:t>
            </a:r>
            <a:r>
              <a:rPr lang="ko-KR" altLang="en-US" sz="2000" dirty="0" smtClean="0"/>
              <a:t>에 달한다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스톡홀름국제평화연구소</a:t>
            </a:r>
            <a:r>
              <a:rPr lang="en-US" altLang="ko-KR" sz="2000" dirty="0" smtClean="0"/>
              <a:t>(SIPRI)</a:t>
            </a:r>
            <a:r>
              <a:rPr lang="ko-KR" altLang="en-US" sz="2000" dirty="0" smtClean="0"/>
              <a:t>가 올해 발표한 연례보고서에 따르면 지난해 전 세계 국방비 지출 규모는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조</a:t>
            </a:r>
            <a:r>
              <a:rPr lang="en-US" altLang="ko-KR" sz="2000" dirty="0" smtClean="0"/>
              <a:t>7470</a:t>
            </a:r>
            <a:r>
              <a:rPr lang="ko-KR" altLang="en-US" sz="2000" dirty="0" err="1" smtClean="0"/>
              <a:t>억달러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중 집계가 불가능한 북한을 제외한 나머지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개국의 군비 총합은 </a:t>
            </a:r>
            <a:r>
              <a:rPr lang="en-US" altLang="ko-KR" sz="2000" dirty="0" smtClean="0"/>
              <a:t>9989</a:t>
            </a:r>
            <a:r>
              <a:rPr lang="ko-KR" altLang="en-US" sz="2000" dirty="0" err="1" smtClean="0"/>
              <a:t>억달러로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57.2%</a:t>
            </a:r>
            <a:r>
              <a:rPr lang="ko-KR" altLang="en-US" sz="2000" dirty="0" smtClean="0"/>
              <a:t>에 달했으며 모두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위 안에 들었다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848872" cy="583264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20</a:t>
            </a:r>
            <a:r>
              <a:rPr lang="ko-KR" altLang="en-US" sz="2000" dirty="0" smtClean="0"/>
              <a:t>세기 후반 전 세계는 중국의 ‘경제적 부상’에 주목해야만 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그러나 </a:t>
            </a:r>
            <a:r>
              <a:rPr lang="en-US" altLang="ko-KR" sz="2000" dirty="0" smtClean="0"/>
              <a:t>21</a:t>
            </a:r>
            <a:r>
              <a:rPr lang="ko-KR" altLang="en-US" sz="2000" dirty="0" smtClean="0"/>
              <a:t>세기 전반기에 세계는 중국의 ‘군사적 부상’에 다시 한 번 놀라움을 금치 못하게 될 것이다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왜냐하면 중국은 </a:t>
            </a:r>
            <a:r>
              <a:rPr lang="en-US" altLang="ko-KR" sz="2000" dirty="0" smtClean="0"/>
              <a:t>21</a:t>
            </a:r>
            <a:r>
              <a:rPr lang="ko-KR" altLang="en-US" sz="2000" dirty="0" smtClean="0"/>
              <a:t>세기 ‘중화민족의 위대한 부흥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中華民族偉大復興</a:t>
            </a:r>
            <a:r>
              <a:rPr lang="en-US" altLang="ko-KR" sz="2000" dirty="0" smtClean="0"/>
              <a:t>)’</a:t>
            </a:r>
            <a:r>
              <a:rPr lang="ko-KR" altLang="en-US" sz="2000" dirty="0" smtClean="0"/>
              <a:t>을 목표로 글로벌차원의 ‘강대국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强國</a:t>
            </a:r>
            <a:r>
              <a:rPr lang="en-US" altLang="ko-KR" sz="2000" dirty="0" smtClean="0"/>
              <a:t>)’</a:t>
            </a:r>
            <a:r>
              <a:rPr lang="ko-KR" altLang="en-US" sz="2000" dirty="0" smtClean="0"/>
              <a:t>을 꿈꾸고 있기 때문이다</a:t>
            </a:r>
            <a:r>
              <a:rPr lang="en-US" altLang="ko-KR" sz="2000" dirty="0" smtClean="0"/>
              <a:t>. 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군사력의 측면에서 높은 평가를 받지 못하는 강대국은 현실적으로 존재하지 않았으며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강대국의 지위는 대체로 상대적인 군사력을 기반으로 결정된다는 것은 역사적 진실이다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일례로 중국은 </a:t>
            </a:r>
            <a:r>
              <a:rPr lang="en-US" altLang="ko-KR" sz="2000" dirty="0" smtClean="0"/>
              <a:t>2000</a:t>
            </a:r>
            <a:r>
              <a:rPr lang="ko-KR" altLang="en-US" sz="2000" dirty="0" smtClean="0"/>
              <a:t>년대 들어서 미국에 이어 세계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위의 군사비 지출 국가로 성장했으며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지난 한 해에만 </a:t>
            </a:r>
            <a:r>
              <a:rPr lang="en-US" altLang="ko-KR" sz="2000" dirty="0" smtClean="0"/>
              <a:t>789</a:t>
            </a:r>
            <a:r>
              <a:rPr lang="ko-KR" altLang="en-US" sz="2000" dirty="0" err="1" smtClean="0"/>
              <a:t>억달러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약 </a:t>
            </a:r>
            <a:r>
              <a:rPr lang="en-US" altLang="ko-KR" sz="2000" dirty="0" smtClean="0"/>
              <a:t>92</a:t>
            </a:r>
            <a:r>
              <a:rPr lang="ko-KR" altLang="en-US" sz="2000" dirty="0" smtClean="0"/>
              <a:t>조원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가 넘는 돈을 국방예산에 지출했다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중국의 군사 활동은 특유의 비밀주의로 인해 군사력 증강의 실체를 파악하기 어려운 것이 사실이다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그러나 이 역시 최근 들어 변화하는 양상을 발견할 수 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가령 금년 초 중국은 </a:t>
            </a:r>
            <a:r>
              <a:rPr lang="ko-KR" altLang="en-US" sz="2000" dirty="0" err="1" smtClean="0"/>
              <a:t>로버트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게이츠</a:t>
            </a:r>
            <a:r>
              <a:rPr lang="ko-KR" altLang="en-US" sz="2000" dirty="0" smtClean="0"/>
              <a:t> 미국 국방장관의 방중에 맞추어 보란 듯이 자체 기술로 개발한 </a:t>
            </a:r>
            <a:r>
              <a:rPr lang="ko-KR" altLang="en-US" sz="2000" dirty="0" err="1" smtClean="0"/>
              <a:t>스텔스</a:t>
            </a:r>
            <a:r>
              <a:rPr lang="ko-KR" altLang="en-US" sz="2000" dirty="0" smtClean="0"/>
              <a:t> 전투기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젠</a:t>
            </a:r>
            <a:r>
              <a:rPr lang="en-US" altLang="ko-KR" sz="2000" dirty="0" smtClean="0"/>
              <a:t>-20)</a:t>
            </a:r>
            <a:r>
              <a:rPr lang="ko-KR" altLang="en-US" sz="2000" dirty="0" smtClean="0"/>
              <a:t>의 시험비행 사실을 공개했다</a:t>
            </a:r>
            <a:r>
              <a:rPr lang="en-US" altLang="ko-KR" sz="2000" dirty="0" smtClean="0"/>
              <a:t>. 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963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"/>
            <a:ext cx="9144000" cy="68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8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371</Words>
  <Application>Microsoft Office PowerPoint</Application>
  <PresentationFormat>화면 슬라이드 쇼(4:3)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한국의 군사력을 강화하여 간도를 되찾아야 한다.</vt:lpstr>
      <vt:lpstr>PowerPoint 프레젠테이션</vt:lpstr>
      <vt:lpstr>간도는 현재 중국의 영토이 일반적으로 광의의 간도는 압록강 - 두만강 맞은편의 한민족(조선족) 집단 거주지를 지칭하며, 압록강 쪽을 서간도, 두만강 쪽을 동간도(북간도)라 일컫는다. 보통 우리가 말하는 간도는 두만강 북쪽 지역의 북간도(동간도)를 의미한다. 즉 만주국의 간도성, 중국 연변 조선족 자치주가 대충 맞아 떨어진다.[4] 협의의 간도로는 대한제국이 청나라랑 영토분쟁을 벌였던 흑석구-오도백하 및 분계강(포이합통하-해란강-두만강)[5] 이남과 두만강 이북 지역을 말한다.[6] </vt:lpstr>
      <vt:lpstr>PowerPoint 프레젠테이션</vt:lpstr>
      <vt:lpstr>PowerPoint 프레젠테이션</vt:lpstr>
      <vt:lpstr>PowerPoint 프레젠테이션</vt:lpstr>
      <vt:lpstr>동북아 군사력 증강은 어제 오늘 얘기가 아니다. 이 지역은 세력 강화를 꿈꾸는 미국, 중국, 러시아, 일본이 서로를 견제하며 힘을 키워가는 곳이다. 한국을 비롯한 이들 국가의 군비 지출 규모는 전 세계의 60%에 달한다.  스톡홀름국제평화연구소(SIPRI)가 올해 발표한 연례보고서에 따르면 지난해 전 세계 국방비 지출 규모는 1조7470억달러. 이 중 집계가 불가능한 북한을 제외한 나머지 5개국의 군비 총합은 9989억달러로 57.2%에 달했으며 모두 10위 안에 들었다.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http://cafe.naver.com/durtkwoddlemf/16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한국의 군사력을 강화하여 간도를 되찾아야 한다.</dc:title>
  <dc:creator>Owner</dc:creator>
  <cp:lastModifiedBy>Owner</cp:lastModifiedBy>
  <cp:revision>4</cp:revision>
  <dcterms:created xsi:type="dcterms:W3CDTF">2019-09-29T11:47:48Z</dcterms:created>
  <dcterms:modified xsi:type="dcterms:W3CDTF">2019-09-29T12:30:44Z</dcterms:modified>
</cp:coreProperties>
</file>