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9" r:id="rId16"/>
    <p:sldId id="260" r:id="rId17"/>
  </p:sldIdLst>
  <p:sldSz cx="12192000" cy="6858000"/>
  <p:notesSz cx="6858000" cy="9144000"/>
  <p:embeddedFontLst>
    <p:embeddedFont>
      <p:font typeface="맑은 고딕" panose="020B0503020000020004" pitchFamily="50" charset="-127"/>
      <p:regular r:id="rId18"/>
      <p:bold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4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D34929-6078-4148-A9DB-3C76FA7E5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626B192-4F25-450F-B173-213C201CA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09DE3B6-E4E9-4251-A767-51FA1449D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9F1146-54CA-4305-A7ED-6CF3FBE34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6454E1-7818-4214-B474-74A12A36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59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1CF8C7-C14F-41BB-830B-C116C1FF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A980E14-CA8E-4B5E-B8F1-BE72A5F8A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29BCBF-15F8-4B82-9E6B-F61B9BEB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E3A23C-1422-4781-ADE3-19FA72B7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3B0D61-838D-489D-AD10-905A9778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573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72E6891-7621-4F4D-BB07-20C96C946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FB4992D-3F53-471D-8A93-15A08C186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40E73F-2B04-416B-A82C-2EDC1F65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BB6E59-87DA-408C-8165-2163FE5D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6A13ED-E6D3-4947-BB24-2C13E442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173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92B715-FFF4-4F63-A541-2947205B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C2C4CB-272A-48CB-A2E7-C9E17D377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B97CC2A-5B3E-4FA3-83C2-9CB424A6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36B4AD-A959-48B7-BBD2-FE2577D8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D19BEA-CAF0-459B-B68D-EEA8BDBB4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11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2E1C0C-5784-4F2E-B6E0-68C4B3AA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DCA2F2-AFE5-4050-B030-831BD3861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9FE356-D553-4114-BA1D-08A31545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323193-8320-4219-AF25-A11E807F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20CDFC-F31F-4A56-8190-FE1A5EFE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80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3F2E46-11C0-4CEA-AC5F-7DA186333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8B9F01-21A4-49E8-B1BF-A840F7834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E19785A-8ADC-40C8-8133-E3CBA10A1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D1D0086-DB2A-44E7-90A2-46238A54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2019-06-04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DE5D98E-32D2-4CCC-B7E4-613E0126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FEC0CE8-C2C6-47CD-877B-CB7478E41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85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1F0D1E-1829-4C60-BADA-3E22648E8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8A6449E-FC9B-4647-9A86-FFE1D6F4B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F44E80F-C469-4B51-B2CB-7F06E03EF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7E927ED-05E7-4D39-ACB7-347E2A759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8D4A5FF-F5E2-4E3A-A238-2589DBD4F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984AB88-06C4-47EC-AE83-C8DB7814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2019-06-04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35BF803-8A8E-48AF-A292-8174C6E0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FF156A2-E477-4523-91D0-BACE52B3C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643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A753C9-ED35-424F-9A99-8DF1E3230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017C29A-154B-4287-9F93-0DF27B63A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2019-06-04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9A410C1-C2C7-4353-A74B-E693A9D1B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3C35281-4D4D-4CC6-AD6B-F87AE1A2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0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BB69779-6234-4513-8783-C1080669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2019-06-04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9908649-A6D3-4B4E-870F-9836C966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2712778-E926-4FED-A282-BA0CCC54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309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765C49-34A3-4D7F-8463-97142715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23C1E0-8C61-4E1B-BF26-EE9935FED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089BA35-6B43-45EB-9044-0077D07E8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F60D0CA-286F-41A7-B446-E8D9AB67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2019-06-04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72B69ED-1630-4DCE-A1D1-DDD94112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FC74B22-0603-4410-B058-FF762C5B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48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C67986-859A-477D-A314-6CFCEECC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033C2DC-2B6E-4ED8-92A9-4909CF8C2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CD61C54-1AEC-4B26-A47D-DC9D632F7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84FC60B-6782-4676-929F-838671769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2019-06-04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91CAD24-F18B-4ADA-82D3-09F95C99A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F4F799F-DDB8-409D-990F-7F6A1AE8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55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E11EADB-B34C-45C4-9E93-2AFEC7E8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CB8AF8A-2C1A-46FD-A6EB-27799667B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507F29-5995-4528-A691-5E07F8B72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E44B5-E04E-455D-A786-59531248DDD0}" type="datetimeFigureOut">
              <a:rPr lang="ko-KR" altLang="en-US" smtClean="0"/>
              <a:pPr/>
              <a:t>2019-06-04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58F536B-1C88-4E31-8D4D-44B61F35C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C354BB-B72D-4D17-9C59-13E6AA220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069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iz.net/clip/691480" TargetMode="External"/><Relationship Id="rId3" Type="http://schemas.openxmlformats.org/officeDocument/2006/relationships/hyperlink" Target="https://www.jacar.go.jp/glossary/tochikiko-henten/qa/qa01.html" TargetMode="External"/><Relationship Id="rId7" Type="http://schemas.openxmlformats.org/officeDocument/2006/relationships/hyperlink" Target="http://visla.kr/?p=5026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.maybugs.com/news/articleView.html?idxno=565100" TargetMode="External"/><Relationship Id="rId11" Type="http://schemas.openxmlformats.org/officeDocument/2006/relationships/hyperlink" Target="https://blog.naver.com/sawme2001/10147361389" TargetMode="External"/><Relationship Id="rId5" Type="http://schemas.openxmlformats.org/officeDocument/2006/relationships/hyperlink" Target="https://www.jsce.or.jp/committee/21vision/after50.htm" TargetMode="External"/><Relationship Id="rId10" Type="http://schemas.openxmlformats.org/officeDocument/2006/relationships/hyperlink" Target="http://www.fashionbiz.co.kr/TN/?cate=2&amp;recom=2&amp;idx=164827" TargetMode="External"/><Relationship Id="rId4" Type="http://schemas.openxmlformats.org/officeDocument/2006/relationships/hyperlink" Target="https://www.jacar.go.jp/glossary/tochikiko-henten/qa/qa02.html" TargetMode="External"/><Relationship Id="rId9" Type="http://schemas.openxmlformats.org/officeDocument/2006/relationships/hyperlink" Target="https://entertain.naver.com/read?oid=076&amp;aid=000309008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FC0065D-5C4F-4592-B6D2-2F50824DA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26737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236905A-023A-4BA5-A7A3-CD90DC175C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6" r="-2" b="6638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422FDD-4961-41E5-BE29-D40509B41078}"/>
              </a:ext>
            </a:extLst>
          </p:cNvPr>
          <p:cNvSpPr txBox="1"/>
          <p:nvPr/>
        </p:nvSpPr>
        <p:spPr>
          <a:xfrm>
            <a:off x="4910421" y="2174033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전후 일본의 소비 문화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F5DB2-F274-4F9A-96B1-19E9EFA08B0B}"/>
              </a:ext>
            </a:extLst>
          </p:cNvPr>
          <p:cNvSpPr txBox="1"/>
          <p:nvPr/>
        </p:nvSpPr>
        <p:spPr>
          <a:xfrm>
            <a:off x="4772560" y="2635992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600" b="1" dirty="0">
                <a:solidFill>
                  <a:schemeClr val="bg1"/>
                </a:solidFill>
              </a:rPr>
              <a:t>의복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769172-60AC-47A1-BB08-6B0C45114191}"/>
              </a:ext>
            </a:extLst>
          </p:cNvPr>
          <p:cNvSpPr txBox="1"/>
          <p:nvPr/>
        </p:nvSpPr>
        <p:spPr>
          <a:xfrm>
            <a:off x="5584718" y="4479489"/>
            <a:ext cx="1552028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2000" dirty="0">
                <a:solidFill>
                  <a:schemeClr val="bg1"/>
                </a:solidFill>
                <a:latin typeface="나눔스퀘어" panose="020B0600000101010101" pitchFamily="50" charset="-127"/>
                <a:ea typeface="+mj-ea"/>
              </a:rPr>
              <a:t>2**2**9 </a:t>
            </a:r>
            <a:r>
              <a:rPr lang="ko-KR" altLang="en-US" sz="2000" dirty="0">
                <a:solidFill>
                  <a:schemeClr val="bg1"/>
                </a:solidFill>
                <a:latin typeface="나눔스퀘어" panose="020B0600000101010101" pitchFamily="50" charset="-127"/>
                <a:ea typeface="+mj-ea"/>
              </a:rPr>
              <a:t>김</a:t>
            </a:r>
            <a:r>
              <a:rPr lang="en-US" altLang="ko-KR" sz="2000">
                <a:solidFill>
                  <a:schemeClr val="bg1"/>
                </a:solidFill>
                <a:latin typeface="나눔스퀘어" panose="020B0600000101010101" pitchFamily="50" charset="-127"/>
                <a:ea typeface="+mj-ea"/>
              </a:rPr>
              <a:t>*</a:t>
            </a:r>
            <a:endParaRPr lang="ko-KR" altLang="en-US" sz="2000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565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전후 의복 소비문화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446415" y="1295555"/>
            <a:ext cx="7980218" cy="60682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전후 부흥기 ( </a:t>
            </a:r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1945 </a:t>
            </a:r>
            <a:r>
              <a:rPr lang="x-none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년 ~ </a:t>
            </a:r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55 </a:t>
            </a:r>
            <a:r>
              <a:rPr lang="x-none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년 전후)</a:t>
            </a:r>
            <a:endParaRPr lang="ko-KR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3" y="2069212"/>
            <a:ext cx="2597124" cy="35633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22" y="2332406"/>
            <a:ext cx="2802562" cy="29268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23" y="2069212"/>
            <a:ext cx="5524500" cy="3467065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359123" y="5818628"/>
            <a:ext cx="2597124" cy="30757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하와이안</a:t>
            </a:r>
            <a:r>
              <a:rPr lang="ko-KR" altLang="en-US" dirty="0"/>
              <a:t> 셔츠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3236941" y="5478801"/>
            <a:ext cx="2597124" cy="30757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맥아더 선글라스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7397304" y="5703105"/>
            <a:ext cx="2985107" cy="6483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에나멜 신발 및 </a:t>
            </a:r>
            <a:endParaRPr lang="en-US" altLang="ko-KR" dirty="0"/>
          </a:p>
          <a:p>
            <a:pPr algn="ctr"/>
            <a:r>
              <a:rPr lang="en-US" altLang="ko-KR" dirty="0"/>
              <a:t>A</a:t>
            </a:r>
            <a:r>
              <a:rPr lang="ko-KR" altLang="en-US" dirty="0"/>
              <a:t>라인</a:t>
            </a:r>
            <a:r>
              <a:rPr lang="en-US" altLang="ko-KR" dirty="0"/>
              <a:t>,H</a:t>
            </a:r>
            <a:r>
              <a:rPr lang="ko-KR" altLang="en-US" dirty="0" err="1"/>
              <a:t>라인등</a:t>
            </a:r>
            <a:r>
              <a:rPr lang="ko-KR" altLang="en-US" dirty="0"/>
              <a:t> </a:t>
            </a:r>
            <a:r>
              <a:rPr lang="ko-KR" altLang="en-US" dirty="0" err="1"/>
              <a:t>라인열풍</a:t>
            </a:r>
            <a:r>
              <a:rPr lang="ko-KR" alt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36036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전후 의복 소비문화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321723" y="1154239"/>
            <a:ext cx="8404167" cy="280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전후 경제 부흥기</a:t>
            </a:r>
            <a:endParaRPr lang="en-US" altLang="ko-K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전후 양재의 붐</a:t>
            </a:r>
            <a:endParaRPr lang="en-US" altLang="ko-K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가정용 재봉틀의 보급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982980" y="4150976"/>
            <a:ext cx="9773689" cy="211143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ko-KR" altLang="en-US" sz="6000" dirty="0">
                <a:solidFill>
                  <a:schemeClr val="tx1"/>
                </a:solidFill>
                <a:sym typeface="Wingdings" panose="05000000000000000000" pitchFamily="2" charset="2"/>
              </a:rPr>
              <a:t>패션으로 옷을 정착함</a:t>
            </a:r>
            <a:endParaRPr lang="ko-KR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8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전후 의복 소비문화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221971" y="1155468"/>
            <a:ext cx="8304414" cy="64008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전후 시대별 다양한 의복 유행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067C291-3816-4EC4-8D80-D0DE5A63DA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500" b="45114"/>
          <a:stretch/>
        </p:blipFill>
        <p:spPr>
          <a:xfrm>
            <a:off x="300313" y="1928660"/>
            <a:ext cx="3540977" cy="3009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직사각형 9"/>
          <p:cNvSpPr/>
          <p:nvPr/>
        </p:nvSpPr>
        <p:spPr>
          <a:xfrm>
            <a:off x="357447" y="5284925"/>
            <a:ext cx="3532909" cy="67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아이비</a:t>
            </a:r>
            <a:r>
              <a:rPr lang="ko-KR" altLang="en-US" dirty="0"/>
              <a:t> 패션</a:t>
            </a:r>
            <a:endParaRPr lang="en-US" altLang="ko-KR" dirty="0"/>
          </a:p>
          <a:p>
            <a:pPr algn="ctr"/>
            <a:r>
              <a:rPr lang="en-US" altLang="ko-KR" dirty="0"/>
              <a:t>(1960~1970</a:t>
            </a:r>
            <a:r>
              <a:rPr lang="ko-KR" altLang="en-US" dirty="0"/>
              <a:t>년대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326" y="1928371"/>
            <a:ext cx="2019300" cy="304800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4411490" y="5271092"/>
            <a:ext cx="2708971" cy="67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DC</a:t>
            </a:r>
            <a:r>
              <a:rPr lang="ko-KR" altLang="en-US" dirty="0"/>
              <a:t>브랜드</a:t>
            </a:r>
            <a:endParaRPr lang="en-US" altLang="ko-KR" dirty="0"/>
          </a:p>
          <a:p>
            <a:pPr algn="ctr"/>
            <a:r>
              <a:rPr lang="en-US" altLang="ko-KR" dirty="0"/>
              <a:t>(1980~1990</a:t>
            </a:r>
            <a:r>
              <a:rPr lang="ko-KR" altLang="en-US" dirty="0"/>
              <a:t>년대</a:t>
            </a:r>
            <a:r>
              <a:rPr lang="en-US" altLang="ko-KR" dirty="0"/>
              <a:t>)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2990DC5D-4E96-4731-A044-78D14967D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6754" y="1839005"/>
            <a:ext cx="4756404" cy="3242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직사각형 19"/>
          <p:cNvSpPr/>
          <p:nvPr/>
        </p:nvSpPr>
        <p:spPr>
          <a:xfrm>
            <a:off x="8165685" y="5284925"/>
            <a:ext cx="2708971" cy="67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버블경제</a:t>
            </a:r>
            <a:endParaRPr lang="en-US" altLang="ko-KR" dirty="0"/>
          </a:p>
          <a:p>
            <a:pPr algn="ctr"/>
            <a:r>
              <a:rPr lang="en-US" altLang="ko-KR" dirty="0"/>
              <a:t>(1980~1990</a:t>
            </a:r>
            <a:r>
              <a:rPr lang="ko-KR" altLang="en-US" dirty="0"/>
              <a:t>년대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363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현대 의복 소비문화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268790" y="1254843"/>
            <a:ext cx="8994371" cy="98128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altLang="ko-K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버블 붕괴시기 ( </a:t>
            </a:r>
            <a:r>
              <a:rPr lang="en-US" altLang="ko-K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1990 </a:t>
            </a:r>
            <a:r>
              <a:rPr lang="x-none" altLang="ko-K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년 ~ 현재)</a:t>
            </a:r>
            <a:endParaRPr lang="ko-KR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438101" y="2630982"/>
            <a:ext cx="8611985" cy="115962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버블경제때에 비해 의류에 대한 과소비가 줄며 차분해진 경향 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438101" y="4366770"/>
            <a:ext cx="8611985" cy="79802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자신을 표현하는 방법들 중 큰 비중을 차지함 </a:t>
            </a:r>
          </a:p>
        </p:txBody>
      </p:sp>
    </p:spTree>
    <p:extLst>
      <p:ext uri="{BB962C8B-B14F-4D97-AF65-F5344CB8AC3E}">
        <p14:creationId xmlns:p14="http://schemas.microsoft.com/office/powerpoint/2010/main" val="1383575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현대 의복 소비문화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454727" y="1125509"/>
            <a:ext cx="8304414" cy="64008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현대 다양한 의복 유행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73" y="1872950"/>
            <a:ext cx="2660904" cy="3994268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1507472" y="6059741"/>
            <a:ext cx="2942705" cy="54864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err="1"/>
              <a:t>스트릿</a:t>
            </a:r>
            <a:r>
              <a:rPr lang="ko-KR" altLang="en-US" dirty="0"/>
              <a:t> 패션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20" y="1872949"/>
            <a:ext cx="3814503" cy="3814503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6202407" y="5996064"/>
            <a:ext cx="3664528" cy="5486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톰보이</a:t>
            </a:r>
            <a:r>
              <a:rPr lang="ko-KR" altLang="en-US" dirty="0"/>
              <a:t> 룩</a:t>
            </a:r>
          </a:p>
        </p:txBody>
      </p:sp>
    </p:spTree>
    <p:extLst>
      <p:ext uri="{BB962C8B-B14F-4D97-AF65-F5344CB8AC3E}">
        <p14:creationId xmlns:p14="http://schemas.microsoft.com/office/powerpoint/2010/main" val="1817351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지금은 옷을 입는 것이 당연하지만</a:t>
            </a:r>
            <a:r>
              <a:rPr lang="en-US" altLang="ko-K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그 변화는 불과 수십 년 전에 있었다는 것</a:t>
            </a:r>
            <a:r>
              <a:rPr lang="en-US" altLang="ko-K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ctr"/>
            <a:r>
              <a:rPr lang="ko-KR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그것도 전쟁이 계기였다 것</a:t>
            </a:r>
            <a:r>
              <a:rPr lang="en-US" altLang="ko-K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</a:t>
            </a:r>
          </a:p>
          <a:p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</a:t>
            </a:r>
            <a:r>
              <a:rPr lang="ko-KR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배고프다가</a:t>
            </a:r>
            <a:r>
              <a:rPr lang="en-US" altLang="ko-K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ko-KR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갑자기 여유가 있어질 때</a:t>
            </a:r>
            <a:r>
              <a:rPr lang="en-US" altLang="ko-K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ko-KR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돈이라고 하는 것은 </a:t>
            </a:r>
          </a:p>
          <a:p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</a:t>
            </a:r>
            <a:r>
              <a:rPr lang="ko-KR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인간의 감성과 철학을 둔화시키는 것 같다</a:t>
            </a:r>
            <a:r>
              <a:rPr lang="en-US" altLang="ko-K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ko-KR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endParaRPr lang="ko-KR" altLang="en-US" sz="2400" dirty="0"/>
          </a:p>
          <a:p>
            <a:pPr algn="ctr"/>
            <a:endParaRPr lang="ko-KR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79" y="1115908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4392717" y="213360"/>
            <a:ext cx="2515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5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끝으로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109991-27CE-4B0B-AE28-2AC5509F9C8C}"/>
              </a:ext>
            </a:extLst>
          </p:cNvPr>
          <p:cNvSpPr txBox="1"/>
          <p:nvPr/>
        </p:nvSpPr>
        <p:spPr>
          <a:xfrm>
            <a:off x="2072745" y="273011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3600" b="1" dirty="0">
              <a:solidFill>
                <a:srgbClr val="8F433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A85479-A1DD-47A0-9A10-6AB92E03BEB9}"/>
              </a:ext>
            </a:extLst>
          </p:cNvPr>
          <p:cNvSpPr txBox="1"/>
          <p:nvPr/>
        </p:nvSpPr>
        <p:spPr>
          <a:xfrm>
            <a:off x="6645188" y="2521059"/>
            <a:ext cx="2632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sz="2800" b="1" dirty="0"/>
          </a:p>
          <a:p>
            <a:endParaRPr lang="en-US" altLang="ko-KR" sz="2800" dirty="0"/>
          </a:p>
          <a:p>
            <a:r>
              <a:rPr lang="en-US" altLang="ko-KR" sz="2800" dirty="0"/>
              <a:t>.</a:t>
            </a:r>
            <a:endParaRPr lang="ko-KR" altLang="en-US" sz="2800" dirty="0"/>
          </a:p>
        </p:txBody>
      </p:sp>
      <p:sp>
        <p:nvSpPr>
          <p:cNvPr id="4" name="직사각형 3"/>
          <p:cNvSpPr/>
          <p:nvPr/>
        </p:nvSpPr>
        <p:spPr>
          <a:xfrm>
            <a:off x="739833" y="1629295"/>
            <a:ext cx="10407534" cy="15842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529542" y="4098175"/>
            <a:ext cx="9127374" cy="16376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6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724101" y="1479666"/>
            <a:ext cx="4123113" cy="9310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참고 자료 및 출처</a:t>
            </a:r>
            <a:endParaRPr lang="ko-KR" altLang="en-US" sz="2400" dirty="0"/>
          </a:p>
        </p:txBody>
      </p:sp>
      <p:sp>
        <p:nvSpPr>
          <p:cNvPr id="9" name="직사각형 8"/>
          <p:cNvSpPr/>
          <p:nvPr/>
        </p:nvSpPr>
        <p:spPr>
          <a:xfrm>
            <a:off x="1105592" y="2840173"/>
            <a:ext cx="9360132" cy="312005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hlinkClick r:id="rId3"/>
            </a:endParaRPr>
          </a:p>
          <a:p>
            <a:pPr algn="ctr"/>
            <a:endParaRPr lang="en-US" altLang="ko-KR" dirty="0">
              <a:hlinkClick r:id="rId3"/>
            </a:endParaRPr>
          </a:p>
          <a:p>
            <a:pPr algn="ctr"/>
            <a:r>
              <a:rPr lang="en-US" altLang="ko-KR" dirty="0">
                <a:hlinkClick r:id="rId3"/>
              </a:rPr>
              <a:t>https://www.jacar.go.jp/glossary/tochikiko-henten/qa/qa01.html</a:t>
            </a:r>
            <a:endParaRPr lang="en-US" altLang="ko-KR" dirty="0"/>
          </a:p>
          <a:p>
            <a:pPr algn="ctr"/>
            <a:r>
              <a:rPr lang="en-US" altLang="ko-KR" dirty="0">
                <a:hlinkClick r:id="rId4"/>
              </a:rPr>
              <a:t>https://www.jacar.go.jp/glossary/tochikiko-henten/qa/qa02.html</a:t>
            </a:r>
            <a:endParaRPr lang="en-US" altLang="ko-KR" dirty="0"/>
          </a:p>
          <a:p>
            <a:pPr algn="ctr"/>
            <a:r>
              <a:rPr lang="en-US" altLang="ko-KR" dirty="0">
                <a:hlinkClick r:id="rId5"/>
              </a:rPr>
              <a:t>https://www.jsce.or.jp/committee/21vision/after50.htm</a:t>
            </a:r>
            <a:endParaRPr lang="en-US" altLang="ko-KR" dirty="0"/>
          </a:p>
          <a:p>
            <a:pPr algn="ctr"/>
            <a:r>
              <a:rPr lang="en-US" altLang="ko-KR" dirty="0">
                <a:hlinkClick r:id="rId6"/>
              </a:rPr>
              <a:t>http://m.maybugs.com/news/articleView.html?idxno=565100</a:t>
            </a:r>
            <a:endParaRPr lang="en-US" altLang="ko-KR" dirty="0"/>
          </a:p>
          <a:p>
            <a:pPr algn="ctr"/>
            <a:r>
              <a:rPr lang="en-US" altLang="ko-KR" dirty="0">
                <a:hlinkClick r:id="rId7"/>
              </a:rPr>
              <a:t>http://visla.kr/?p=50266</a:t>
            </a:r>
            <a:endParaRPr lang="en-US" altLang="ko-KR" dirty="0"/>
          </a:p>
          <a:p>
            <a:pPr algn="ctr"/>
            <a:r>
              <a:rPr lang="en-US" altLang="ko-KR" dirty="0">
                <a:hlinkClick r:id="rId8"/>
              </a:rPr>
              <a:t>https://www.instiz.net/clip/691480</a:t>
            </a:r>
            <a:endParaRPr lang="en-US" altLang="ko-KR" dirty="0">
              <a:hlinkClick r:id="rId9"/>
            </a:endParaRPr>
          </a:p>
          <a:p>
            <a:pPr algn="ctr"/>
            <a:r>
              <a:rPr lang="en-US" altLang="ko-KR" dirty="0">
                <a:hlinkClick r:id="rId9"/>
              </a:rPr>
              <a:t>https://entertain.naver.com/read?oid=076&amp;aid=0003090082</a:t>
            </a:r>
            <a:endParaRPr lang="en-US" altLang="ko-KR" dirty="0"/>
          </a:p>
          <a:p>
            <a:pPr algn="ctr"/>
            <a:r>
              <a:rPr lang="en-US" altLang="ko-KR" dirty="0">
                <a:hlinkClick r:id="rId10"/>
              </a:rPr>
              <a:t>http://www.fashionbiz.co.kr/TN/?cate=2&amp;recom=2&amp;idx=164827</a:t>
            </a:r>
            <a:endParaRPr lang="en-US" altLang="ko-KR" dirty="0"/>
          </a:p>
          <a:p>
            <a:pPr algn="ctr"/>
            <a:r>
              <a:rPr lang="en-US" altLang="ko-KR" dirty="0">
                <a:hlinkClick r:id="rId11"/>
              </a:rPr>
              <a:t>https://blog.naver.com/sawme2001/10147361389</a:t>
            </a:r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405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BC244EBA-BDC4-4E0A-AB81-EDB81A1EEB6D}"/>
              </a:ext>
            </a:extLst>
          </p:cNvPr>
          <p:cNvSpPr/>
          <p:nvPr/>
        </p:nvSpPr>
        <p:spPr>
          <a:xfrm>
            <a:off x="-1" y="-10"/>
            <a:ext cx="12192000" cy="6858010"/>
          </a:xfrm>
          <a:custGeom>
            <a:avLst/>
            <a:gdLst>
              <a:gd name="connsiteX0" fmla="*/ 6653534 w 12192000"/>
              <a:gd name="connsiteY0" fmla="*/ 0 h 6858010"/>
              <a:gd name="connsiteX1" fmla="*/ 6653542 w 12192000"/>
              <a:gd name="connsiteY1" fmla="*/ 10 h 6858010"/>
              <a:gd name="connsiteX2" fmla="*/ 6654800 w 12192000"/>
              <a:gd name="connsiteY2" fmla="*/ 10 h 6858010"/>
              <a:gd name="connsiteX3" fmla="*/ 6654800 w 12192000"/>
              <a:gd name="connsiteY3" fmla="*/ 1568 h 6858010"/>
              <a:gd name="connsiteX4" fmla="*/ 12192000 w 12192000"/>
              <a:gd name="connsiteY4" fmla="*/ 6858010 h 6858010"/>
              <a:gd name="connsiteX5" fmla="*/ 6654800 w 12192000"/>
              <a:gd name="connsiteY5" fmla="*/ 6858010 h 6858010"/>
              <a:gd name="connsiteX6" fmla="*/ 2668535 w 12192000"/>
              <a:gd name="connsiteY6" fmla="*/ 6858010 h 6858010"/>
              <a:gd name="connsiteX7" fmla="*/ 0 w 12192000"/>
              <a:gd name="connsiteY7" fmla="*/ 6858010 h 6858010"/>
              <a:gd name="connsiteX8" fmla="*/ 0 w 12192000"/>
              <a:gd name="connsiteY8" fmla="*/ 10 h 6858010"/>
              <a:gd name="connsiteX9" fmla="*/ 6653528 w 12192000"/>
              <a:gd name="connsiteY9" fmla="*/ 10 h 685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10">
                <a:moveTo>
                  <a:pt x="6653534" y="0"/>
                </a:moveTo>
                <a:lnTo>
                  <a:pt x="6653542" y="10"/>
                </a:lnTo>
                <a:lnTo>
                  <a:pt x="6654800" y="10"/>
                </a:lnTo>
                <a:lnTo>
                  <a:pt x="6654800" y="1568"/>
                </a:lnTo>
                <a:lnTo>
                  <a:pt x="12192000" y="6858010"/>
                </a:lnTo>
                <a:lnTo>
                  <a:pt x="6654800" y="6858010"/>
                </a:lnTo>
                <a:lnTo>
                  <a:pt x="2668535" y="6858010"/>
                </a:lnTo>
                <a:lnTo>
                  <a:pt x="0" y="6858010"/>
                </a:lnTo>
                <a:lnTo>
                  <a:pt x="0" y="10"/>
                </a:lnTo>
                <a:lnTo>
                  <a:pt x="6653528" y="10"/>
                </a:lnTo>
                <a:close/>
              </a:path>
            </a:pathLst>
          </a:custGeom>
          <a:solidFill>
            <a:schemeClr val="bg2">
              <a:lumMod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C2B46EEB-222A-4113-A5D3-DC2C9DDF77DC}"/>
              </a:ext>
            </a:extLst>
          </p:cNvPr>
          <p:cNvSpPr/>
          <p:nvPr/>
        </p:nvSpPr>
        <p:spPr>
          <a:xfrm>
            <a:off x="-83128" y="-36058"/>
            <a:ext cx="11734801" cy="6858010"/>
          </a:xfrm>
          <a:custGeom>
            <a:avLst/>
            <a:gdLst>
              <a:gd name="connsiteX0" fmla="*/ 6196335 w 11734801"/>
              <a:gd name="connsiteY0" fmla="*/ 0 h 6858010"/>
              <a:gd name="connsiteX1" fmla="*/ 6196343 w 11734801"/>
              <a:gd name="connsiteY1" fmla="*/ 10 h 6858010"/>
              <a:gd name="connsiteX2" fmla="*/ 6197601 w 11734801"/>
              <a:gd name="connsiteY2" fmla="*/ 10 h 6858010"/>
              <a:gd name="connsiteX3" fmla="*/ 6197601 w 11734801"/>
              <a:gd name="connsiteY3" fmla="*/ 1568 h 6858010"/>
              <a:gd name="connsiteX4" fmla="*/ 11734801 w 11734801"/>
              <a:gd name="connsiteY4" fmla="*/ 6858010 h 6858010"/>
              <a:gd name="connsiteX5" fmla="*/ 6197601 w 11734801"/>
              <a:gd name="connsiteY5" fmla="*/ 6858010 h 6858010"/>
              <a:gd name="connsiteX6" fmla="*/ 2211336 w 11734801"/>
              <a:gd name="connsiteY6" fmla="*/ 6858010 h 6858010"/>
              <a:gd name="connsiteX7" fmla="*/ 0 w 11734801"/>
              <a:gd name="connsiteY7" fmla="*/ 6858010 h 6858010"/>
              <a:gd name="connsiteX8" fmla="*/ 0 w 11734801"/>
              <a:gd name="connsiteY8" fmla="*/ 10 h 6858010"/>
              <a:gd name="connsiteX9" fmla="*/ 6196329 w 11734801"/>
              <a:gd name="connsiteY9" fmla="*/ 10 h 685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4801" h="6858010">
                <a:moveTo>
                  <a:pt x="6196335" y="0"/>
                </a:moveTo>
                <a:lnTo>
                  <a:pt x="6196343" y="10"/>
                </a:lnTo>
                <a:lnTo>
                  <a:pt x="6197601" y="10"/>
                </a:lnTo>
                <a:lnTo>
                  <a:pt x="6197601" y="1568"/>
                </a:lnTo>
                <a:lnTo>
                  <a:pt x="11734801" y="6858010"/>
                </a:lnTo>
                <a:lnTo>
                  <a:pt x="6197601" y="6858010"/>
                </a:lnTo>
                <a:lnTo>
                  <a:pt x="2211336" y="6858010"/>
                </a:lnTo>
                <a:lnTo>
                  <a:pt x="0" y="6858010"/>
                </a:lnTo>
                <a:lnTo>
                  <a:pt x="0" y="10"/>
                </a:lnTo>
                <a:lnTo>
                  <a:pt x="6196329" y="10"/>
                </a:lnTo>
                <a:close/>
              </a:path>
            </a:pathLst>
          </a:custGeom>
          <a:solidFill>
            <a:schemeClr val="bg2">
              <a:lumMod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40405E-6D7E-47BC-8FA7-07C4BED38FCD}"/>
              </a:ext>
            </a:extLst>
          </p:cNvPr>
          <p:cNvSpPr txBox="1"/>
          <p:nvPr/>
        </p:nvSpPr>
        <p:spPr>
          <a:xfrm>
            <a:off x="769620" y="76200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826117-788D-4C51-8914-C612DC310662}"/>
              </a:ext>
            </a:extLst>
          </p:cNvPr>
          <p:cNvSpPr txBox="1"/>
          <p:nvPr/>
        </p:nvSpPr>
        <p:spPr>
          <a:xfrm>
            <a:off x="769620" y="1677448"/>
            <a:ext cx="4073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Ⅰ</a:t>
            </a:r>
            <a:r>
              <a:rPr lang="ja-JP" altLang="en-US" sz="2400" dirty="0">
                <a:solidFill>
                  <a:schemeClr val="bg1"/>
                </a:solidFill>
              </a:rPr>
              <a:t>  </a:t>
            </a:r>
            <a:r>
              <a:rPr lang="ko-KR" altLang="en-US" sz="2400" dirty="0">
                <a:solidFill>
                  <a:schemeClr val="bg1"/>
                </a:solidFill>
              </a:rPr>
              <a:t>과거</a:t>
            </a:r>
            <a:r>
              <a:rPr lang="en-US" altLang="ko-KR" sz="2400" dirty="0">
                <a:solidFill>
                  <a:schemeClr val="bg1"/>
                </a:solidFill>
              </a:rPr>
              <a:t>,</a:t>
            </a:r>
            <a:r>
              <a:rPr lang="ko-KR" altLang="en-US" sz="2400" dirty="0">
                <a:solidFill>
                  <a:schemeClr val="bg1"/>
                </a:solidFill>
              </a:rPr>
              <a:t>전전 의복 소비문화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FDCABF-160E-4927-9845-8D7538BFFADA}"/>
              </a:ext>
            </a:extLst>
          </p:cNvPr>
          <p:cNvSpPr txBox="1"/>
          <p:nvPr/>
        </p:nvSpPr>
        <p:spPr>
          <a:xfrm>
            <a:off x="769620" y="2645343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Ⅱ</a:t>
            </a:r>
            <a:r>
              <a:rPr lang="ja-JP" altLang="en-US" sz="2400" dirty="0">
                <a:solidFill>
                  <a:schemeClr val="bg1"/>
                </a:solidFill>
              </a:rPr>
              <a:t>  </a:t>
            </a:r>
            <a:r>
              <a:rPr lang="ko-KR" altLang="en-US" sz="2400" dirty="0">
                <a:solidFill>
                  <a:schemeClr val="bg1"/>
                </a:solidFill>
              </a:rPr>
              <a:t>개전 의복 소비문화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660751-6686-458A-93CE-C03D745B71DE}"/>
              </a:ext>
            </a:extLst>
          </p:cNvPr>
          <p:cNvSpPr txBox="1"/>
          <p:nvPr/>
        </p:nvSpPr>
        <p:spPr>
          <a:xfrm>
            <a:off x="769620" y="4722536"/>
            <a:ext cx="614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Ⅳ</a:t>
            </a:r>
            <a:r>
              <a:rPr lang="ja-JP" altLang="en-US" sz="2400" dirty="0">
                <a:solidFill>
                  <a:schemeClr val="bg1"/>
                </a:solidFill>
              </a:rPr>
              <a:t>  </a:t>
            </a:r>
            <a:r>
              <a:rPr lang="ko-KR" altLang="en-US" sz="2400" dirty="0">
                <a:solidFill>
                  <a:schemeClr val="bg1"/>
                </a:solidFill>
              </a:rPr>
              <a:t>현대 의복 소비문화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48F9B1-A334-4281-B239-C5F088A631A2}"/>
              </a:ext>
            </a:extLst>
          </p:cNvPr>
          <p:cNvSpPr txBox="1"/>
          <p:nvPr/>
        </p:nvSpPr>
        <p:spPr>
          <a:xfrm>
            <a:off x="10865022" y="6394723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별별교수</a:t>
            </a:r>
            <a:r>
              <a:rPr lang="ko-KR" altLang="en-US" sz="1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13</a:t>
            </a:r>
            <a:endParaRPr lang="ko-KR" altLang="en-US" sz="1400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660751-6686-458A-93CE-C03D745B71DE}"/>
              </a:ext>
            </a:extLst>
          </p:cNvPr>
          <p:cNvSpPr txBox="1"/>
          <p:nvPr/>
        </p:nvSpPr>
        <p:spPr>
          <a:xfrm>
            <a:off x="769620" y="3683939"/>
            <a:ext cx="614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Ⅲ</a:t>
            </a:r>
            <a:r>
              <a:rPr lang="ja-JP" altLang="en-US" sz="2400" dirty="0">
                <a:solidFill>
                  <a:schemeClr val="bg1"/>
                </a:solidFill>
              </a:rPr>
              <a:t>  </a:t>
            </a:r>
            <a:r>
              <a:rPr lang="ko-KR" altLang="en-US" sz="2400" dirty="0">
                <a:solidFill>
                  <a:schemeClr val="bg1"/>
                </a:solidFill>
              </a:rPr>
              <a:t>전후 의복 소비문화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1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06086" y="294729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ko-KR" altLang="en-US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과거 의복 소비문화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485840" y="2273027"/>
            <a:ext cx="6409113" cy="65352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공장에서 대량 생산 될 때까지 옷은 모두 수작업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4485839" y="3876675"/>
            <a:ext cx="6409113" cy="72556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기성품은 없기 때문에 일일이 치수를 측정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원단부터 바느질</a:t>
            </a:r>
            <a:endParaRPr lang="ko-KR" altLang="en-US" dirty="0">
              <a:ln w="0"/>
              <a:solidFill>
                <a:schemeClr val="tx1"/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6" y="2249568"/>
            <a:ext cx="38100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ko-KR" altLang="en-US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과거 의복 소비문화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2" y="1515013"/>
            <a:ext cx="2928769" cy="3971387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4339241" y="3063750"/>
            <a:ext cx="6458989" cy="80633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i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옷을 가질 수 있는 사람 한정</a:t>
            </a:r>
            <a:r>
              <a:rPr lang="en-US" altLang="ko-KR" b="1" i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ko-KR" altLang="en-US" b="1" i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대부분의 사람은 헌 옷을 지어 다시 착용</a:t>
            </a:r>
            <a:r>
              <a:rPr lang="ko-KR" altLang="en-US" dirty="0"/>
              <a:t> 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4339240" y="4397228"/>
            <a:ext cx="6458989" cy="80633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i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현재 벼룩시장과 비슷한 헌 옷을 모아 파는 장사가 번성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339240" y="1730272"/>
            <a:ext cx="6458989" cy="80633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o-KR" altLang="en-US" b="1" i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 사람이 일반적인 기모노 한 벌 짜는데 걸리는 시간  </a:t>
            </a:r>
            <a:r>
              <a:rPr lang="en-US" altLang="ko-KR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endParaRPr lang="ko-KR" altLang="en-US" b="1" u="sng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57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ko-KR" altLang="en-US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전전 의복 소비문화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706582" y="1637607"/>
            <a:ext cx="6999316" cy="107234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메이지 시대 후기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양행에서 돌아온 남자들 사이에서 중절모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하이 컬러 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길이 높은 칼라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셔츠 스타일이 유행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835" y="1452301"/>
            <a:ext cx="1564178" cy="176888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950" y="1031825"/>
            <a:ext cx="1905000" cy="240436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706582" y="4425141"/>
            <a:ext cx="6999316" cy="107234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다이쇼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시대에 들어서 콘티넨탈 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ko-KR" altLang="ko-KR" dirty="0">
                <a:solidFill>
                  <a:schemeClr val="tx1"/>
                </a:solidFill>
              </a:rPr>
              <a:t>유럽 대륙 타입의 신사복 차림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</a:p>
          <a:p>
            <a:pPr algn="ctr"/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스타일의 정장이 유행하면서 점차 날씬한 아메리칸 스타일이 인기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865" y="4136708"/>
            <a:ext cx="3293085" cy="164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6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ko-KR" altLang="en-US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개전 의복 소비문화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623454" y="1352010"/>
            <a:ext cx="6018414" cy="128847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전쟁이 시작되자 사치를 자제하는 풍조가 확산</a:t>
            </a:r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→ 의복에 대한 제한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623454" y="3070490"/>
            <a:ext cx="6018414" cy="128847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물자 통제의 관점에서 옷의 합리화 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·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간소화가 국책</a:t>
            </a:r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→ 국가는 의복에 대한 통제를 강화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623454" y="4886315"/>
            <a:ext cx="6018414" cy="128847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1940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년 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월 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일 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국민 복령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＇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에서 일반 남성이 </a:t>
            </a:r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모든 장소에서 착용 가능한 옷으로 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카키색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·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국방색 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algn="ctr"/>
            <a:r>
              <a:rPr lang="ko-KR" alt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국민복이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결정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988" y="1014660"/>
            <a:ext cx="4143375" cy="540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ko-KR" altLang="en-US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개전 의복 소비문화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30109" y="1378288"/>
            <a:ext cx="6999316" cy="123190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▶</a:t>
            </a:r>
            <a:r>
              <a:rPr lang="ko-KR" altLang="en-US" sz="1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중일 전쟁에서 「사치는 </a:t>
            </a:r>
            <a:r>
              <a:rPr lang="ko-KR" altLang="en-US" sz="17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적이다」는</a:t>
            </a:r>
            <a:r>
              <a:rPr lang="ko-KR" altLang="en-US" sz="1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슬로건 된 화려한 패션은 규제</a:t>
            </a:r>
            <a:endParaRPr lang="en-US" altLang="ko-KR" sz="1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802466" y="4512533"/>
            <a:ext cx="6758247" cy="147589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▶전시 체제를 특징 짓는 여성의 패션 등장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01" y="1166887"/>
            <a:ext cx="3985433" cy="273661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9" y="2955496"/>
            <a:ext cx="2900536" cy="364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8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전후 의복 소비문화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982980" y="1620982"/>
            <a:ext cx="9798627" cy="46966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전후 극단적인 물자 부족</a:t>
            </a:r>
            <a:endParaRPr lang="en-US" altLang="ko-KR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▶갱생 옷이라고 부르는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양복과 기모노 원단을 지어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다시 한 옷을 만 </a:t>
            </a:r>
            <a:r>
              <a:rPr lang="ko-KR" alt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듬</a:t>
            </a:r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▶재향 인양이 시작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재향 의류를 입은 병사와 </a:t>
            </a:r>
            <a:r>
              <a:rPr lang="ko-KR" alt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국민복을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입은 외지 거주자가 귀국하여 </a:t>
            </a:r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도시는 카키색 옷으로 붐빔</a:t>
            </a:r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808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전후 의복 소비문화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446415" y="1295555"/>
            <a:ext cx="7980218" cy="60682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전후 부흥기 ( </a:t>
            </a:r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1945 </a:t>
            </a:r>
            <a:r>
              <a:rPr lang="x-none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년 ~ </a:t>
            </a:r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55 </a:t>
            </a:r>
            <a:r>
              <a:rPr lang="x-none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년 전후)</a:t>
            </a:r>
            <a:endParaRPr lang="ko-KR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28958" y="2113251"/>
            <a:ext cx="7980218" cy="128570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전후 엄청난 부흥기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를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맞으며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ko-KR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패션에도 </a:t>
            </a:r>
            <a:r>
              <a:rPr lang="ko-KR" altLang="ko-KR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엄청난</a:t>
            </a:r>
            <a:r>
              <a:rPr lang="ko-KR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영향을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줌</a:t>
            </a:r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→ </a:t>
            </a:r>
            <a:r>
              <a:rPr lang="ko-KR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기존의 의복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규정이 사라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짐</a:t>
            </a:r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→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서양에서 유행하는 많은 스타일들이 일본으로 흘러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들어옴</a:t>
            </a:r>
            <a:endParaRPr lang="ko-KR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28958" y="4098175"/>
            <a:ext cx="7980218" cy="170410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젊은이를 중심으로 다양하고 다채로운 패션 스타일이 생김</a:t>
            </a:r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첫번째는 젊은이들 사이에서 유행 한 향락적인 아메리칸 스타일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013" y="1674572"/>
            <a:ext cx="19050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3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581</Words>
  <Application>Microsoft Office PowerPoint</Application>
  <PresentationFormat>와이드스크린</PresentationFormat>
  <Paragraphs>110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나눔스퀘어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SIM WOOHEE</dc:creator>
  <cp:lastModifiedBy>김혁</cp:lastModifiedBy>
  <cp:revision>51</cp:revision>
  <dcterms:created xsi:type="dcterms:W3CDTF">2018-09-04T06:33:27Z</dcterms:created>
  <dcterms:modified xsi:type="dcterms:W3CDTF">2019-06-03T22:31:11Z</dcterms:modified>
</cp:coreProperties>
</file>