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75" r:id="rId4"/>
    <p:sldId id="270" r:id="rId5"/>
    <p:sldId id="272" r:id="rId6"/>
    <p:sldId id="276" r:id="rId7"/>
    <p:sldId id="266" r:id="rId8"/>
    <p:sldId id="262" r:id="rId9"/>
    <p:sldId id="268" r:id="rId10"/>
    <p:sldId id="269" r:id="rId11"/>
    <p:sldId id="292" r:id="rId12"/>
    <p:sldId id="293" r:id="rId13"/>
    <p:sldId id="294" r:id="rId14"/>
    <p:sldId id="295" r:id="rId15"/>
    <p:sldId id="257" r:id="rId16"/>
    <p:sldId id="261" r:id="rId17"/>
    <p:sldId id="277" r:id="rId18"/>
    <p:sldId id="263" r:id="rId19"/>
    <p:sldId id="278" r:id="rId20"/>
    <p:sldId id="279" r:id="rId21"/>
    <p:sldId id="280" r:id="rId22"/>
    <p:sldId id="281" r:id="rId23"/>
    <p:sldId id="260" r:id="rId24"/>
    <p:sldId id="282" r:id="rId25"/>
    <p:sldId id="283" r:id="rId26"/>
    <p:sldId id="259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88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C0"/>
    <a:srgbClr val="DAE9F6"/>
    <a:srgbClr val="D7E7F5"/>
    <a:srgbClr val="F3E4D9"/>
    <a:srgbClr val="F7EEE7"/>
    <a:srgbClr val="8C8E8D"/>
    <a:srgbClr val="525354"/>
    <a:srgbClr val="D0D1D6"/>
    <a:srgbClr val="D9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51765" autoAdjust="0"/>
  </p:normalViewPr>
  <p:slideViewPr>
    <p:cSldViewPr snapToGrid="0" showGuides="1">
      <p:cViewPr varScale="1">
        <p:scale>
          <a:sx n="59" d="100"/>
          <a:sy n="59" d="100"/>
        </p:scale>
        <p:origin x="27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42E1C-4E23-4004-9C8E-0FC96955777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8D24AD8-2304-4C7F-A343-F3CF75E6ADF5}">
      <dgm:prSet/>
      <dgm:spPr/>
      <dgm:t>
        <a:bodyPr/>
        <a:lstStyle/>
        <a:p>
          <a:pPr latinLnBrk="1"/>
          <a:r>
            <a:rPr lang="ko-KR" altLang="en-US" dirty="0"/>
            <a:t>적</a:t>
          </a:r>
          <a:endParaRPr lang="en-US" altLang="ko-KR" dirty="0"/>
        </a:p>
      </dgm:t>
    </dgm:pt>
    <dgm:pt modelId="{98D57300-4857-4B3F-94E5-E51E8D75A611}" type="parTrans" cxnId="{6C76B5F5-D284-4FB8-89BF-50EFDA405530}">
      <dgm:prSet/>
      <dgm:spPr/>
      <dgm:t>
        <a:bodyPr/>
        <a:lstStyle/>
        <a:p>
          <a:pPr latinLnBrk="1"/>
          <a:endParaRPr lang="ko-KR" altLang="en-US"/>
        </a:p>
      </dgm:t>
    </dgm:pt>
    <dgm:pt modelId="{98E7E262-6FA0-4ED4-A311-432CDFF71E0D}" type="sibTrans" cxnId="{6C76B5F5-D284-4FB8-89BF-50EFDA405530}">
      <dgm:prSet/>
      <dgm:spPr/>
      <dgm:t>
        <a:bodyPr/>
        <a:lstStyle/>
        <a:p>
          <a:pPr latinLnBrk="1"/>
          <a:endParaRPr lang="ko-KR" altLang="en-US"/>
        </a:p>
      </dgm:t>
    </dgm:pt>
    <dgm:pt modelId="{09BA9D2C-C324-4E00-91C6-007A021949DE}">
      <dgm:prSet/>
      <dgm:spPr/>
      <dgm:t>
        <a:bodyPr/>
        <a:lstStyle/>
        <a:p>
          <a:pPr latinLnBrk="1"/>
          <a:r>
            <a:rPr lang="ko-KR" altLang="en-US" dirty="0"/>
            <a:t>유</a:t>
          </a:r>
        </a:p>
      </dgm:t>
    </dgm:pt>
    <dgm:pt modelId="{CEECD832-7A33-47AE-B1EA-683D7F7B1A74}" type="parTrans" cxnId="{C437A477-1644-4BCF-9167-A0AE6D942AF0}">
      <dgm:prSet/>
      <dgm:spPr/>
      <dgm:t>
        <a:bodyPr/>
        <a:lstStyle/>
        <a:p>
          <a:pPr latinLnBrk="1"/>
          <a:endParaRPr lang="ko-KR" altLang="en-US"/>
        </a:p>
      </dgm:t>
    </dgm:pt>
    <dgm:pt modelId="{9EF9D9DF-5292-46AD-A56B-BB35F27893F8}" type="sibTrans" cxnId="{C437A477-1644-4BCF-9167-A0AE6D942AF0}">
      <dgm:prSet/>
      <dgm:spPr/>
      <dgm:t>
        <a:bodyPr/>
        <a:lstStyle/>
        <a:p>
          <a:pPr latinLnBrk="1"/>
          <a:endParaRPr lang="ko-KR" altLang="en-US"/>
        </a:p>
      </dgm:t>
    </dgm:pt>
    <dgm:pt modelId="{187A20DA-BA55-4918-815C-DDC154E9FA47}">
      <dgm:prSet/>
      <dgm:spPr/>
      <dgm:t>
        <a:bodyPr/>
        <a:lstStyle/>
        <a:p>
          <a:pPr latinLnBrk="1"/>
          <a:r>
            <a:rPr lang="ko-KR" altLang="en-US" dirty="0"/>
            <a:t>기</a:t>
          </a:r>
        </a:p>
      </dgm:t>
    </dgm:pt>
    <dgm:pt modelId="{F961C7EA-88F8-4F77-AB09-52335CA5A502}" type="parTrans" cxnId="{81BF7531-1C62-4A6F-AC3D-71B8756B05D0}">
      <dgm:prSet/>
      <dgm:spPr/>
      <dgm:t>
        <a:bodyPr/>
        <a:lstStyle/>
        <a:p>
          <a:pPr latinLnBrk="1"/>
          <a:endParaRPr lang="ko-KR" altLang="en-US"/>
        </a:p>
      </dgm:t>
    </dgm:pt>
    <dgm:pt modelId="{2595F0A8-3750-4AA8-BA59-3B4609E02C60}" type="sibTrans" cxnId="{81BF7531-1C62-4A6F-AC3D-71B8756B05D0}">
      <dgm:prSet/>
      <dgm:spPr/>
      <dgm:t>
        <a:bodyPr/>
        <a:lstStyle/>
        <a:p>
          <a:pPr latinLnBrk="1"/>
          <a:endParaRPr lang="ko-KR" altLang="en-US"/>
        </a:p>
      </dgm:t>
    </dgm:pt>
    <dgm:pt modelId="{CCDA52B2-1947-4F3A-98AF-EFFC411BF396}" type="pres">
      <dgm:prSet presAssocID="{D5F42E1C-4E23-4004-9C8E-0FC9695577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FAA202-364C-4460-BB33-F050F08D2064}" type="pres">
      <dgm:prSet presAssocID="{F8D24AD8-2304-4C7F-A343-F3CF75E6ADF5}" presName="gear1" presStyleLbl="node1" presStyleIdx="0" presStyleCnt="3" custLinFactNeighborX="1453" custLinFactNeighborY="3147">
        <dgm:presLayoutVars>
          <dgm:chMax val="1"/>
          <dgm:bulletEnabled val="1"/>
        </dgm:presLayoutVars>
      </dgm:prSet>
      <dgm:spPr/>
    </dgm:pt>
    <dgm:pt modelId="{A886AC1D-DD03-4519-9A15-F6887830DDEA}" type="pres">
      <dgm:prSet presAssocID="{F8D24AD8-2304-4C7F-A343-F3CF75E6ADF5}" presName="gear1srcNode" presStyleLbl="node1" presStyleIdx="0" presStyleCnt="3"/>
      <dgm:spPr/>
    </dgm:pt>
    <dgm:pt modelId="{40957F0F-73DF-477F-B462-DDF73A6421E9}" type="pres">
      <dgm:prSet presAssocID="{F8D24AD8-2304-4C7F-A343-F3CF75E6ADF5}" presName="gear1dstNode" presStyleLbl="node1" presStyleIdx="0" presStyleCnt="3"/>
      <dgm:spPr/>
    </dgm:pt>
    <dgm:pt modelId="{4DDD4DC7-7353-4D91-B5B6-702EAFC39E0F}" type="pres">
      <dgm:prSet presAssocID="{187A20DA-BA55-4918-815C-DDC154E9FA47}" presName="gear2" presStyleLbl="node1" presStyleIdx="1" presStyleCnt="3">
        <dgm:presLayoutVars>
          <dgm:chMax val="1"/>
          <dgm:bulletEnabled val="1"/>
        </dgm:presLayoutVars>
      </dgm:prSet>
      <dgm:spPr/>
    </dgm:pt>
    <dgm:pt modelId="{FFC1EC85-CDC7-4753-A73A-9E819D0916CE}" type="pres">
      <dgm:prSet presAssocID="{187A20DA-BA55-4918-815C-DDC154E9FA47}" presName="gear2srcNode" presStyleLbl="node1" presStyleIdx="1" presStyleCnt="3"/>
      <dgm:spPr/>
    </dgm:pt>
    <dgm:pt modelId="{A3D91C36-F7BB-4581-BE31-395FE3168FF8}" type="pres">
      <dgm:prSet presAssocID="{187A20DA-BA55-4918-815C-DDC154E9FA47}" presName="gear2dstNode" presStyleLbl="node1" presStyleIdx="1" presStyleCnt="3"/>
      <dgm:spPr/>
    </dgm:pt>
    <dgm:pt modelId="{E378A06E-D050-4E0F-87EA-C0E2035869C3}" type="pres">
      <dgm:prSet presAssocID="{09BA9D2C-C324-4E00-91C6-007A021949DE}" presName="gear3" presStyleLbl="node1" presStyleIdx="2" presStyleCnt="3"/>
      <dgm:spPr/>
    </dgm:pt>
    <dgm:pt modelId="{D0933C7A-B18A-4F5E-8242-EF3281683C13}" type="pres">
      <dgm:prSet presAssocID="{09BA9D2C-C324-4E00-91C6-007A021949D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6F1D8B-4414-442B-AE05-F0C2ADC84D67}" type="pres">
      <dgm:prSet presAssocID="{09BA9D2C-C324-4E00-91C6-007A021949DE}" presName="gear3srcNode" presStyleLbl="node1" presStyleIdx="2" presStyleCnt="3"/>
      <dgm:spPr/>
    </dgm:pt>
    <dgm:pt modelId="{2FDE56EF-605D-4A46-A005-DAA398E62B3B}" type="pres">
      <dgm:prSet presAssocID="{09BA9D2C-C324-4E00-91C6-007A021949DE}" presName="gear3dstNode" presStyleLbl="node1" presStyleIdx="2" presStyleCnt="3"/>
      <dgm:spPr/>
    </dgm:pt>
    <dgm:pt modelId="{E5929C15-FD75-487B-84BF-1D623CD6DCFE}" type="pres">
      <dgm:prSet presAssocID="{98E7E262-6FA0-4ED4-A311-432CDFF71E0D}" presName="connector1" presStyleLbl="sibTrans2D1" presStyleIdx="0" presStyleCnt="3"/>
      <dgm:spPr/>
    </dgm:pt>
    <dgm:pt modelId="{5D094644-9D00-4F8E-BC68-B5803E78EC26}" type="pres">
      <dgm:prSet presAssocID="{2595F0A8-3750-4AA8-BA59-3B4609E02C60}" presName="connector2" presStyleLbl="sibTrans2D1" presStyleIdx="1" presStyleCnt="3"/>
      <dgm:spPr/>
    </dgm:pt>
    <dgm:pt modelId="{75E3E54B-4A59-4395-B13D-7B9EBBDA50E3}" type="pres">
      <dgm:prSet presAssocID="{9EF9D9DF-5292-46AD-A56B-BB35F27893F8}" presName="connector3" presStyleLbl="sibTrans2D1" presStyleIdx="2" presStyleCnt="3"/>
      <dgm:spPr/>
    </dgm:pt>
  </dgm:ptLst>
  <dgm:cxnLst>
    <dgm:cxn modelId="{26E18D03-0A60-43C7-8AAB-1A89A1F07FF3}" type="presOf" srcId="{09BA9D2C-C324-4E00-91C6-007A021949DE}" destId="{2FDE56EF-605D-4A46-A005-DAA398E62B3B}" srcOrd="3" destOrd="0" presId="urn:microsoft.com/office/officeart/2005/8/layout/gear1"/>
    <dgm:cxn modelId="{35702C16-536E-42A9-80A9-62B806268E80}" type="presOf" srcId="{09BA9D2C-C324-4E00-91C6-007A021949DE}" destId="{E378A06E-D050-4E0F-87EA-C0E2035869C3}" srcOrd="0" destOrd="0" presId="urn:microsoft.com/office/officeart/2005/8/layout/gear1"/>
    <dgm:cxn modelId="{760DB716-A14A-438A-97B6-BAA20A786C03}" type="presOf" srcId="{D5F42E1C-4E23-4004-9C8E-0FC96955777F}" destId="{CCDA52B2-1947-4F3A-98AF-EFFC411BF396}" srcOrd="0" destOrd="0" presId="urn:microsoft.com/office/officeart/2005/8/layout/gear1"/>
    <dgm:cxn modelId="{83662C29-FBE2-452B-A9A6-34A874774582}" type="presOf" srcId="{09BA9D2C-C324-4E00-91C6-007A021949DE}" destId="{D0933C7A-B18A-4F5E-8242-EF3281683C13}" srcOrd="1" destOrd="0" presId="urn:microsoft.com/office/officeart/2005/8/layout/gear1"/>
    <dgm:cxn modelId="{5AFB1D2C-337D-4192-A67B-BA550923BA36}" type="presOf" srcId="{2595F0A8-3750-4AA8-BA59-3B4609E02C60}" destId="{5D094644-9D00-4F8E-BC68-B5803E78EC26}" srcOrd="0" destOrd="0" presId="urn:microsoft.com/office/officeart/2005/8/layout/gear1"/>
    <dgm:cxn modelId="{81BF7531-1C62-4A6F-AC3D-71B8756B05D0}" srcId="{D5F42E1C-4E23-4004-9C8E-0FC96955777F}" destId="{187A20DA-BA55-4918-815C-DDC154E9FA47}" srcOrd="1" destOrd="0" parTransId="{F961C7EA-88F8-4F77-AB09-52335CA5A502}" sibTransId="{2595F0A8-3750-4AA8-BA59-3B4609E02C60}"/>
    <dgm:cxn modelId="{7FFBC334-21CB-46A2-9C6D-D9C3F5472A4B}" type="presOf" srcId="{187A20DA-BA55-4918-815C-DDC154E9FA47}" destId="{A3D91C36-F7BB-4581-BE31-395FE3168FF8}" srcOrd="2" destOrd="0" presId="urn:microsoft.com/office/officeart/2005/8/layout/gear1"/>
    <dgm:cxn modelId="{00FD983B-8F8E-45B7-9E5F-F4F57C99F131}" type="presOf" srcId="{187A20DA-BA55-4918-815C-DDC154E9FA47}" destId="{4DDD4DC7-7353-4D91-B5B6-702EAFC39E0F}" srcOrd="0" destOrd="0" presId="urn:microsoft.com/office/officeart/2005/8/layout/gear1"/>
    <dgm:cxn modelId="{C437A477-1644-4BCF-9167-A0AE6D942AF0}" srcId="{D5F42E1C-4E23-4004-9C8E-0FC96955777F}" destId="{09BA9D2C-C324-4E00-91C6-007A021949DE}" srcOrd="2" destOrd="0" parTransId="{CEECD832-7A33-47AE-B1EA-683D7F7B1A74}" sibTransId="{9EF9D9DF-5292-46AD-A56B-BB35F27893F8}"/>
    <dgm:cxn modelId="{4FB62A88-8759-4A7B-9D9E-84AEDBA0836D}" type="presOf" srcId="{F8D24AD8-2304-4C7F-A343-F3CF75E6ADF5}" destId="{6FFAA202-364C-4460-BB33-F050F08D2064}" srcOrd="0" destOrd="0" presId="urn:microsoft.com/office/officeart/2005/8/layout/gear1"/>
    <dgm:cxn modelId="{06684D8E-1EA8-4EB3-8ECC-0EADF32B85E4}" type="presOf" srcId="{187A20DA-BA55-4918-815C-DDC154E9FA47}" destId="{FFC1EC85-CDC7-4753-A73A-9E819D0916CE}" srcOrd="1" destOrd="0" presId="urn:microsoft.com/office/officeart/2005/8/layout/gear1"/>
    <dgm:cxn modelId="{6F47B6AB-FEAF-4883-BC5D-204BC9F500F7}" type="presOf" srcId="{98E7E262-6FA0-4ED4-A311-432CDFF71E0D}" destId="{E5929C15-FD75-487B-84BF-1D623CD6DCFE}" srcOrd="0" destOrd="0" presId="urn:microsoft.com/office/officeart/2005/8/layout/gear1"/>
    <dgm:cxn modelId="{FF045BB9-00DF-4929-98F3-8F9DA42E45CB}" type="presOf" srcId="{9EF9D9DF-5292-46AD-A56B-BB35F27893F8}" destId="{75E3E54B-4A59-4395-B13D-7B9EBBDA50E3}" srcOrd="0" destOrd="0" presId="urn:microsoft.com/office/officeart/2005/8/layout/gear1"/>
    <dgm:cxn modelId="{07D558C6-5129-4FFC-98FA-A674D4DEED15}" type="presOf" srcId="{F8D24AD8-2304-4C7F-A343-F3CF75E6ADF5}" destId="{40957F0F-73DF-477F-B462-DDF73A6421E9}" srcOrd="2" destOrd="0" presId="urn:microsoft.com/office/officeart/2005/8/layout/gear1"/>
    <dgm:cxn modelId="{B1DF16CE-69C6-4F0B-993A-539C2550ED48}" type="presOf" srcId="{09BA9D2C-C324-4E00-91C6-007A021949DE}" destId="{DD6F1D8B-4414-442B-AE05-F0C2ADC84D67}" srcOrd="2" destOrd="0" presId="urn:microsoft.com/office/officeart/2005/8/layout/gear1"/>
    <dgm:cxn modelId="{B6B398DE-FEA3-4E52-B54F-7AAF766FCB69}" type="presOf" srcId="{F8D24AD8-2304-4C7F-A343-F3CF75E6ADF5}" destId="{A886AC1D-DD03-4519-9A15-F6887830DDEA}" srcOrd="1" destOrd="0" presId="urn:microsoft.com/office/officeart/2005/8/layout/gear1"/>
    <dgm:cxn modelId="{6C76B5F5-D284-4FB8-89BF-50EFDA405530}" srcId="{D5F42E1C-4E23-4004-9C8E-0FC96955777F}" destId="{F8D24AD8-2304-4C7F-A343-F3CF75E6ADF5}" srcOrd="0" destOrd="0" parTransId="{98D57300-4857-4B3F-94E5-E51E8D75A611}" sibTransId="{98E7E262-6FA0-4ED4-A311-432CDFF71E0D}"/>
    <dgm:cxn modelId="{5DB429F7-51B4-4AE8-999A-98C904D49ACD}" type="presParOf" srcId="{CCDA52B2-1947-4F3A-98AF-EFFC411BF396}" destId="{6FFAA202-364C-4460-BB33-F050F08D2064}" srcOrd="0" destOrd="0" presId="urn:microsoft.com/office/officeart/2005/8/layout/gear1"/>
    <dgm:cxn modelId="{A94652CB-916F-4621-942D-72408DE940B6}" type="presParOf" srcId="{CCDA52B2-1947-4F3A-98AF-EFFC411BF396}" destId="{A886AC1D-DD03-4519-9A15-F6887830DDEA}" srcOrd="1" destOrd="0" presId="urn:microsoft.com/office/officeart/2005/8/layout/gear1"/>
    <dgm:cxn modelId="{159A1818-F490-4956-99E6-D716608A6DA9}" type="presParOf" srcId="{CCDA52B2-1947-4F3A-98AF-EFFC411BF396}" destId="{40957F0F-73DF-477F-B462-DDF73A6421E9}" srcOrd="2" destOrd="0" presId="urn:microsoft.com/office/officeart/2005/8/layout/gear1"/>
    <dgm:cxn modelId="{B65378C4-E943-4A01-AEE7-2B19C143A6E3}" type="presParOf" srcId="{CCDA52B2-1947-4F3A-98AF-EFFC411BF396}" destId="{4DDD4DC7-7353-4D91-B5B6-702EAFC39E0F}" srcOrd="3" destOrd="0" presId="urn:microsoft.com/office/officeart/2005/8/layout/gear1"/>
    <dgm:cxn modelId="{9CA2DD4F-7575-405A-A209-26605101C86E}" type="presParOf" srcId="{CCDA52B2-1947-4F3A-98AF-EFFC411BF396}" destId="{FFC1EC85-CDC7-4753-A73A-9E819D0916CE}" srcOrd="4" destOrd="0" presId="urn:microsoft.com/office/officeart/2005/8/layout/gear1"/>
    <dgm:cxn modelId="{2742B5CD-3CD7-4E62-B68D-759434E2C328}" type="presParOf" srcId="{CCDA52B2-1947-4F3A-98AF-EFFC411BF396}" destId="{A3D91C36-F7BB-4581-BE31-395FE3168FF8}" srcOrd="5" destOrd="0" presId="urn:microsoft.com/office/officeart/2005/8/layout/gear1"/>
    <dgm:cxn modelId="{203F3144-7ECC-4706-8801-F96EBC0AF4E9}" type="presParOf" srcId="{CCDA52B2-1947-4F3A-98AF-EFFC411BF396}" destId="{E378A06E-D050-4E0F-87EA-C0E2035869C3}" srcOrd="6" destOrd="0" presId="urn:microsoft.com/office/officeart/2005/8/layout/gear1"/>
    <dgm:cxn modelId="{A65FBB4F-F480-40BE-BA61-CE2042494097}" type="presParOf" srcId="{CCDA52B2-1947-4F3A-98AF-EFFC411BF396}" destId="{D0933C7A-B18A-4F5E-8242-EF3281683C13}" srcOrd="7" destOrd="0" presId="urn:microsoft.com/office/officeart/2005/8/layout/gear1"/>
    <dgm:cxn modelId="{30B111CC-0952-4E3C-806D-C9204697365F}" type="presParOf" srcId="{CCDA52B2-1947-4F3A-98AF-EFFC411BF396}" destId="{DD6F1D8B-4414-442B-AE05-F0C2ADC84D67}" srcOrd="8" destOrd="0" presId="urn:microsoft.com/office/officeart/2005/8/layout/gear1"/>
    <dgm:cxn modelId="{45FD8E1D-8E3B-4E54-9428-7A42057472B8}" type="presParOf" srcId="{CCDA52B2-1947-4F3A-98AF-EFFC411BF396}" destId="{2FDE56EF-605D-4A46-A005-DAA398E62B3B}" srcOrd="9" destOrd="0" presId="urn:microsoft.com/office/officeart/2005/8/layout/gear1"/>
    <dgm:cxn modelId="{16796542-8FF4-4115-84F0-0778C91F5188}" type="presParOf" srcId="{CCDA52B2-1947-4F3A-98AF-EFFC411BF396}" destId="{E5929C15-FD75-487B-84BF-1D623CD6DCFE}" srcOrd="10" destOrd="0" presId="urn:microsoft.com/office/officeart/2005/8/layout/gear1"/>
    <dgm:cxn modelId="{1BF85CCD-5F75-46E4-9140-5A41F6C92909}" type="presParOf" srcId="{CCDA52B2-1947-4F3A-98AF-EFFC411BF396}" destId="{5D094644-9D00-4F8E-BC68-B5803E78EC26}" srcOrd="11" destOrd="0" presId="urn:microsoft.com/office/officeart/2005/8/layout/gear1"/>
    <dgm:cxn modelId="{0D448786-96DA-4922-BE86-5F63199CED71}" type="presParOf" srcId="{CCDA52B2-1947-4F3A-98AF-EFFC411BF396}" destId="{75E3E54B-4A59-4395-B13D-7B9EBBDA50E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AA202-364C-4460-BB33-F050F08D2064}">
      <dsp:nvSpPr>
        <dsp:cNvPr id="0" name=""/>
        <dsp:cNvSpPr/>
      </dsp:nvSpPr>
      <dsp:spPr>
        <a:xfrm>
          <a:off x="2022820" y="2378743"/>
          <a:ext cx="2472335" cy="247233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800" kern="1200" dirty="0"/>
            <a:t>적</a:t>
          </a:r>
          <a:endParaRPr lang="en-US" altLang="ko-KR" sz="3800" kern="1200" dirty="0"/>
        </a:p>
      </dsp:txBody>
      <dsp:txXfrm>
        <a:off x="2519869" y="2957876"/>
        <a:ext cx="1478237" cy="1270831"/>
      </dsp:txXfrm>
    </dsp:sp>
    <dsp:sp modelId="{4DDD4DC7-7353-4D91-B5B6-702EAFC39E0F}">
      <dsp:nvSpPr>
        <dsp:cNvPr id="0" name=""/>
        <dsp:cNvSpPr/>
      </dsp:nvSpPr>
      <dsp:spPr>
        <a:xfrm>
          <a:off x="584370" y="1716568"/>
          <a:ext cx="1798062" cy="17980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800" kern="1200" dirty="0"/>
            <a:t>기</a:t>
          </a:r>
        </a:p>
      </dsp:txBody>
      <dsp:txXfrm>
        <a:off x="1037038" y="2171971"/>
        <a:ext cx="892726" cy="887256"/>
      </dsp:txXfrm>
    </dsp:sp>
    <dsp:sp modelId="{E378A06E-D050-4E0F-87EA-C0E2035869C3}">
      <dsp:nvSpPr>
        <dsp:cNvPr id="0" name=""/>
        <dsp:cNvSpPr/>
      </dsp:nvSpPr>
      <dsp:spPr>
        <a:xfrm rot="20700000">
          <a:off x="1591468" y="476089"/>
          <a:ext cx="1761734" cy="17617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800" kern="1200" dirty="0"/>
            <a:t>유</a:t>
          </a:r>
        </a:p>
      </dsp:txBody>
      <dsp:txXfrm rot="-20700000">
        <a:off x="1977868" y="862489"/>
        <a:ext cx="988934" cy="988934"/>
      </dsp:txXfrm>
    </dsp:sp>
    <dsp:sp modelId="{E5929C15-FD75-487B-84BF-1D623CD6DCFE}">
      <dsp:nvSpPr>
        <dsp:cNvPr id="0" name=""/>
        <dsp:cNvSpPr/>
      </dsp:nvSpPr>
      <dsp:spPr>
        <a:xfrm>
          <a:off x="1836026" y="1925982"/>
          <a:ext cx="3164589" cy="3164589"/>
        </a:xfrm>
        <a:prstGeom prst="circularArrow">
          <a:avLst>
            <a:gd name="adj1" fmla="val 4687"/>
            <a:gd name="adj2" fmla="val 299029"/>
            <a:gd name="adj3" fmla="val 2522932"/>
            <a:gd name="adj4" fmla="val 1584677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94644-9D00-4F8E-BC68-B5803E78EC26}">
      <dsp:nvSpPr>
        <dsp:cNvPr id="0" name=""/>
        <dsp:cNvSpPr/>
      </dsp:nvSpPr>
      <dsp:spPr>
        <a:xfrm>
          <a:off x="265936" y="1317434"/>
          <a:ext cx="2299272" cy="22992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3E54B-4A59-4395-B13D-7B9EBBDA50E3}">
      <dsp:nvSpPr>
        <dsp:cNvPr id="0" name=""/>
        <dsp:cNvSpPr/>
      </dsp:nvSpPr>
      <dsp:spPr>
        <a:xfrm>
          <a:off x="1183961" y="88912"/>
          <a:ext cx="2479078" cy="24790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9681-2E5A-413B-9DA9-0A8B2B843701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1F05-7396-4522-877E-D76050E76E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70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D%BC%EB%B3%B8%EC%9D%98_%EB%82%B4%EA%B0%81%EC%B4%9D%EB%A6%AC%EB%8C%80%EC%8B%A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o.wikipedia.org/wiki/%EC%9D%BC%EB%B3%B8_%EA%B5%AD%ED%9A%8C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 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천황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天皇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てんのう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덴노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Emperor of Japan)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통칭 일왕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日王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일본의 군주로 일본 황실의 대표이다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주권을 가진 일본 국민의 총의에 기한 일본의 상징이자 일본 국민 통합의 상징이며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외교 관계에서 국가원수 지위에 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dirty="0"/>
              <a:t>“</a:t>
            </a:r>
            <a:r>
              <a:rPr lang="ko-KR" altLang="en-US" dirty="0"/>
              <a:t>법률이나 조약의 공포</a:t>
            </a:r>
            <a:r>
              <a:rPr lang="en-US" altLang="ko-KR" dirty="0"/>
              <a:t>,</a:t>
            </a:r>
            <a:r>
              <a:rPr lang="ko-KR" altLang="en-US" dirty="0"/>
              <a:t> </a:t>
            </a:r>
            <a:r>
              <a:rPr lang="ko-KR" altLang="en-US" dirty="0">
                <a:hlinkClick r:id="rId3" tooltip="일본의 내각총리대신"/>
              </a:rPr>
              <a:t>내각총리대신</a:t>
            </a:r>
            <a:r>
              <a:rPr lang="ko-KR" altLang="en-US" dirty="0"/>
              <a:t>의 임명</a:t>
            </a:r>
            <a:r>
              <a:rPr lang="en-US" altLang="ko-KR" dirty="0"/>
              <a:t>, </a:t>
            </a:r>
            <a:r>
              <a:rPr lang="ko-KR" altLang="en-US" dirty="0">
                <a:hlinkClick r:id="rId4" tooltip="일본 국회"/>
              </a:rPr>
              <a:t>국회</a:t>
            </a:r>
            <a:r>
              <a:rPr lang="ko-KR" altLang="en-US" dirty="0"/>
              <a:t>의 소집 등의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F8054-0B82-400F-8BE1-C351C622C81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43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 사회를 지탱하는 세 기둥</a:t>
            </a:r>
            <a:r>
              <a:rPr lang="en-US" altLang="ko-KR" dirty="0"/>
              <a:t>(</a:t>
            </a:r>
            <a:r>
              <a:rPr lang="ko-KR" altLang="en-US" dirty="0"/>
              <a:t>천황</a:t>
            </a:r>
            <a:r>
              <a:rPr lang="en-US" altLang="ko-KR" dirty="0"/>
              <a:t>, </a:t>
            </a:r>
            <a:r>
              <a:rPr lang="ko-KR" altLang="en-US" dirty="0"/>
              <a:t>총리</a:t>
            </a:r>
            <a:r>
              <a:rPr lang="en-US" altLang="ko-KR" dirty="0"/>
              <a:t>, </a:t>
            </a:r>
            <a:r>
              <a:rPr lang="ko-KR" altLang="en-US" dirty="0"/>
              <a:t>기업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균분의식이 일본사회를 이끌어가는 사회적 합의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F8054-0B82-400F-8BE1-C351C622C8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24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F8054-0B82-400F-8BE1-C351C622C8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88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메이와쿠</a:t>
            </a:r>
            <a:r>
              <a:rPr lang="en-US" altLang="ko-KR" dirty="0"/>
              <a:t>, </a:t>
            </a:r>
            <a:r>
              <a:rPr lang="ko-KR" altLang="en-US" dirty="0"/>
              <a:t>철저한 예절교육</a:t>
            </a:r>
            <a:r>
              <a:rPr lang="en-US" altLang="ko-KR" dirty="0"/>
              <a:t>, </a:t>
            </a:r>
            <a:r>
              <a:rPr lang="ko-KR" altLang="en-US" dirty="0"/>
              <a:t>사회구성원 공존을 위해 필요한 덕목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우애</a:t>
            </a:r>
            <a:r>
              <a:rPr lang="en-US" altLang="ko-KR" dirty="0"/>
              <a:t>, </a:t>
            </a:r>
            <a:r>
              <a:rPr lang="ko-KR" altLang="en-US" dirty="0"/>
              <a:t>수치</a:t>
            </a:r>
            <a:r>
              <a:rPr lang="en-US" altLang="ko-KR" dirty="0"/>
              <a:t>, </a:t>
            </a:r>
            <a:r>
              <a:rPr lang="ko-KR" altLang="en-US" dirty="0"/>
              <a:t>겸양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천황을 큰 어른으로 모심으로 자발적 통제와 절제 같은 사회적 미덕 작동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F8054-0B82-400F-8BE1-C351C622C8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61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1960</a:t>
            </a:r>
            <a:r>
              <a:rPr lang="ko-KR" altLang="en-US" b="1" dirty="0"/>
              <a:t>년대 폐지 여론 거셌지만 보수정권 장기집권 속 목소리 약해져 </a:t>
            </a:r>
            <a:br>
              <a:rPr lang="ko-KR" altLang="en-US" b="1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20FF2-6D1E-4094-BE4D-ECF1F3DBBC2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20FF2-6D1E-4094-BE4D-ECF1F3DBBC2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16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1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6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03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1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4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030-A255-4496-A3A2-90AA255ACC1E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8051-DE02-4C0D-A107-2245CEE09F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0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nhapnewstv.co.kr/MYH20190429011200038/?did=1825m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iRNzE6nmA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ohohoms/90031655665" TargetMode="External"/><Relationship Id="rId7" Type="http://schemas.openxmlformats.org/officeDocument/2006/relationships/hyperlink" Target="https://news.joins.com/article/22215435" TargetMode="External"/><Relationship Id="rId2" Type="http://schemas.openxmlformats.org/officeDocument/2006/relationships/hyperlink" Target="https://www.youtube.com/watch?v=KPpOrJo-t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ver.com/wooramzzz/220436166184" TargetMode="External"/><Relationship Id="rId5" Type="http://schemas.openxmlformats.org/officeDocument/2006/relationships/hyperlink" Target="https://news.joins.com/article/22959331" TargetMode="External"/><Relationship Id="rId4" Type="http://schemas.openxmlformats.org/officeDocument/2006/relationships/hyperlink" Target="http://www.edaily.co.kr/news/read?newsId=01177526616156552&amp;mediaCodeNo=257&amp;OutLnkChk=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kr/url?sa=i&amp;rct=j&amp;q=&amp;esrc=s&amp;source=images&amp;cd=&amp;cad=rja&amp;uact=8&amp;ved=2ahUKEwiWkpbs8prhAhWDUbwKHfG7BysQjRx6BAgBEAU&amp;url=https://ko.wikipedia.org/wiki/%EB%8D%B4%EB%AC%B4_%EC%B2%9C%ED%99%A9&amp;psig=AOvVaw3gdyau-9BjWZUrmGnVcaPj&amp;ust=1553520987467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kr/url?sa=i&amp;rct=j&amp;q=&amp;esrc=s&amp;source=images&amp;cd=&amp;cad=rja&amp;uact=8&amp;ved=2ahUKEwjRxKXD_JrhAhXEW7wKHZnwDvMQjRx6BAgBEAU&amp;url=http://www.wikiwand.com/ko/%EC%A7%80%ED%86%A0_%EC%B2%9C%ED%99%A9&amp;psig=AOvVaw0NMQvFOcLgFRv2GDUih5PZ&amp;ust=1553523584983661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ommons.wikimedia.org/wiki/File:Motoori_Norinaga_self_portrait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D1418-5A65-4669-9E6A-E29F4456F48D}"/>
              </a:ext>
            </a:extLst>
          </p:cNvPr>
          <p:cNvSpPr txBox="1"/>
          <p:nvPr/>
        </p:nvSpPr>
        <p:spPr>
          <a:xfrm>
            <a:off x="0" y="0"/>
            <a:ext cx="12749841" cy="7272068"/>
          </a:xfrm>
          <a:prstGeom prst="rect">
            <a:avLst/>
          </a:prstGeom>
          <a:solidFill>
            <a:srgbClr val="FCC3C0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rot="16200000">
            <a:off x="8395449" y="4543205"/>
            <a:ext cx="822018" cy="142157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31390" y="2204720"/>
            <a:ext cx="600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일본의 관료제와 </a:t>
            </a:r>
            <a:r>
              <a:rPr lang="ko-KR" alt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천황제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D2F5DDE-0B4A-4EF7-B64B-CBD525CDF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7135" y="4537613"/>
            <a:ext cx="5384800" cy="487680"/>
          </a:xfrm>
        </p:spPr>
        <p:txBody>
          <a:bodyPr>
            <a:noAutofit/>
          </a:bodyPr>
          <a:lstStyle/>
          <a:p>
            <a:pPr fontAlgn="base" latinLnBrk="0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김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*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21*157*9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 latinLnBrk="0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박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*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영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217*22*7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 latinLnBrk="0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*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21*124*4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 latinLnBrk="0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*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21*120*7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fontAlgn="base" latinLnBrk="0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*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21*121*6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785F5758-35D1-4C8E-95EC-7F9C3B6E2DC1}"/>
              </a:ext>
            </a:extLst>
          </p:cNvPr>
          <p:cNvSpPr/>
          <p:nvPr/>
        </p:nvSpPr>
        <p:spPr>
          <a:xfrm>
            <a:off x="2963846" y="2047299"/>
            <a:ext cx="6264308" cy="909416"/>
          </a:xfrm>
          <a:prstGeom prst="frame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466E7D4C-2594-424C-BD86-61FDC8B7ECFD}"/>
              </a:ext>
            </a:extLst>
          </p:cNvPr>
          <p:cNvSpPr/>
          <p:nvPr/>
        </p:nvSpPr>
        <p:spPr>
          <a:xfrm>
            <a:off x="6069874" y="0"/>
            <a:ext cx="6122126" cy="6858000"/>
          </a:xfrm>
          <a:prstGeom prst="rect">
            <a:avLst/>
          </a:prstGeom>
          <a:solidFill>
            <a:srgbClr val="D7E7F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001486" y="1036322"/>
            <a:ext cx="3561805" cy="8707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05988" y="402478"/>
            <a:ext cx="340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입헌전제군주기</a:t>
            </a: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8317658" y="1018902"/>
            <a:ext cx="1435924" cy="7534"/>
          </a:xfrm>
          <a:prstGeom prst="line">
            <a:avLst/>
          </a:prstGeom>
          <a:ln w="317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82666" y="387762"/>
            <a:ext cx="195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   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현대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524000" y="4794587"/>
            <a:ext cx="20594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왕정복고를 선언</a:t>
            </a:r>
            <a:endParaRPr lang="en-US" altLang="ko-KR" sz="2000" dirty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dirty="0"/>
          </a:p>
        </p:txBody>
      </p:sp>
      <p:pic>
        <p:nvPicPr>
          <p:cNvPr id="1030" name="Picture 6" descr="메이지천황(明治天皇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351" y="1298618"/>
            <a:ext cx="3045942" cy="254845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sp>
        <p:nvSpPr>
          <p:cNvPr id="13" name="TextBox 12"/>
          <p:cNvSpPr txBox="1"/>
          <p:nvPr/>
        </p:nvSpPr>
        <p:spPr>
          <a:xfrm>
            <a:off x="1853513" y="4061254"/>
            <a:ext cx="2133627" cy="52322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210 맨발의청춘 R" pitchFamily="18" charset="-127"/>
                <a:ea typeface="210 맨발의청춘 R" pitchFamily="18" charset="-127"/>
              </a:rPr>
              <a:t>  </a:t>
            </a:r>
            <a:r>
              <a:rPr lang="ko-KR" altLang="en-US" sz="2800" b="1" dirty="0">
                <a:latin typeface="210 맨발의청춘 R" pitchFamily="18" charset="-127"/>
                <a:ea typeface="210 맨발의청춘 R" pitchFamily="18" charset="-127"/>
              </a:rPr>
              <a:t>메이지 천황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3" y="4826042"/>
            <a:ext cx="288032" cy="28803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514223" y="5246125"/>
            <a:ext cx="4222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공론의 존중과 개국에 따른 화친을 선언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3" y="5266766"/>
            <a:ext cx="288032" cy="28803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532237" y="5708989"/>
            <a:ext cx="2323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메이지 헌법이 선포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32" y="5715727"/>
            <a:ext cx="288032" cy="288032"/>
          </a:xfrm>
          <a:prstGeom prst="rect">
            <a:avLst/>
          </a:prstGeom>
        </p:spPr>
      </p:pic>
      <p:sp>
        <p:nvSpPr>
          <p:cNvPr id="19" name="오른쪽 화살표 18"/>
          <p:cNvSpPr/>
          <p:nvPr/>
        </p:nvSpPr>
        <p:spPr>
          <a:xfrm>
            <a:off x="1153298" y="6203088"/>
            <a:ext cx="345989" cy="238897"/>
          </a:xfrm>
          <a:prstGeom prst="rightArrow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527664" y="6135811"/>
            <a:ext cx="4222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천황 주권과 천황의 절대 권력이 제도화</a:t>
            </a:r>
            <a:endParaRPr lang="ko-KR" altLang="en-US" sz="2000" dirty="0"/>
          </a:p>
        </p:txBody>
      </p:sp>
      <p:pic>
        <p:nvPicPr>
          <p:cNvPr id="1032" name="Picture 8" descr="다이쇼천황(大正天皇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395" y="1297439"/>
            <a:ext cx="3346268" cy="381449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sp>
        <p:nvSpPr>
          <p:cNvPr id="24" name="TextBox 23"/>
          <p:cNvSpPr txBox="1"/>
          <p:nvPr/>
        </p:nvSpPr>
        <p:spPr>
          <a:xfrm>
            <a:off x="1850244" y="5460510"/>
            <a:ext cx="1820562" cy="52322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다이쇼천황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30834" y="2447109"/>
            <a:ext cx="583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87888" y="1959446"/>
            <a:ext cx="53035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국민 통합의 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상징으로서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천황제는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유지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621487" y="3352805"/>
            <a:ext cx="145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BUT</a:t>
            </a:r>
            <a:endParaRPr lang="ko-KR" altLang="en-US" sz="3200" dirty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4308" y="4389121"/>
            <a:ext cx="5085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천황 </a:t>
            </a:r>
            <a:r>
              <a:rPr lang="ko-KR" altLang="en-US" sz="2800" dirty="0" err="1">
                <a:latin typeface="210 맨발의청춘 R" pitchFamily="18" charset="-127"/>
                <a:ea typeface="210 맨발의청춘 R" pitchFamily="18" charset="-127"/>
              </a:rPr>
              <a:t>주권제를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폐지하고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, </a:t>
            </a:r>
          </a:p>
          <a:p>
            <a:pPr algn="ctr"/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천황의 정치적 실권은 모두 박탈</a:t>
            </a: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52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0" grpId="0"/>
      <p:bldP spid="13" grpId="0" animBg="1"/>
      <p:bldP spid="15" grpId="0"/>
      <p:bldP spid="17" grpId="0"/>
      <p:bldP spid="19" grpId="0" animBg="1"/>
      <p:bldP spid="20" grpId="0"/>
      <p:bldP spid="24" grpId="0" animBg="1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6174903" y="1855433"/>
            <a:ext cx="5328592" cy="3586579"/>
          </a:xfrm>
          <a:prstGeom prst="roundRect">
            <a:avLst/>
          </a:prstGeom>
          <a:solidFill>
            <a:srgbClr val="FCC3C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86432" y="230820"/>
            <a:ext cx="7368465" cy="763479"/>
          </a:xfrm>
          <a:prstGeom prst="roundRect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3379" y="355107"/>
            <a:ext cx="62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일본 </a:t>
            </a:r>
            <a:r>
              <a:rPr lang="ko-KR" altLang="en-US" sz="3200" dirty="0" err="1">
                <a:latin typeface="210 맨발의청춘 R" pitchFamily="18" charset="-127"/>
                <a:ea typeface="210 맨발의청춘 R" pitchFamily="18" charset="-127"/>
              </a:rPr>
              <a:t>천황제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 반대 운동</a:t>
            </a:r>
            <a:r>
              <a:rPr lang="en-US" altLang="ko-KR" sz="3200" dirty="0">
                <a:latin typeface="210 맨발의청춘 R" pitchFamily="18" charset="-127"/>
                <a:ea typeface="210 맨발의청춘 R" pitchFamily="18" charset="-127"/>
              </a:rPr>
              <a:t>-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퇴위</a:t>
            </a:r>
            <a:r>
              <a:rPr lang="en-US" altLang="ko-KR" sz="3200" dirty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즉위식</a:t>
            </a:r>
          </a:p>
        </p:txBody>
      </p:sp>
      <p:pic>
        <p:nvPicPr>
          <p:cNvPr id="21506" name="Picture 2" descr="24일 일왕 재위 30년 기념식에 참석한 아베 신조(安倍晋三) 일본 총리(왼쪽 첫번째)와 아키히토(明仁) 일왕(왼쪽에서 두번째). [교도=연합뉴스 자료사진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82" y="1790696"/>
            <a:ext cx="5273337" cy="370458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6770" y="5877015"/>
            <a:ext cx="6391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210 맨발의청춘 R" pitchFamily="18" charset="-127"/>
                <a:ea typeface="210 맨발의청춘 R" pitchFamily="18" charset="-127"/>
              </a:rPr>
              <a:t>4</a:t>
            </a:r>
            <a:r>
              <a:rPr lang="ko-KR" altLang="en-US" sz="2200" dirty="0">
                <a:latin typeface="210 맨발의청춘 R" pitchFamily="18" charset="-127"/>
                <a:ea typeface="210 맨발의청춘 R" pitchFamily="18" charset="-127"/>
              </a:rPr>
              <a:t>월 </a:t>
            </a:r>
            <a:r>
              <a:rPr lang="en-US" altLang="ko-KR" sz="2200" dirty="0">
                <a:latin typeface="210 맨발의청춘 R" pitchFamily="18" charset="-127"/>
                <a:ea typeface="210 맨발의청춘 R" pitchFamily="18" charset="-127"/>
              </a:rPr>
              <a:t>30</a:t>
            </a:r>
            <a:r>
              <a:rPr lang="ko-KR" altLang="en-US" sz="2200" dirty="0">
                <a:latin typeface="210 맨발의청춘 R" pitchFamily="18" charset="-127"/>
                <a:ea typeface="210 맨발의청춘 R" pitchFamily="18" charset="-127"/>
              </a:rPr>
              <a:t>일 퇴위를 앞둔 아키히토 </a:t>
            </a:r>
            <a:r>
              <a:rPr lang="ko-KR" altLang="en-US" sz="2200" dirty="0" err="1">
                <a:latin typeface="210 맨발의청춘 R" pitchFamily="18" charset="-127"/>
                <a:ea typeface="210 맨발의청춘 R" pitchFamily="18" charset="-127"/>
              </a:rPr>
              <a:t>일왕</a:t>
            </a:r>
            <a:endParaRPr lang="ko-KR" altLang="en-US" sz="22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1950" y="2631970"/>
            <a:ext cx="4611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 1989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1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월 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8</a:t>
            </a:r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일 천황 즉위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고령으로 인한 건강문제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생전퇴위</a:t>
            </a: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8507A89-4806-4C2E-AE0B-3AD51969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96" y="2572597"/>
            <a:ext cx="432048" cy="48957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8507A89-4806-4C2E-AE0B-3AD51969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97" y="3451486"/>
            <a:ext cx="432048" cy="48957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8507A89-4806-4C2E-AE0B-3AD51969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96" y="4339253"/>
            <a:ext cx="432048" cy="489579"/>
          </a:xfrm>
          <a:prstGeom prst="rect">
            <a:avLst/>
          </a:prstGeom>
        </p:spPr>
      </p:pic>
      <p:pic>
        <p:nvPicPr>
          <p:cNvPr id="17" name="Picture 2" descr="베르사유궁 만찬 답사하는 나루히토 왕세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347" y="1793287"/>
            <a:ext cx="5530788" cy="371974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67714" y="5914009"/>
            <a:ext cx="3518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210 맨발의청춘 R" pitchFamily="18" charset="-127"/>
                <a:ea typeface="210 맨발의청춘 R" pitchFamily="18" charset="-127"/>
              </a:rPr>
              <a:t>즉위를 앞둔 </a:t>
            </a:r>
            <a:r>
              <a:rPr lang="ko-KR" altLang="en-US" sz="2200" dirty="0" err="1">
                <a:latin typeface="210 맨발의청춘 R" pitchFamily="18" charset="-127"/>
                <a:ea typeface="210 맨발의청춘 R" pitchFamily="18" charset="-127"/>
              </a:rPr>
              <a:t>나루히토</a:t>
            </a:r>
            <a:r>
              <a:rPr lang="ko-KR" altLang="en-US" sz="2200" dirty="0">
                <a:latin typeface="210 맨발의청춘 R" pitchFamily="18" charset="-127"/>
                <a:ea typeface="210 맨발의청춘 R" pitchFamily="18" charset="-127"/>
              </a:rPr>
              <a:t> 왕세자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900534" y="6611779"/>
            <a:ext cx="4291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hlinkClick r:id="rId5"/>
              </a:rPr>
              <a:t>http://www.yonhapnewstv.co.kr/MYH20190429011200038/?did=1825m</a:t>
            </a:r>
            <a:endParaRPr lang="en-US" altLang="ko-KR" sz="1000" dirty="0"/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5917449" y="1615735"/>
            <a:ext cx="5667909" cy="4296794"/>
          </a:xfrm>
          <a:prstGeom prst="roundRect">
            <a:avLst/>
          </a:prstGeom>
          <a:solidFill>
            <a:srgbClr val="F9D3D3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86432" y="230820"/>
            <a:ext cx="6143347" cy="763479"/>
          </a:xfrm>
          <a:prstGeom prst="roundRect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1639" y="355107"/>
            <a:ext cx="635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일본 </a:t>
            </a:r>
            <a:r>
              <a:rPr lang="ko-KR" altLang="en-US" sz="3200" dirty="0" err="1">
                <a:latin typeface="210 맨발의청춘 R" pitchFamily="18" charset="-127"/>
                <a:ea typeface="210 맨발의청춘 R" pitchFamily="18" charset="-127"/>
              </a:rPr>
              <a:t>천황제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 반대 운동</a:t>
            </a:r>
            <a:r>
              <a:rPr lang="en-US" altLang="ko-KR" sz="3200" dirty="0">
                <a:latin typeface="210 맨발의청춘 R" pitchFamily="18" charset="-127"/>
                <a:ea typeface="210 맨발의청춘 R" pitchFamily="18" charset="-127"/>
              </a:rPr>
              <a:t>-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연호변경</a:t>
            </a:r>
          </a:p>
        </p:txBody>
      </p:sp>
      <p:pic>
        <p:nvPicPr>
          <p:cNvPr id="10" name="Picture 4" descr="일본 새 국왕 즉위 한 달 앞두고 새 연호 발표 (PG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788" y="1740024"/>
            <a:ext cx="4532835" cy="3746376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6008712" y="2196768"/>
            <a:ext cx="5583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latin typeface="210 맨발의청춘 R" pitchFamily="18" charset="-127"/>
                <a:ea typeface="210 맨발의청춘 R" pitchFamily="18" charset="-127"/>
              </a:rPr>
              <a:t>“</a:t>
            </a:r>
            <a:r>
              <a:rPr lang="ko-KR" altLang="en-US" sz="2200" b="1" dirty="0" err="1">
                <a:latin typeface="210 맨발의청춘 R" pitchFamily="18" charset="-127"/>
                <a:ea typeface="210 맨발의청춘 R" pitchFamily="18" charset="-127"/>
              </a:rPr>
              <a:t>레이와</a:t>
            </a:r>
            <a:r>
              <a:rPr lang="en-US" altLang="ko-KR" sz="2200" b="1" dirty="0">
                <a:latin typeface="210 맨발의청춘 R" pitchFamily="18" charset="-127"/>
                <a:ea typeface="210 맨발의청춘 R" pitchFamily="18" charset="-127"/>
              </a:rPr>
              <a:t>”</a:t>
            </a:r>
            <a:r>
              <a:rPr lang="ko-KR" altLang="en-US" sz="2200" dirty="0">
                <a:latin typeface="210 맨발의청춘 R" pitchFamily="18" charset="-127"/>
                <a:ea typeface="210 맨발의청춘 R" pitchFamily="18" charset="-127"/>
              </a:rPr>
              <a:t>에는 </a:t>
            </a:r>
            <a:r>
              <a:rPr lang="ko-KR" altLang="en-US" sz="2200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평화</a:t>
            </a:r>
            <a:r>
              <a:rPr lang="ko-KR" altLang="en-US" sz="2200" dirty="0">
                <a:latin typeface="210 맨발의청춘 R" pitchFamily="18" charset="-127"/>
                <a:ea typeface="210 맨발의청춘 R" pitchFamily="18" charset="-127"/>
              </a:rPr>
              <a:t>를 기원하는 마음이 담겨있음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705600" y="4384220"/>
            <a:ext cx="4080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일본이 한반도 등 다른 나라를 무력으로 점령한 참혹한 역사에 종지부를 찍어야 한다고 강조 </a:t>
            </a:r>
          </a:p>
        </p:txBody>
      </p:sp>
      <p:sp>
        <p:nvSpPr>
          <p:cNvPr id="18" name="아래쪽 화살표 17"/>
          <p:cNvSpPr/>
          <p:nvPr/>
        </p:nvSpPr>
        <p:spPr>
          <a:xfrm>
            <a:off x="8354974" y="3062798"/>
            <a:ext cx="818606" cy="1001394"/>
          </a:xfrm>
          <a:prstGeom prst="downArrow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66E7D4C-2594-424C-BD86-61FDC8B7E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E7F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86432" y="230820"/>
            <a:ext cx="5202315" cy="763479"/>
          </a:xfrm>
          <a:prstGeom prst="roundRect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3379" y="363984"/>
            <a:ext cx="513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일본 </a:t>
            </a:r>
            <a:r>
              <a:rPr lang="ko-KR" altLang="en-US" sz="3200" dirty="0" err="1">
                <a:latin typeface="210 맨발의청춘 R" pitchFamily="18" charset="-127"/>
                <a:ea typeface="210 맨발의청춘 R" pitchFamily="18" charset="-127"/>
              </a:rPr>
              <a:t>천황제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 반대 운동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478" y="5752729"/>
            <a:ext cx="499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“</a:t>
            </a:r>
            <a:r>
              <a:rPr lang="ko-KR" altLang="en-US" sz="4000" dirty="0" err="1">
                <a:latin typeface="210 맨발의청춘 R" pitchFamily="18" charset="-127"/>
                <a:ea typeface="210 맨발의청춘 R" pitchFamily="18" charset="-127"/>
              </a:rPr>
              <a:t>천황제는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 신분의 차별</a:t>
            </a:r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”</a:t>
            </a:r>
            <a:endParaRPr lang="ko-KR" altLang="en-US" sz="40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9" name="Picture 2" descr="일 도쿄 도심서 '천황제 폐지' 시위 열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02" y="1313893"/>
            <a:ext cx="5202315" cy="4057095"/>
          </a:xfrm>
          <a:prstGeom prst="rect">
            <a:avLst/>
          </a:prstGeom>
          <a:noFill/>
        </p:spPr>
      </p:pic>
      <p:pic>
        <p:nvPicPr>
          <p:cNvPr id="10" name="Picture 4" descr="일본 도쿄 도심서 열린 '천황제 폐지' 시위 (도쿄=연합뉴스) 김병규 특파원 = 24일 '반 천황제 운동 연락회' 등 단체들이 아키히토 일왕의 마지막 재위 기념식에 맞춰 도쿄 중심가인 긴자에서 천황제 폐지 거리 집회를 열고 있다. 2019.2.24 bkkim@yna.co.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213" y="843379"/>
            <a:ext cx="4252406" cy="46341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46019" y="5657671"/>
            <a:ext cx="3515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210 맨발의청춘 R" pitchFamily="18" charset="-127"/>
                <a:ea typeface="210 맨발의청춘 R" pitchFamily="18" charset="-127"/>
              </a:rPr>
              <a:t>“</a:t>
            </a:r>
            <a:r>
              <a:rPr lang="ko-KR" altLang="en-US" sz="3600" dirty="0" err="1">
                <a:latin typeface="210 맨발의청춘 R" pitchFamily="18" charset="-127"/>
                <a:ea typeface="210 맨발의청춘 R" pitchFamily="18" charset="-127"/>
              </a:rPr>
              <a:t>천황제</a:t>
            </a:r>
            <a:r>
              <a:rPr lang="ko-KR" altLang="en-US" sz="3600" dirty="0">
                <a:latin typeface="210 맨발의청춘 R" pitchFamily="18" charset="-127"/>
                <a:ea typeface="210 맨발의청춘 R" pitchFamily="18" charset="-127"/>
              </a:rPr>
              <a:t> 폐지가 </a:t>
            </a:r>
            <a:endParaRPr lang="en-US" altLang="ko-KR" sz="3600" dirty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ko-KR" altLang="en-US" sz="3600" dirty="0">
                <a:latin typeface="210 맨발의청춘 R" pitchFamily="18" charset="-127"/>
                <a:ea typeface="210 맨발의청춘 R" pitchFamily="18" charset="-127"/>
              </a:rPr>
              <a:t>곧 진정한 민주화</a:t>
            </a:r>
            <a:r>
              <a:rPr lang="en-US" altLang="ko-KR" sz="3600" dirty="0">
                <a:latin typeface="210 맨발의청춘 R" pitchFamily="18" charset="-127"/>
                <a:ea typeface="210 맨발의청춘 R" pitchFamily="18" charset="-127"/>
              </a:rPr>
              <a:t>”</a:t>
            </a:r>
            <a:endParaRPr lang="ko-KR" altLang="en-US" sz="36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66E7D4C-2594-424C-BD86-61FDC8B7E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E7F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86432" y="230820"/>
            <a:ext cx="5202315" cy="763479"/>
          </a:xfrm>
          <a:prstGeom prst="roundRect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3379" y="363984"/>
            <a:ext cx="513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일본 </a:t>
            </a:r>
            <a:r>
              <a:rPr lang="ko-KR" altLang="en-US" sz="3200" dirty="0" err="1">
                <a:latin typeface="210 맨발의청춘 R" pitchFamily="18" charset="-127"/>
                <a:ea typeface="210 맨발의청춘 R" pitchFamily="18" charset="-127"/>
              </a:rPr>
              <a:t>천황제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 반대 운동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3828" y="1776548"/>
            <a:ext cx="61134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210 맨발의청춘 L" pitchFamily="18" charset="-127"/>
                <a:ea typeface="210 맨발의청춘 L" pitchFamily="18" charset="-127"/>
              </a:rPr>
              <a:t>새로 즉위하는 </a:t>
            </a:r>
            <a:r>
              <a:rPr lang="ko-KR" altLang="en-US" sz="2800" dirty="0" err="1">
                <a:latin typeface="210 맨발의청춘 L" pitchFamily="18" charset="-127"/>
                <a:ea typeface="210 맨발의청춘 L" pitchFamily="18" charset="-127"/>
              </a:rPr>
              <a:t>나루히토</a:t>
            </a:r>
            <a:r>
              <a:rPr lang="ko-KR" altLang="en-US" sz="2800" dirty="0">
                <a:latin typeface="210 맨발의청춘 L" pitchFamily="18" charset="-127"/>
                <a:ea typeface="210 맨발의청춘 L" pitchFamily="18" charset="-127"/>
              </a:rPr>
              <a:t> 왕세자가 </a:t>
            </a:r>
            <a:endParaRPr lang="en-US" altLang="ko-KR" sz="2800" dirty="0">
              <a:latin typeface="210 맨발의청춘 L" pitchFamily="18" charset="-127"/>
              <a:ea typeface="210 맨발의청춘 L" pitchFamily="18" charset="-127"/>
            </a:endParaRPr>
          </a:p>
          <a:p>
            <a:pPr algn="ctr"/>
            <a:r>
              <a:rPr lang="ko-KR" altLang="en-US" sz="2800" dirty="0">
                <a:latin typeface="210 맨발의청춘 L" pitchFamily="18" charset="-127"/>
                <a:ea typeface="210 맨발의청춘 L" pitchFamily="18" charset="-127"/>
              </a:rPr>
              <a:t>일본 국민들 사이에서 </a:t>
            </a:r>
            <a:r>
              <a:rPr lang="ko-KR" altLang="en-US" sz="2800" b="1" dirty="0">
                <a:solidFill>
                  <a:srgbClr val="FF0000"/>
                </a:solidFill>
                <a:latin typeface="210 맨발의청춘 L" pitchFamily="18" charset="-127"/>
                <a:ea typeface="210 맨발의청춘 L" pitchFamily="18" charset="-127"/>
              </a:rPr>
              <a:t>긍정적인 이미지</a:t>
            </a:r>
            <a:r>
              <a:rPr lang="ko-KR" altLang="en-US" sz="2800" dirty="0">
                <a:latin typeface="210 맨발의청춘 L" pitchFamily="18" charset="-127"/>
                <a:ea typeface="210 맨발의청춘 L" pitchFamily="18" charset="-127"/>
              </a:rPr>
              <a:t>를 쌓아감</a:t>
            </a:r>
            <a:endParaRPr lang="en-US" altLang="ko-KR" sz="2800" dirty="0">
              <a:latin typeface="210 맨발의청춘 L" pitchFamily="18" charset="-127"/>
              <a:ea typeface="210 맨발의청춘 L" pitchFamily="18" charset="-127"/>
            </a:endParaRPr>
          </a:p>
          <a:p>
            <a:endParaRPr lang="en-US" altLang="ko-KR" sz="2800" dirty="0">
              <a:latin typeface="210 맨발의청춘 L" pitchFamily="18" charset="-127"/>
              <a:ea typeface="210 맨발의청춘 L" pitchFamily="18" charset="-127"/>
            </a:endParaRPr>
          </a:p>
          <a:p>
            <a:endParaRPr lang="en-US" altLang="ko-KR" sz="2800" dirty="0">
              <a:latin typeface="210 맨발의청춘 L" pitchFamily="18" charset="-127"/>
              <a:ea typeface="210 맨발의청춘 L" pitchFamily="18" charset="-127"/>
            </a:endParaRPr>
          </a:p>
          <a:p>
            <a:endParaRPr lang="ko-KR" altLang="en-US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15" name="왼쪽 대괄호 14"/>
          <p:cNvSpPr/>
          <p:nvPr/>
        </p:nvSpPr>
        <p:spPr>
          <a:xfrm>
            <a:off x="2299059" y="4145281"/>
            <a:ext cx="566057" cy="1924594"/>
          </a:xfrm>
          <a:prstGeom prst="leftBracket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대괄호 15"/>
          <p:cNvSpPr/>
          <p:nvPr/>
        </p:nvSpPr>
        <p:spPr>
          <a:xfrm>
            <a:off x="9405257" y="4258494"/>
            <a:ext cx="505097" cy="1924593"/>
          </a:xfrm>
          <a:prstGeom prst="rightBracket">
            <a:avLst/>
          </a:prstGeom>
          <a:solidFill>
            <a:srgbClr val="D7E7F5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12422" y="4577419"/>
            <a:ext cx="72194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 err="1">
                <a:latin typeface="210 맨발의청춘 L" pitchFamily="18" charset="-127"/>
                <a:ea typeface="210 맨발의청춘 L" pitchFamily="18" charset="-127"/>
              </a:rPr>
              <a:t>천황제에</a:t>
            </a:r>
            <a:r>
              <a:rPr lang="ko-KR" altLang="en-US" sz="2800" b="1" dirty="0">
                <a:latin typeface="210 맨발의청춘 L" pitchFamily="18" charset="-127"/>
                <a:ea typeface="210 맨발의청춘 L" pitchFamily="18" charset="-127"/>
              </a:rPr>
              <a:t> 대한 이의 제기가 </a:t>
            </a:r>
            <a:endParaRPr lang="en-US" altLang="ko-KR" sz="2800" b="1" dirty="0">
              <a:latin typeface="210 맨발의청춘 L" pitchFamily="18" charset="-127"/>
              <a:ea typeface="210 맨발의청춘 L" pitchFamily="18" charset="-127"/>
            </a:endParaRPr>
          </a:p>
          <a:p>
            <a:pPr algn="ctr"/>
            <a:r>
              <a:rPr lang="ko-KR" altLang="en-US" sz="2800" b="1" dirty="0">
                <a:latin typeface="210 맨발의청춘 L" pitchFamily="18" charset="-127"/>
                <a:ea typeface="210 맨발의청춘 L" pitchFamily="18" charset="-127"/>
              </a:rPr>
              <a:t>사회 전체의 논란으로 번질 가능성은 크지 않음</a:t>
            </a:r>
            <a:endParaRPr lang="en-US" altLang="ko-KR" sz="2800" b="1" dirty="0">
              <a:latin typeface="210 맨발의청춘 L" pitchFamily="18" charset="-127"/>
              <a:ea typeface="210 맨발의청춘 L" pitchFamily="18" charset="-127"/>
            </a:endParaRPr>
          </a:p>
          <a:p>
            <a:pPr algn="ctr"/>
            <a:endParaRPr lang="en-US" altLang="ko-K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6C5087F-F228-4612-8A58-A876DA4B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684"/>
            <a:ext cx="1325880" cy="894715"/>
          </a:xfrm>
        </p:spPr>
        <p:txBody>
          <a:bodyPr/>
          <a:lstStyle/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A5C17B-0445-4173-8769-D6097C11B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081"/>
            <a:ext cx="10515600" cy="301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엄격한 권한의 위임과 전문화된 직무의</a:t>
            </a:r>
            <a:endParaRPr lang="en-US" altLang="ko-KR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4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체계를 가지고 합리적인 규칙에 따라</a:t>
            </a:r>
            <a:endParaRPr lang="en-US" altLang="ko-KR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4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조직의 목표를 능률적으로 실현하는 조</a:t>
            </a:r>
            <a:endParaRPr lang="en-US" altLang="ko-KR" sz="4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4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직의 관리운영체제</a:t>
            </a:r>
          </a:p>
        </p:txBody>
      </p:sp>
    </p:spTree>
    <p:extLst>
      <p:ext uri="{BB962C8B-B14F-4D97-AF65-F5344CB8AC3E}">
        <p14:creationId xmlns:p14="http://schemas.microsoft.com/office/powerpoint/2010/main" val="262430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FB58B3-3957-4791-B861-4395AE96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264920" cy="69151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발전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FFB371-7638-4E89-BC00-0EC2BDB5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640"/>
            <a:ext cx="10515600" cy="543623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1.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근대적 관료제는 메이지 정부에 의해 독일이 통일되기 전인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프러시아의 행정 조직을 기반으로 성립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2.1980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년대 중반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우수한 엘리트 집단이 행정의 중추를 담당해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긍정적인 이미지였으나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1990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년대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대장성 관료와 업계 간의 유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착현상이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적발되어 문제화되기 시작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3.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현재는 공무원제도를 통해 시험에 의한 채용으로 생존할 수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있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는 사람에게만 관료조직의 상부계층으로의 접근을 가능하게 함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8351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D0E13D2-C4B9-4516-BF32-6A3E452B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현재의 일본 관료제의 구조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20E964F6-A85E-4F8A-B5D1-301FE005F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0079"/>
            <a:ext cx="10515600" cy="4582795"/>
          </a:xfrm>
        </p:spPr>
      </p:pic>
    </p:spTree>
    <p:extLst>
      <p:ext uri="{BB962C8B-B14F-4D97-AF65-F5344CB8AC3E}">
        <p14:creationId xmlns:p14="http://schemas.microsoft.com/office/powerpoint/2010/main" val="76631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865463E-578A-417B-98FF-4D1BFB19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아베 총리와 현재 일본 정치의 문제점</a:t>
            </a:r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F7B31E74-46CF-4659-8A50-49AED0FDE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65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https://www.youtube.com/watch?v=3p33PpFAYKU&amp;t=0s&amp;index=31&amp;list=PLXpvmoXotqMIol6MOP2pl32fSEwLEr9Mi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511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527FA5-F1FB-4572-B454-5B769E93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36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파견근무제도 </a:t>
            </a:r>
            <a:r>
              <a:rPr lang="ko-KR" altLang="en-US" sz="36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슈코</a:t>
            </a:r>
            <a:r>
              <a:rPr lang="en-US" altLang="ko-KR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出向</a:t>
            </a:r>
            <a:r>
              <a:rPr lang="en-US" altLang="ko-KR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sz="3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39080C-C8BD-4F87-9CE3-C142A7DC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성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청간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지방 또는 정부와 민간기관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기업과 협력업체 사이에 인사를 주고 받는 제도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본적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籍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은 본사에 두고 근무는 협력사에서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장래의 간부급 공무원의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많은 경험을 통해 신장을 도모한다는 취지에서 여러 부서를 옮겨 다니며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근무하게하는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인사 방법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관행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79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D95C7B-9DC6-4F64-AA4D-1A17877F4294}"/>
              </a:ext>
            </a:extLst>
          </p:cNvPr>
          <p:cNvSpPr/>
          <p:nvPr/>
        </p:nvSpPr>
        <p:spPr>
          <a:xfrm>
            <a:off x="-744634" y="-336035"/>
            <a:ext cx="15193818" cy="8442037"/>
          </a:xfrm>
          <a:prstGeom prst="rect">
            <a:avLst/>
          </a:prstGeom>
          <a:solidFill>
            <a:srgbClr val="BE0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CF5DE-B6CF-4CEE-918B-B72552C4DABD}"/>
              </a:ext>
            </a:extLst>
          </p:cNvPr>
          <p:cNvSpPr txBox="1"/>
          <p:nvPr/>
        </p:nvSpPr>
        <p:spPr>
          <a:xfrm>
            <a:off x="3024638" y="1843951"/>
            <a:ext cx="6291743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0" b="1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天皇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17F20-887C-4198-A9BB-861FACB92B25}"/>
              </a:ext>
            </a:extLst>
          </p:cNvPr>
          <p:cNvSpPr txBox="1"/>
          <p:nvPr/>
        </p:nvSpPr>
        <p:spPr>
          <a:xfrm>
            <a:off x="3128437" y="3958705"/>
            <a:ext cx="608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)“…</a:t>
            </a:r>
            <a:r>
              <a:rPr lang="ko-KR" altLang="en-US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 국사행위로 제한된 권한을 가진다</a:t>
            </a:r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.”</a:t>
            </a:r>
          </a:p>
          <a:p>
            <a:pPr algn="ctr"/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“일본국의 상징이며</a:t>
            </a:r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일본 국민 통합의 상징”</a:t>
            </a:r>
            <a:r>
              <a:rPr lang="en-US" altLang="ko-KR" dirty="0">
                <a:solidFill>
                  <a:srgbClr val="C0A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ctr"/>
            <a:endParaRPr lang="en-US" altLang="ko-KR" dirty="0">
              <a:solidFill>
                <a:srgbClr val="C0A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29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2.08333E-7 -0.2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CD994BD-0DDC-4202-813A-38F6FEE3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2" y="162267"/>
            <a:ext cx="7062926" cy="531184"/>
          </a:xfrm>
        </p:spPr>
        <p:txBody>
          <a:bodyPr>
            <a:noAutofit/>
          </a:bodyPr>
          <a:lstStyle/>
          <a:p>
            <a:r>
              <a:rPr lang="ko-KR" altLang="en-US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파견근무제도 </a:t>
            </a:r>
            <a:r>
              <a:rPr lang="ko-KR" altLang="en-US" sz="36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슈코</a:t>
            </a:r>
            <a:r>
              <a:rPr lang="en-US" altLang="ko-KR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出向</a:t>
            </a:r>
            <a:r>
              <a:rPr lang="en-US" altLang="ko-KR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sz="3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7" name="내용 개체 틀 4">
            <a:extLst>
              <a:ext uri="{FF2B5EF4-FFF2-40B4-BE49-F238E27FC236}">
                <a16:creationId xmlns:a16="http://schemas.microsoft.com/office/drawing/2014/main" id="{8227891A-D6E3-41B7-9E06-2E9EC8FA77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10558" t="18174" r="50000" b="9787"/>
          <a:stretch/>
        </p:blipFill>
        <p:spPr>
          <a:xfrm>
            <a:off x="6288750" y="1074615"/>
            <a:ext cx="5654675" cy="3962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C7A3FD7-FB80-46DE-B1B2-E4AD4A272FFD}"/>
              </a:ext>
            </a:extLst>
          </p:cNvPr>
          <p:cNvSpPr/>
          <p:nvPr/>
        </p:nvSpPr>
        <p:spPr>
          <a:xfrm>
            <a:off x="36991" y="2052929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b="0" i="0" dirty="0">
                <a:solidFill>
                  <a:srgbClr val="00B05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지난 </a:t>
            </a:r>
            <a:r>
              <a:rPr lang="en-US" altLang="ko-KR" sz="1600" b="0" i="0" dirty="0">
                <a:solidFill>
                  <a:srgbClr val="00B05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2014</a:t>
            </a:r>
            <a:r>
              <a:rPr lang="ko-KR" altLang="en-US" sz="1600" b="0" i="0" dirty="0">
                <a:solidFill>
                  <a:srgbClr val="00B05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전 세계 자동차 제조사 사상 최초로 </a:t>
            </a:r>
            <a:r>
              <a:rPr lang="en-US" altLang="ko-KR" sz="1600" b="0" i="0" dirty="0">
                <a:solidFill>
                  <a:srgbClr val="00B05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1000</a:t>
            </a:r>
            <a:r>
              <a:rPr lang="ko-KR" altLang="en-US" sz="1600" b="0" i="0" dirty="0">
                <a:solidFill>
                  <a:srgbClr val="00B05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만대 판매를 돌파한 바 있다</a:t>
            </a:r>
            <a:r>
              <a:rPr lang="en-US" altLang="ko-KR" sz="1600" b="0" i="0" dirty="0">
                <a:solidFill>
                  <a:srgbClr val="00B05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 </a:t>
            </a:r>
            <a:endParaRPr lang="ko-KR" altLang="en-US" dirty="0">
              <a:solidFill>
                <a:srgbClr val="00B05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1359F99-CA91-430D-BC5D-0BAF2E4D06D8}"/>
              </a:ext>
            </a:extLst>
          </p:cNvPr>
          <p:cNvSpPr/>
          <p:nvPr/>
        </p:nvSpPr>
        <p:spPr>
          <a:xfrm>
            <a:off x="0" y="2637704"/>
            <a:ext cx="6096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성장성이 큰 아프리카 시장을 개척하기 위한 전략으로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 </a:t>
            </a:r>
            <a:b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</a:b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부품업체로 이직했던 </a:t>
            </a:r>
            <a:r>
              <a:rPr lang="ko-KR" altLang="en-US" sz="1600" b="0" i="0" dirty="0">
                <a:solidFill>
                  <a:srgbClr val="00B05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전직 멤버를 다시 영입하며 부품사와 연계도 강화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했다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endParaRPr lang="en-US" altLang="ko-KR" sz="1600" dirty="0">
              <a:solidFill>
                <a:srgbClr val="3C3E4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김태기 단국대 경제학과 교수는 “도요타가 적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籍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은 본사에 두고 협력사에 근무하는 </a:t>
            </a:r>
            <a:r>
              <a:rPr lang="ko-KR" altLang="en-US" sz="1600" b="0" i="0" dirty="0" err="1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슈코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出向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제도를 운영하는 </a:t>
            </a:r>
            <a:r>
              <a:rPr lang="ko-KR" altLang="en-US" sz="1700" b="1" i="0" u="sng" dirty="0"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이유는 부품사와 톱니바퀴처럼 신규 전략을 추진할 수 있기 </a:t>
            </a:r>
            <a:r>
              <a:rPr lang="ko-KR" altLang="en-US" sz="1700" b="1" i="0" u="sng" dirty="0" err="1"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때문</a:t>
            </a:r>
            <a:r>
              <a:rPr lang="ko-KR" altLang="en-US" sz="1600" b="0" i="0" dirty="0" err="1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”이라고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설명했다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 </a:t>
            </a:r>
            <a:b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</a:br>
            <a:br>
              <a:rPr lang="ko-KR" altLang="en-US" sz="1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</a:b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[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출처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중앙일보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] 5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연속 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1000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만대 판매한 </a:t>
            </a:r>
            <a:r>
              <a:rPr lang="ko-KR" altLang="en-US" sz="1600" b="0" i="0" dirty="0" err="1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도요타</a:t>
            </a:r>
            <a:r>
              <a:rPr lang="en-US" altLang="ko-KR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600" b="0" i="0" dirty="0">
                <a:solidFill>
                  <a:srgbClr val="3C3E4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현대차는</a:t>
            </a:r>
            <a:endParaRPr lang="ko-KR" altLang="en-US" sz="1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471879-854F-4B05-84C4-22F3D396917E}"/>
              </a:ext>
            </a:extLst>
          </p:cNvPr>
          <p:cNvSpPr/>
          <p:nvPr/>
        </p:nvSpPr>
        <p:spPr>
          <a:xfrm>
            <a:off x="55487" y="896309"/>
            <a:ext cx="61315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 </a:t>
            </a:r>
            <a:r>
              <a:rPr lang="ko-KR" altLang="en-US" sz="1600" dirty="0" err="1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도요타</a:t>
            </a:r>
            <a:r>
              <a:rPr lang="ko-KR" altLang="en-US" sz="1600" dirty="0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자동차그룹의 올해 글로벌 판매 대수가 </a:t>
            </a:r>
            <a:r>
              <a:rPr lang="en-US" altLang="ko-KR" sz="1600" dirty="0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1000</a:t>
            </a:r>
            <a:r>
              <a:rPr lang="ko-KR" altLang="en-US" sz="1600" dirty="0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만대를 돌파할 가능성이 매우 커졌다</a:t>
            </a:r>
            <a:r>
              <a:rPr lang="en-US" altLang="ko-KR" sz="1600" dirty="0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  <a:r>
              <a:rPr lang="ko-KR" altLang="en-US" sz="1600" dirty="0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글로벌 판매 대수가 감소한 현대차그룹과 명확히 대비된다</a:t>
            </a:r>
            <a:r>
              <a:rPr lang="en-US" altLang="ko-KR" sz="1600" dirty="0">
                <a:solidFill>
                  <a:srgbClr val="3C3E4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 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 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87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>
            <a:extLst>
              <a:ext uri="{FF2B5EF4-FFF2-40B4-BE49-F238E27FC236}">
                <a16:creationId xmlns:a16="http://schemas.microsoft.com/office/drawing/2014/main" id="{EC11DE71-2627-43CD-9B41-9A06AB82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35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파견근무제도 </a:t>
            </a:r>
            <a:r>
              <a:rPr lang="ko-KR" altLang="en-US" sz="36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슈코</a:t>
            </a:r>
            <a:r>
              <a:rPr lang="en-US" altLang="ko-KR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出向</a:t>
            </a:r>
            <a:r>
              <a:rPr lang="en-US" altLang="ko-KR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sz="3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" name="내용 개체 틀 3">
            <a:extLst>
              <a:ext uri="{FF2B5EF4-FFF2-40B4-BE49-F238E27FC236}">
                <a16:creationId xmlns:a16="http://schemas.microsoft.com/office/drawing/2014/main" id="{5283C485-63BA-4A48-8377-CAFFC60A63DF}"/>
              </a:ext>
            </a:extLst>
          </p:cNvPr>
          <p:cNvSpPr txBox="1">
            <a:spLocks/>
          </p:cNvSpPr>
          <p:nvPr/>
        </p:nvSpPr>
        <p:spPr>
          <a:xfrm rot="10800000">
            <a:off x="1080562" y="3484908"/>
            <a:ext cx="3008819" cy="29679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562E7D5-FD91-4630-AA2A-6A7FEADE2B85}"/>
              </a:ext>
            </a:extLst>
          </p:cNvPr>
          <p:cNvSpPr/>
          <p:nvPr/>
        </p:nvSpPr>
        <p:spPr>
          <a:xfrm>
            <a:off x="220839" y="3484908"/>
            <a:ext cx="1293963" cy="1325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4946E6E-8664-4BD9-8A22-F27446CDED29}"/>
              </a:ext>
            </a:extLst>
          </p:cNvPr>
          <p:cNvSpPr/>
          <p:nvPr/>
        </p:nvSpPr>
        <p:spPr>
          <a:xfrm>
            <a:off x="3735609" y="3536157"/>
            <a:ext cx="1273900" cy="13255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민간기관</a:t>
            </a:r>
          </a:p>
        </p:txBody>
      </p:sp>
      <p:sp>
        <p:nvSpPr>
          <p:cNvPr id="10" name="화살표: 왼쪽/오른쪽 9">
            <a:extLst>
              <a:ext uri="{FF2B5EF4-FFF2-40B4-BE49-F238E27FC236}">
                <a16:creationId xmlns:a16="http://schemas.microsoft.com/office/drawing/2014/main" id="{5FB7D8BD-4778-478B-AD59-4E30DBDF635F}"/>
              </a:ext>
            </a:extLst>
          </p:cNvPr>
          <p:cNvSpPr/>
          <p:nvPr/>
        </p:nvSpPr>
        <p:spPr>
          <a:xfrm>
            <a:off x="1705135" y="3645953"/>
            <a:ext cx="1817894" cy="994173"/>
          </a:xfrm>
          <a:prstGeom prst="left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인사교환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파견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이직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91D6D259-BAFE-4E2D-87E2-F3EB7C4D5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364000"/>
              </p:ext>
            </p:extLst>
          </p:nvPr>
        </p:nvGraphicFramePr>
        <p:xfrm>
          <a:off x="6858644" y="1176159"/>
          <a:ext cx="4495156" cy="505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438E1F6B-36A1-444F-B78F-B49289F1958C}"/>
              </a:ext>
            </a:extLst>
          </p:cNvPr>
          <p:cNvSpPr txBox="1">
            <a:spLocks/>
          </p:cNvSpPr>
          <p:nvPr/>
        </p:nvSpPr>
        <p:spPr>
          <a:xfrm>
            <a:off x="1080563" y="1672162"/>
            <a:ext cx="3008819" cy="29679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7EBC303D-A3CF-4B57-BB6E-B5F21234AF34}"/>
              </a:ext>
            </a:extLst>
          </p:cNvPr>
          <p:cNvSpPr/>
          <p:nvPr/>
        </p:nvSpPr>
        <p:spPr>
          <a:xfrm>
            <a:off x="5468645" y="3151498"/>
            <a:ext cx="1389998" cy="157142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463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F96FBF-3BD5-46EE-B838-C72DE37D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아마쿠다리</a:t>
            </a:r>
            <a:r>
              <a:rPr lang="ja-JP" altLang="en-US" sz="3600" b="1" dirty="0">
                <a:latin typeface="210 맨발의청춘 L" panose="02020603020101020101" pitchFamily="18" charset="-127"/>
              </a:rPr>
              <a:t>あまくだり</a:t>
            </a:r>
            <a:r>
              <a:rPr lang="en-US" altLang="ja-JP" sz="36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[</a:t>
            </a:r>
            <a:r>
              <a:rPr lang="ja-JP" altLang="en-US" sz="3600" b="1" dirty="0">
                <a:latin typeface="210 맨발의청춘 L" panose="02020603020101020101" pitchFamily="18" charset="-127"/>
              </a:rPr>
              <a:t>天下り</a:t>
            </a:r>
            <a:r>
              <a:rPr lang="en-US" altLang="ja-JP" sz="36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ja-JP" altLang="en-US" sz="3600" b="1" dirty="0">
                <a:latin typeface="210 맨발의청춘 L" panose="02020603020101020101" pitchFamily="18" charset="-127"/>
              </a:rPr>
              <a:t>天降り</a:t>
            </a:r>
            <a:r>
              <a:rPr lang="en-US" altLang="ja-JP" sz="36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]</a:t>
            </a:r>
            <a:endParaRPr lang="ko-KR" altLang="en-US" sz="3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5C1714-408D-4926-B0EE-AC349ECCA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사전적의미 </a:t>
            </a:r>
            <a:r>
              <a:rPr lang="en-US" altLang="ko-KR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강림</a:t>
            </a:r>
            <a:r>
              <a:rPr lang="en-US" altLang="ko-KR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;</a:t>
            </a:r>
            <a:r>
              <a:rPr lang="ko-KR" altLang="en-US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하림</a:t>
            </a:r>
            <a:r>
              <a:rPr lang="en-US" altLang="ko-KR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전하여</a:t>
            </a:r>
            <a:r>
              <a:rPr lang="en-US" altLang="ko-KR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관청</a:t>
            </a:r>
            <a:r>
              <a:rPr lang="en-US" altLang="ko-KR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상관 등으로부터의 강압적 명령</a:t>
            </a:r>
            <a:endParaRPr lang="en-US" altLang="ko-KR" sz="20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낙하산인사</a:t>
            </a:r>
            <a:endParaRPr lang="en-US" altLang="ko-KR" sz="20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000" b="1" dirty="0"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2"/>
              </a:rPr>
              <a:t>https://www.youtube.com/watch?v=riRNzE6nmAc</a:t>
            </a:r>
            <a:endParaRPr lang="en-US" altLang="ko-KR" sz="20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09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AB4D04-DDC7-47EB-B91F-7A7973C2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아마쿠다리</a:t>
            </a:r>
            <a:r>
              <a:rPr lang="ja-JP" altLang="en-US" sz="3600" b="1" dirty="0">
                <a:latin typeface="210 맨발의청춘 L" panose="02020603020101020101" pitchFamily="18" charset="-127"/>
              </a:rPr>
              <a:t>あまくだり</a:t>
            </a:r>
            <a:r>
              <a:rPr lang="en-US" altLang="ja-JP" sz="36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[</a:t>
            </a:r>
            <a:r>
              <a:rPr lang="ja-JP" altLang="en-US" sz="3600" b="1" dirty="0">
                <a:latin typeface="210 맨발의청춘 L" panose="02020603020101020101" pitchFamily="18" charset="-127"/>
              </a:rPr>
              <a:t>天下り</a:t>
            </a:r>
            <a:r>
              <a:rPr lang="en-US" altLang="ja-JP" sz="36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ja-JP" altLang="en-US" sz="3600" b="1" dirty="0">
                <a:latin typeface="210 맨발의청춘 L" panose="02020603020101020101" pitchFamily="18" charset="-127"/>
              </a:rPr>
              <a:t>天降り</a:t>
            </a:r>
            <a:r>
              <a:rPr lang="en-US" altLang="ja-JP" sz="36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]</a:t>
            </a:r>
            <a:endParaRPr lang="ko-KR" altLang="en-US" sz="3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59FBCF-A7EC-4000-95D8-F36643D4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05"/>
            <a:ext cx="10515600" cy="48980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정의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동기생 중 한명이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진급시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나머지는 관직을 사임 하는 관례에 따라 공직을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사임한뒤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공사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公社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공단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公團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또는 민간기업의 간부로 내려가는 이른바 관료들의 전직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관료 전직의 형태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-</a:t>
            </a:r>
            <a:r>
              <a:rPr lang="ko-KR" altLang="en-US" sz="1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민간 기업에 재취업</a:t>
            </a:r>
            <a:endParaRPr lang="en-US" altLang="ko-KR" sz="1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-</a:t>
            </a:r>
            <a:r>
              <a:rPr lang="ko-KR" altLang="en-US" sz="1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특수법인에 낙하산식 인사</a:t>
            </a:r>
            <a:endParaRPr lang="en-US" altLang="ko-KR" sz="1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-</a:t>
            </a:r>
            <a:r>
              <a:rPr lang="ko-KR" altLang="en-US" sz="18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중앙관정에서</a:t>
            </a:r>
            <a:r>
              <a:rPr lang="ko-KR" altLang="en-US" sz="1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지방자치단체로의 이동</a:t>
            </a:r>
            <a:endParaRPr lang="en-US" altLang="ko-KR" sz="1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현직시절엔 막강한 권한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퇴직후에는 돈과 일자리 보장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장점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관청이 직접 기업을 상대하지 않고 관계를 유지할 수 있는 완충적인 측면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단점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아마쿠다라나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슈코가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업계에 압력을 넣거나 관청과 기업의 담합을 조장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1418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EF3A7-3B0D-4ED2-8BE3-C5704467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결론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39687D-929C-49A6-AF5B-3504D6E2B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이러한 시스템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관습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들이 일본의 관료제가 발전 할 수 있도록 한 원동력이자 곧 국가 경쟁력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한국도 비슷한 부분이 많다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일본의 사례를 보고 우리나라에 어떻게 적용 및 대비를 할 수 있을지 생각해 봐야한다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296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919" y="1006258"/>
            <a:ext cx="504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 </a:t>
            </a:r>
            <a:r>
              <a:rPr lang="ko-KR" altLang="en-US" sz="28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발전배경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3013" y="516972"/>
            <a:ext cx="1892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170434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316873" y="1927731"/>
            <a:ext cx="647934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한국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6274" y="1927731"/>
            <a:ext cx="579005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18826" y="1927731"/>
            <a:ext cx="579005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</a:t>
            </a:r>
          </a:p>
        </p:txBody>
      </p:sp>
      <p:pic>
        <p:nvPicPr>
          <p:cNvPr id="2" name="그림 1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96" y="1974229"/>
            <a:ext cx="360000" cy="240059"/>
          </a:xfrm>
          <a:prstGeom prst="rect">
            <a:avLst/>
          </a:prstGeom>
        </p:spPr>
      </p:pic>
      <p:pic>
        <p:nvPicPr>
          <p:cNvPr id="4" name="그림 3" descr="日本國旗 - 維基百科，自由的百科全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6" y="1974229"/>
            <a:ext cx="360000" cy="240059"/>
          </a:xfrm>
          <a:prstGeom prst="rect">
            <a:avLst/>
          </a:prstGeom>
        </p:spPr>
      </p:pic>
      <p:pic>
        <p:nvPicPr>
          <p:cNvPr id="5" name="그림 4" descr="파일:&lt;strong&gt;중국국기&lt;/strong&gt;.png - HUFS KContents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08" y="1974249"/>
            <a:ext cx="324036" cy="26927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23014" y="2626832"/>
            <a:ext cx="2635658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1945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ko-KR" altLang="en-US" sz="1600" spc="100" dirty="0" err="1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선진제국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민주제도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68799" y="2626832"/>
            <a:ext cx="3013967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미군사령부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(1945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~1952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94268" y="2434253"/>
            <a:ext cx="2028120" cy="830997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1978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~1982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공무원인사제도 개혁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간부직 </a:t>
            </a:r>
            <a:r>
              <a:rPr lang="ko-KR" altLang="en-US" sz="1600" spc="100" dirty="0" err="1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종신제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폐지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59267" y="3325933"/>
            <a:ext cx="2363147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미 </a:t>
            </a:r>
            <a:r>
              <a:rPr lang="ko-KR" altLang="en-US" sz="1600" spc="100" dirty="0" err="1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군정시대의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인사행정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79593" y="3325933"/>
            <a:ext cx="2592376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1960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차 행정개혁 추진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32422" y="3500105"/>
            <a:ext cx="3151825" cy="1323439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1982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~1995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간부공무원의 </a:t>
            </a:r>
            <a:r>
              <a:rPr lang="ko-KR" altLang="en-US" sz="1600" spc="100" dirty="0" err="1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권한조정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관리 범위 축소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관리능력 제고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사법인사관리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등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인사관리제도들이 법제화 됨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64932" y="4029495"/>
            <a:ext cx="3151825" cy="584775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정부수립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~1961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정부조직법 및 국가공무원법 제정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56162" y="4029495"/>
            <a:ext cx="2839239" cy="338554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1979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정부고용인력 규모  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99398" y="4733057"/>
            <a:ext cx="3082895" cy="584775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1961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~1979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공무원교육훈련법 제정 연금제도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854933" y="4733057"/>
            <a:ext cx="2441694" cy="584775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1980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공기업의 민영화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차 행정개혁 추진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22217" y="5436619"/>
            <a:ext cx="2637260" cy="1077218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1980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현재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국가공무원법 개정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공무원의 신분보장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행정의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합리성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효율성 제고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97101" y="5026971"/>
            <a:ext cx="2422459" cy="1569660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2001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현재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공무원인사제도개혁 추진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공직분류제도의 수립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 채용의 개선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격려보장제도의 개선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관림감독제도의 개선</a:t>
            </a:r>
          </a:p>
        </p:txBody>
      </p:sp>
      <p:pic>
        <p:nvPicPr>
          <p:cNvPr id="136" name="그림 135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96" y="7806537"/>
            <a:ext cx="360000" cy="240059"/>
          </a:xfrm>
          <a:prstGeom prst="rect">
            <a:avLst/>
          </a:prstGeom>
        </p:spPr>
      </p:pic>
      <p:pic>
        <p:nvPicPr>
          <p:cNvPr id="137" name="그림 136" descr="日本國旗 - 維基百科，自由的百科全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66" y="7806537"/>
            <a:ext cx="360000" cy="240059"/>
          </a:xfrm>
          <a:prstGeom prst="rect">
            <a:avLst/>
          </a:prstGeom>
        </p:spPr>
      </p:pic>
      <p:pic>
        <p:nvPicPr>
          <p:cNvPr id="138" name="그림 137" descr="파일:&lt;strong&gt;중국국기&lt;/strong&gt;.png - HUFS KContents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08" y="7806557"/>
            <a:ext cx="324036" cy="269271"/>
          </a:xfrm>
          <a:prstGeom prst="rect">
            <a:avLst/>
          </a:prstGeom>
        </p:spPr>
      </p:pic>
      <p:sp>
        <p:nvSpPr>
          <p:cNvPr id="139" name="위쪽 화살표 138"/>
          <p:cNvSpPr/>
          <p:nvPr/>
        </p:nvSpPr>
        <p:spPr>
          <a:xfrm rot="10800000">
            <a:off x="7211450" y="4103631"/>
            <a:ext cx="160519" cy="168509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90589" y="5513563"/>
            <a:ext cx="2757486" cy="830997"/>
          </a:xfrm>
          <a:prstGeom prst="rect">
            <a:avLst/>
          </a:prstGeom>
          <a:solidFill>
            <a:srgbClr val="FCC3C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err="1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전쟁발발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600" spc="100" dirty="0" err="1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미군정통치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사회변화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등 변혁 </a:t>
            </a:r>
            <a:r>
              <a:rPr lang="ko-KR" altLang="en-US" sz="1600" spc="100" dirty="0" err="1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격으면서도</a:t>
            </a:r>
            <a:endParaRPr lang="en-US" altLang="ko-KR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일관성을 유지하였다</a:t>
            </a:r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08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 animBg="1"/>
      <p:bldP spid="82" grpId="0" animBg="1"/>
      <p:bldP spid="139" grpId="0" animBg="1"/>
      <p:bldP spid="1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8587" y="516972"/>
            <a:ext cx="1921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43855" y="1614369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한국 관료제의 특징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577552" y="4208740"/>
            <a:ext cx="2380576" cy="1349480"/>
            <a:chOff x="940830" y="4964523"/>
            <a:chExt cx="2727669" cy="1546237"/>
          </a:xfrm>
        </p:grpSpPr>
        <p:sp>
          <p:nvSpPr>
            <p:cNvPr id="76" name="직사각형 75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3462992" y="3761872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7" name="직사각형 86"/>
          <p:cNvSpPr/>
          <p:nvPr/>
        </p:nvSpPr>
        <p:spPr>
          <a:xfrm rot="16200000">
            <a:off x="4559023" y="2626483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6348432" y="3236288"/>
            <a:ext cx="2380576" cy="1349480"/>
            <a:chOff x="940830" y="4964523"/>
            <a:chExt cx="2727669" cy="1546237"/>
          </a:xfrm>
        </p:grpSpPr>
        <p:sp>
          <p:nvSpPr>
            <p:cNvPr id="89" name="직사각형 88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92" name="직사각형 91"/>
          <p:cNvSpPr/>
          <p:nvPr/>
        </p:nvSpPr>
        <p:spPr>
          <a:xfrm>
            <a:off x="9233872" y="2789420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 rot="16200000">
            <a:off x="10329903" y="1654031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429182" y="3835590"/>
            <a:ext cx="806616" cy="150876"/>
            <a:chOff x="2429182" y="4420806"/>
            <a:chExt cx="806616" cy="150876"/>
          </a:xfrm>
        </p:grpSpPr>
        <p:sp>
          <p:nvSpPr>
            <p:cNvPr id="13" name="직사각형 12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5290645" y="3369043"/>
            <a:ext cx="806616" cy="150876"/>
            <a:chOff x="2429182" y="4420806"/>
            <a:chExt cx="806616" cy="150876"/>
          </a:xfrm>
        </p:grpSpPr>
        <p:sp>
          <p:nvSpPr>
            <p:cNvPr id="97" name="직사각형 96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8152108" y="2902496"/>
            <a:ext cx="806616" cy="150876"/>
            <a:chOff x="2429182" y="4420806"/>
            <a:chExt cx="806616" cy="150876"/>
          </a:xfrm>
        </p:grpSpPr>
        <p:sp>
          <p:nvSpPr>
            <p:cNvPr id="101" name="직사각형 100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12366" y="4465773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상의하달의 의사전달체계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697806" y="3957328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관주도의 정책결정과 집행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583246" y="3462641"/>
            <a:ext cx="245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법규중심의</a:t>
            </a:r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행정체제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454061" y="2984876"/>
            <a:ext cx="278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업무의 연속성과 전문성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12366" y="4804228"/>
            <a:ext cx="217880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상부계층의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의사결정과 집행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신속성 및 효율성 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책임성과 자율성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697806" y="4428908"/>
            <a:ext cx="202170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행정기관의 편의주의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행정기관의 독자적인 판단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93406" y="3931963"/>
            <a:ext cx="186461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합법적인 행정처리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법규 만능주의 </a:t>
            </a: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행정방식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68686" y="3362794"/>
            <a:ext cx="250581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2011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OECD 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학력수준 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위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전문성과 경쟁력 선진국보다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전문성 축척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X 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잦은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 교체 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40" name="그림 39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48" y="1634522"/>
            <a:ext cx="360000" cy="240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669" y="6126480"/>
            <a:ext cx="11759184" cy="369332"/>
          </a:xfrm>
          <a:prstGeom prst="rect">
            <a:avLst/>
          </a:prstGeom>
          <a:solidFill>
            <a:srgbClr val="FCD1D0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#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관주도의</a:t>
            </a:r>
          </a:p>
        </p:txBody>
      </p:sp>
      <p:sp>
        <p:nvSpPr>
          <p:cNvPr id="4" name="위쪽 화살표 3"/>
          <p:cNvSpPr/>
          <p:nvPr/>
        </p:nvSpPr>
        <p:spPr>
          <a:xfrm>
            <a:off x="2110740" y="5068474"/>
            <a:ext cx="160519" cy="168509"/>
          </a:xfrm>
          <a:prstGeom prst="upArrow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위쪽 화살표 43"/>
          <p:cNvSpPr/>
          <p:nvPr/>
        </p:nvSpPr>
        <p:spPr>
          <a:xfrm rot="10800000">
            <a:off x="2110739" y="5322536"/>
            <a:ext cx="160519" cy="168509"/>
          </a:xfrm>
          <a:prstGeom prst="upArrow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위쪽 화살표 44"/>
          <p:cNvSpPr/>
          <p:nvPr/>
        </p:nvSpPr>
        <p:spPr>
          <a:xfrm rot="10800000">
            <a:off x="11585535" y="3645405"/>
            <a:ext cx="160519" cy="168509"/>
          </a:xfrm>
          <a:prstGeom prst="upArrow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840" y="6126480"/>
            <a:ext cx="207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#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법규중심의행정</a:t>
            </a:r>
          </a:p>
        </p:txBody>
      </p:sp>
    </p:spTree>
    <p:extLst>
      <p:ext uri="{BB962C8B-B14F-4D97-AF65-F5344CB8AC3E}">
        <p14:creationId xmlns:p14="http://schemas.microsoft.com/office/powerpoint/2010/main" val="22792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92" grpId="0" animBg="1"/>
      <p:bldP spid="93" grpId="0" animBg="1"/>
      <p:bldP spid="104" grpId="0"/>
      <p:bldP spid="106" grpId="0"/>
      <p:bldP spid="107" grpId="0"/>
      <p:bldP spid="108" grpId="0"/>
      <p:bldP spid="110" grpId="0"/>
      <p:bldP spid="111" grpId="0"/>
      <p:bldP spid="112" grpId="0"/>
      <p:bldP spid="113" grpId="0"/>
      <p:bldP spid="2" grpId="0" animBg="1"/>
      <p:bldP spid="4" grpId="0" animBg="1"/>
      <p:bldP spid="44" grpId="0" animBg="1"/>
      <p:bldP spid="45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8587" y="516972"/>
            <a:ext cx="1921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43854" y="1614369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 관료제의 특징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577552" y="4208740"/>
            <a:ext cx="2380576" cy="1349480"/>
            <a:chOff x="940830" y="4964523"/>
            <a:chExt cx="2727669" cy="1546237"/>
          </a:xfrm>
        </p:grpSpPr>
        <p:sp>
          <p:nvSpPr>
            <p:cNvPr id="76" name="직사각형 75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3462992" y="3761872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7" name="직사각형 86"/>
          <p:cNvSpPr/>
          <p:nvPr/>
        </p:nvSpPr>
        <p:spPr>
          <a:xfrm rot="16200000">
            <a:off x="4559023" y="2626483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6348432" y="3236288"/>
            <a:ext cx="2380576" cy="1349480"/>
            <a:chOff x="940830" y="4964523"/>
            <a:chExt cx="2727669" cy="1546237"/>
          </a:xfrm>
        </p:grpSpPr>
        <p:sp>
          <p:nvSpPr>
            <p:cNvPr id="89" name="직사각형 88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92" name="직사각형 91"/>
          <p:cNvSpPr/>
          <p:nvPr/>
        </p:nvSpPr>
        <p:spPr>
          <a:xfrm>
            <a:off x="9233872" y="2789420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 rot="16200000">
            <a:off x="10329903" y="1654031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429182" y="3835590"/>
            <a:ext cx="806616" cy="150876"/>
            <a:chOff x="2429182" y="4420806"/>
            <a:chExt cx="806616" cy="150876"/>
          </a:xfrm>
        </p:grpSpPr>
        <p:sp>
          <p:nvSpPr>
            <p:cNvPr id="13" name="직사각형 12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5290645" y="3369043"/>
            <a:ext cx="806616" cy="150876"/>
            <a:chOff x="2429182" y="4420806"/>
            <a:chExt cx="806616" cy="150876"/>
          </a:xfrm>
        </p:grpSpPr>
        <p:sp>
          <p:nvSpPr>
            <p:cNvPr id="97" name="직사각형 96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8152108" y="2902496"/>
            <a:ext cx="806616" cy="150876"/>
            <a:chOff x="2429182" y="4420806"/>
            <a:chExt cx="806616" cy="150876"/>
          </a:xfrm>
        </p:grpSpPr>
        <p:sp>
          <p:nvSpPr>
            <p:cNvPr id="101" name="직사각형 100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12366" y="4465773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관료역할의</a:t>
            </a:r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비중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697806" y="3957328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정책결정의 참여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583246" y="346264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폐쇄형 </a:t>
            </a:r>
            <a:r>
              <a:rPr lang="ko-KR" altLang="en-US" sz="20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계급제</a:t>
            </a:r>
            <a:endParaRPr lang="ko-KR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454061" y="2984876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인사교류의 활성화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12366" y="4880428"/>
            <a:ext cx="233589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엘리트관료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양성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정책결정과정 관료의 역할증대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697806" y="4354621"/>
            <a:ext cx="193835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가장 큰 영향력 정치세력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관료주도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정책결정 격려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93406" y="3781476"/>
            <a:ext cx="193835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낮은 중도 </a:t>
            </a: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채용률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공무원의 채용과 승진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등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모든 임용권이 장관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68686" y="3379947"/>
            <a:ext cx="187743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주처간의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할거주의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해소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인사관리 연공서열제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669" y="6126480"/>
            <a:ext cx="11759184" cy="369332"/>
          </a:xfrm>
          <a:prstGeom prst="rect">
            <a:avLst/>
          </a:prstGeom>
          <a:solidFill>
            <a:srgbClr val="FCC3C0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#</a:t>
            </a:r>
            <a:r>
              <a:rPr lang="ko-KR" alt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할거주의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#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연공서열제</a:t>
            </a:r>
          </a:p>
        </p:txBody>
      </p:sp>
      <p:pic>
        <p:nvPicPr>
          <p:cNvPr id="42" name="그림 41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96" y="7555446"/>
            <a:ext cx="360000" cy="240059"/>
          </a:xfrm>
          <a:prstGeom prst="rect">
            <a:avLst/>
          </a:prstGeom>
        </p:spPr>
      </p:pic>
      <p:pic>
        <p:nvPicPr>
          <p:cNvPr id="43" name="그림 42" descr="日本國旗 - 維基百科，自由的百科全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2" y="1636576"/>
            <a:ext cx="360000" cy="240059"/>
          </a:xfrm>
          <a:prstGeom prst="rect">
            <a:avLst/>
          </a:prstGeom>
        </p:spPr>
      </p:pic>
      <p:pic>
        <p:nvPicPr>
          <p:cNvPr id="44" name="그림 43" descr="파일:&lt;strong&gt;중국국기&lt;/strong&gt;.png - HUFS KContents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08" y="7555466"/>
            <a:ext cx="324036" cy="2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92" grpId="0" animBg="1"/>
      <p:bldP spid="93" grpId="0" animBg="1"/>
      <p:bldP spid="104" grpId="0"/>
      <p:bldP spid="106" grpId="0"/>
      <p:bldP spid="107" grpId="0"/>
      <p:bldP spid="108" grpId="0"/>
      <p:bldP spid="110" grpId="0"/>
      <p:bldP spid="111" grpId="0"/>
      <p:bldP spid="112" grpId="0"/>
      <p:bldP spid="113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8587" y="516972"/>
            <a:ext cx="1921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43855" y="1614369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 관료제의 특징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909" y="6126480"/>
            <a:ext cx="11759184" cy="369332"/>
          </a:xfrm>
          <a:prstGeom prst="rect">
            <a:avLst/>
          </a:prstGeom>
          <a:solidFill>
            <a:srgbClr val="FCD1D0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#</a:t>
            </a:r>
            <a:r>
              <a:rPr lang="ko-KR" alt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인치주의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</a:p>
        </p:txBody>
      </p:sp>
      <p:pic>
        <p:nvPicPr>
          <p:cNvPr id="42" name="그림 41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98" y="7688273"/>
            <a:ext cx="360000" cy="240059"/>
          </a:xfrm>
          <a:prstGeom prst="rect">
            <a:avLst/>
          </a:prstGeom>
        </p:spPr>
      </p:pic>
      <p:pic>
        <p:nvPicPr>
          <p:cNvPr id="43" name="그림 42" descr="日本國旗 - 維基百科，自由的百科全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68" y="7688273"/>
            <a:ext cx="360000" cy="240059"/>
          </a:xfrm>
          <a:prstGeom prst="rect">
            <a:avLst/>
          </a:prstGeom>
        </p:spPr>
      </p:pic>
      <p:pic>
        <p:nvPicPr>
          <p:cNvPr id="44" name="그림 43" descr="파일:&lt;strong&gt;중국국기&lt;/strong&gt;.png - HUFS KContents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19" y="1606399"/>
            <a:ext cx="324036" cy="269271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577552" y="4208740"/>
            <a:ext cx="2380576" cy="1349480"/>
            <a:chOff x="940830" y="4964523"/>
            <a:chExt cx="2727669" cy="1546237"/>
          </a:xfrm>
        </p:grpSpPr>
        <p:sp>
          <p:nvSpPr>
            <p:cNvPr id="46" name="직사각형 45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3462992" y="3761872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 rot="16200000">
            <a:off x="4559023" y="2626483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348432" y="3236288"/>
            <a:ext cx="2380576" cy="1349480"/>
            <a:chOff x="940830" y="4964523"/>
            <a:chExt cx="2727669" cy="1546237"/>
          </a:xfrm>
        </p:grpSpPr>
        <p:sp>
          <p:nvSpPr>
            <p:cNvPr id="51" name="직사각형 50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9233872" y="2789420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 rot="16200000">
            <a:off x="10329903" y="1654031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2429182" y="3835590"/>
            <a:ext cx="806616" cy="150876"/>
            <a:chOff x="2429182" y="4420806"/>
            <a:chExt cx="806616" cy="150876"/>
          </a:xfrm>
        </p:grpSpPr>
        <p:sp>
          <p:nvSpPr>
            <p:cNvPr id="56" name="직사각형 55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290645" y="3369043"/>
            <a:ext cx="806616" cy="150876"/>
            <a:chOff x="2429182" y="4420806"/>
            <a:chExt cx="806616" cy="150876"/>
          </a:xfrm>
        </p:grpSpPr>
        <p:sp>
          <p:nvSpPr>
            <p:cNvPr id="60" name="직사각형 59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8152108" y="2902496"/>
            <a:ext cx="806616" cy="150876"/>
            <a:chOff x="2429182" y="4420806"/>
            <a:chExt cx="806616" cy="150876"/>
          </a:xfrm>
        </p:grpSpPr>
        <p:sp>
          <p:nvSpPr>
            <p:cNvPr id="64" name="직사각형 63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12366" y="4465773"/>
            <a:ext cx="278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공산당의 </a:t>
            </a:r>
            <a:r>
              <a:rPr lang="ko-KR" altLang="en-US" sz="20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관료제체</a:t>
            </a:r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지배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97806" y="3957328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덕재 겸비의 원칙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83246" y="3462641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인치주의</a:t>
            </a:r>
            <a:r>
              <a:rPr lang="ko-KR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인사관리방식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54061" y="2984876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회피제도</a:t>
            </a:r>
            <a:endParaRPr lang="ko-KR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2366" y="4804228"/>
            <a:ext cx="207620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간부노선방침정책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장기적 치안과 안정에 유리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정치적 중립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X</a:t>
            </a:r>
            <a:endParaRPr lang="ko-KR" altLang="en-US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97806" y="4369861"/>
            <a:ext cx="209544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모택동 사상의 소양과 품성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업무수행능력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93406" y="3781476"/>
            <a:ext cx="233589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개인의 능력을 중시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계급과 능력을 연계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연공서열을 중시하는 인사관리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468686" y="3303747"/>
            <a:ext cx="224452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부부관계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직계존비속관계 등</a:t>
            </a:r>
            <a:endParaRPr lang="en-US" altLang="ko-KR" sz="1200" spc="15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서로 직접 </a:t>
            </a:r>
            <a:r>
              <a:rPr lang="ko-KR" altLang="en-US" sz="1200" spc="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관계있는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직무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공무원</a:t>
            </a:r>
            <a:r>
              <a:rPr lang="en-US" altLang="ko-KR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집단의 깨끗한 이미지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8280" y="6126480"/>
            <a:ext cx="198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#</a:t>
            </a:r>
            <a:r>
              <a:rPr lang="ko-KR" alt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회피제도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83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49" grpId="0" animBg="1"/>
      <p:bldP spid="53" grpId="0" animBg="1"/>
      <p:bldP spid="54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6182" y="516972"/>
            <a:ext cx="1926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 rot="18873212">
            <a:off x="3268704" y="4917939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막힌 원호 41"/>
          <p:cNvSpPr/>
          <p:nvPr/>
        </p:nvSpPr>
        <p:spPr>
          <a:xfrm rot="18129213">
            <a:off x="2364726" y="2787817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" name="막힌 원호 1"/>
          <p:cNvSpPr/>
          <p:nvPr/>
        </p:nvSpPr>
        <p:spPr>
          <a:xfrm rot="8456940">
            <a:off x="2329871" y="2755653"/>
            <a:ext cx="2001891" cy="2001891"/>
          </a:xfrm>
          <a:prstGeom prst="blockArc">
            <a:avLst>
              <a:gd name="adj1" fmla="val 6846689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66668" y="3820242"/>
            <a:ext cx="172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>
                <a:solidFill>
                  <a:srgbClr val="525354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관료제 </a:t>
            </a:r>
            <a:r>
              <a:rPr lang="ko-KR" altLang="en-US" spc="100" dirty="0" err="1">
                <a:solidFill>
                  <a:srgbClr val="525354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생성배경</a:t>
            </a:r>
            <a:endParaRPr lang="ko-KR" altLang="en-US" spc="100" dirty="0">
              <a:solidFill>
                <a:srgbClr val="525354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2416474" y="5441147"/>
            <a:ext cx="1882023" cy="885605"/>
            <a:chOff x="5154988" y="5652355"/>
            <a:chExt cx="1882023" cy="885605"/>
          </a:xfrm>
        </p:grpSpPr>
        <p:sp>
          <p:nvSpPr>
            <p:cNvPr id="8" name="직사각형 7"/>
            <p:cNvSpPr/>
            <p:nvPr/>
          </p:nvSpPr>
          <p:spPr>
            <a:xfrm>
              <a:off x="515498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15498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15498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154988" y="5842376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154988" y="5652355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55122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55122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55122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551228" y="5842376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94746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94746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94746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343708" y="6412439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6343708" y="6222418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6343708" y="6032397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343708" y="5842376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673994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73994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80" name="직각 삼각형 79"/>
          <p:cNvSpPr/>
          <p:nvPr/>
        </p:nvSpPr>
        <p:spPr>
          <a:xfrm rot="18873212">
            <a:off x="6033887" y="4917941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2" name="막힌 원호 81"/>
          <p:cNvSpPr/>
          <p:nvPr/>
        </p:nvSpPr>
        <p:spPr>
          <a:xfrm rot="18129213">
            <a:off x="5129909" y="2787819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3" name="막힌 원호 82"/>
          <p:cNvSpPr/>
          <p:nvPr/>
        </p:nvSpPr>
        <p:spPr>
          <a:xfrm rot="6366928">
            <a:off x="5095054" y="2755655"/>
            <a:ext cx="2001891" cy="2001891"/>
          </a:xfrm>
          <a:prstGeom prst="blockArc">
            <a:avLst>
              <a:gd name="adj1" fmla="val 10159052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92578" y="3820244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100" dirty="0" err="1">
                <a:solidFill>
                  <a:srgbClr val="525354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임용형태의</a:t>
            </a:r>
            <a:r>
              <a:rPr lang="ko-KR" altLang="en-US" spc="100" dirty="0">
                <a:solidFill>
                  <a:srgbClr val="525354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비교</a:t>
            </a:r>
          </a:p>
        </p:txBody>
      </p:sp>
      <p:sp>
        <p:nvSpPr>
          <p:cNvPr id="109" name="직사각형 108"/>
          <p:cNvSpPr/>
          <p:nvPr/>
        </p:nvSpPr>
        <p:spPr>
          <a:xfrm>
            <a:off x="518165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518165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557789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57789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5577897" y="5821191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5974137" y="6201233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5974137" y="6011212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5974137" y="5821191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37037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637037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370377" y="5821191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76661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676661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1" name="직각 삼각형 130"/>
          <p:cNvSpPr/>
          <p:nvPr/>
        </p:nvSpPr>
        <p:spPr>
          <a:xfrm rot="18873212">
            <a:off x="8799070" y="4917943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3" name="막힌 원호 132"/>
          <p:cNvSpPr/>
          <p:nvPr/>
        </p:nvSpPr>
        <p:spPr>
          <a:xfrm rot="18129213">
            <a:off x="7895092" y="2787821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4" name="막힌 원호 133"/>
          <p:cNvSpPr/>
          <p:nvPr/>
        </p:nvSpPr>
        <p:spPr>
          <a:xfrm rot="5400000">
            <a:off x="7860237" y="2755657"/>
            <a:ext cx="2001891" cy="2001891"/>
          </a:xfrm>
          <a:prstGeom prst="blockArc">
            <a:avLst>
              <a:gd name="adj1" fmla="val 10546067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957761" y="3820246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100" dirty="0">
                <a:solidFill>
                  <a:srgbClr val="525354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전문화와 개방화</a:t>
            </a:r>
          </a:p>
        </p:txBody>
      </p:sp>
      <p:sp>
        <p:nvSpPr>
          <p:cNvPr id="139" name="직사각형 138"/>
          <p:cNvSpPr/>
          <p:nvPr/>
        </p:nvSpPr>
        <p:spPr>
          <a:xfrm>
            <a:off x="794684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794684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794684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834308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834308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834308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8343080" y="563117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873932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873932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873932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913556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913556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9531800" y="6201235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9531800" y="601121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58" name="직사각형 157"/>
          <p:cNvSpPr/>
          <p:nvPr/>
        </p:nvSpPr>
        <p:spPr>
          <a:xfrm>
            <a:off x="5976617" y="562875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5979097" y="5436317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8739320" y="562875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9531800" y="5821189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9531800" y="563116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9531800" y="5441139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81" name="그림 80" descr="Provisional Government of the Republic of Korea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83" y="3148349"/>
            <a:ext cx="910866" cy="607393"/>
          </a:xfrm>
          <a:prstGeom prst="rect">
            <a:avLst/>
          </a:prstGeom>
        </p:spPr>
      </p:pic>
      <p:pic>
        <p:nvPicPr>
          <p:cNvPr id="86" name="그림 85" descr="日本國旗 - 維基百科，自由的百科全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80" y="3187739"/>
            <a:ext cx="910866" cy="607393"/>
          </a:xfrm>
          <a:prstGeom prst="rect">
            <a:avLst/>
          </a:prstGeom>
        </p:spPr>
      </p:pic>
      <p:pic>
        <p:nvPicPr>
          <p:cNvPr id="87" name="그림 86" descr="파일:&lt;strong&gt;중국국기&lt;/strong&gt;.png - HUFS KContents Wik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62" y="3178084"/>
            <a:ext cx="819871" cy="6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2" grpId="0" animBg="1"/>
      <p:bldP spid="45" grpId="0"/>
      <p:bldP spid="80" grpId="0" animBg="1"/>
      <p:bldP spid="82" grpId="0" animBg="1"/>
      <p:bldP spid="83" grpId="0" animBg="1"/>
      <p:bldP spid="85" grpId="0"/>
      <p:bldP spid="109" grpId="0" animBg="1"/>
      <p:bldP spid="114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6" grpId="0"/>
      <p:bldP spid="139" grpId="0" animBg="1"/>
      <p:bldP spid="140" grpId="0" animBg="1"/>
      <p:bldP spid="141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2" grpId="0" animBg="1"/>
      <p:bldP spid="163" grpId="0" animBg="1"/>
      <p:bldP spid="1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F95C5DE1-4591-4FD7-96E0-4A84EA7BE423}"/>
              </a:ext>
            </a:extLst>
          </p:cNvPr>
          <p:cNvSpPr/>
          <p:nvPr/>
        </p:nvSpPr>
        <p:spPr>
          <a:xfrm>
            <a:off x="2895600" y="658091"/>
            <a:ext cx="6548582" cy="5116945"/>
          </a:xfrm>
          <a:prstGeom prst="triangle">
            <a:avLst/>
          </a:prstGeom>
          <a:noFill/>
          <a:ln w="19050">
            <a:solidFill>
              <a:srgbClr val="C0A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98" name="Picture 2" descr="íì¼:ì¼ë³¸ êµ­ì¥.png">
            <a:extLst>
              <a:ext uri="{FF2B5EF4-FFF2-40B4-BE49-F238E27FC236}">
                <a16:creationId xmlns:a16="http://schemas.microsoft.com/office/drawing/2014/main" id="{84199194-52CD-4EF7-8610-41C899C5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80" y="548987"/>
            <a:ext cx="1856222" cy="18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o-shichi no kiri crest 2.svg">
            <a:extLst>
              <a:ext uri="{FF2B5EF4-FFF2-40B4-BE49-F238E27FC236}">
                <a16:creationId xmlns:a16="http://schemas.microsoft.com/office/drawing/2014/main" id="{36F15FFD-1EE5-4A88-9463-AA94C1FB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4638946"/>
            <a:ext cx="2126384" cy="14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ê´ë ¨ ì´ë¯¸ì§">
            <a:extLst>
              <a:ext uri="{FF2B5EF4-FFF2-40B4-BE49-F238E27FC236}">
                <a16:creationId xmlns:a16="http://schemas.microsoft.com/office/drawing/2014/main" id="{594472C3-7FA1-4BEC-878B-5369F573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98" y="4195616"/>
            <a:ext cx="2004293" cy="2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FC4BA-364C-4B23-AA2D-2B08319204F9}"/>
              </a:ext>
            </a:extLst>
          </p:cNvPr>
          <p:cNvSpPr txBox="1"/>
          <p:nvPr/>
        </p:nvSpPr>
        <p:spPr>
          <a:xfrm>
            <a:off x="5336381" y="2405209"/>
            <a:ext cx="16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명예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0A0A-B5B7-435E-94C0-E66A5EE250ED}"/>
              </a:ext>
            </a:extLst>
          </p:cNvPr>
          <p:cNvSpPr txBox="1"/>
          <p:nvPr/>
        </p:nvSpPr>
        <p:spPr>
          <a:xfrm>
            <a:off x="2567708" y="6199909"/>
            <a:ext cx="16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권력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6C433-D34E-49A0-AA24-6487D61932F7}"/>
              </a:ext>
            </a:extLst>
          </p:cNvPr>
          <p:cNvSpPr txBox="1"/>
          <p:nvPr/>
        </p:nvSpPr>
        <p:spPr>
          <a:xfrm>
            <a:off x="7890234" y="6199909"/>
            <a:ext cx="16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돈</a:t>
            </a:r>
          </a:p>
        </p:txBody>
      </p:sp>
    </p:spTree>
    <p:extLst>
      <p:ext uri="{BB962C8B-B14F-4D97-AF65-F5344CB8AC3E}">
        <p14:creationId xmlns:p14="http://schemas.microsoft.com/office/powerpoint/2010/main" val="2498396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6182" y="516972"/>
            <a:ext cx="1926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663575" y="1614369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 </a:t>
            </a:r>
            <a:r>
              <a:rPr lang="ko-KR" altLang="en-US" sz="14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생성비교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01" name="직사각형 100"/>
          <p:cNvSpPr/>
          <p:nvPr/>
        </p:nvSpPr>
        <p:spPr>
          <a:xfrm>
            <a:off x="458321" y="2653656"/>
            <a:ext cx="3083333" cy="180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453490" y="2534789"/>
            <a:ext cx="2501466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그림 10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7" y="8636730"/>
            <a:ext cx="513191" cy="513191"/>
          </a:xfrm>
          <a:prstGeom prst="rect">
            <a:avLst/>
          </a:prstGeom>
        </p:spPr>
      </p:pic>
      <p:sp>
        <p:nvSpPr>
          <p:cNvPr id="105" name="직사각형 104"/>
          <p:cNvSpPr/>
          <p:nvPr/>
        </p:nvSpPr>
        <p:spPr>
          <a:xfrm>
            <a:off x="530648" y="3348606"/>
            <a:ext cx="33489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미국으로부터 도입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자유민주주의 바탕으로 한 민주적 관료제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직원공무원제와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실적제를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뼈대로 하고 있다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554333" y="2653656"/>
            <a:ext cx="3083333" cy="180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4549502" y="2534789"/>
            <a:ext cx="2111180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/>
          <p:cNvSpPr/>
          <p:nvPr/>
        </p:nvSpPr>
        <p:spPr>
          <a:xfrm>
            <a:off x="4653904" y="3348606"/>
            <a:ext cx="2860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전후 내각제도 하에서 생성</a:t>
            </a:r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14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발전한 것</a:t>
            </a: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관료조직의 </a:t>
            </a:r>
            <a:r>
              <a:rPr lang="ko-KR" altLang="en-US" sz="1400" dirty="0" err="1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특권집단화</a:t>
            </a:r>
            <a:r>
              <a:rPr lang="ko-KR" altLang="en-US" sz="14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현상</a:t>
            </a: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관리는 천황의 복</a:t>
            </a: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국가운영을 위한 엘리트로 양성</a:t>
            </a: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8650345" y="2653656"/>
            <a:ext cx="3083333" cy="180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8645514" y="2534789"/>
            <a:ext cx="2592383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8732141" y="3348606"/>
            <a:ext cx="33393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미군사령부는 일본의 사회 및 정치체제 재편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천왕주권을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국민주권으로 대체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 민주화를 목표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22" y="8632733"/>
            <a:ext cx="552322" cy="552322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6112" y="8663985"/>
            <a:ext cx="529904" cy="458679"/>
          </a:xfrm>
          <a:prstGeom prst="rect">
            <a:avLst/>
          </a:prstGeom>
        </p:spPr>
      </p:pic>
      <p:grpSp>
        <p:nvGrpSpPr>
          <p:cNvPr id="121" name="그룹 120"/>
          <p:cNvGrpSpPr/>
          <p:nvPr/>
        </p:nvGrpSpPr>
        <p:grpSpPr>
          <a:xfrm>
            <a:off x="9033260" y="5575795"/>
            <a:ext cx="467418" cy="821010"/>
            <a:chOff x="8895601" y="5415212"/>
            <a:chExt cx="467418" cy="821010"/>
          </a:xfrm>
          <a:solidFill>
            <a:srgbClr val="FDE0DF"/>
          </a:solidFill>
        </p:grpSpPr>
        <p:sp>
          <p:nvSpPr>
            <p:cNvPr id="128" name="직사각형 127"/>
            <p:cNvSpPr/>
            <p:nvPr/>
          </p:nvSpPr>
          <p:spPr>
            <a:xfrm>
              <a:off x="8895601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8895601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8895601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10266650" y="5575795"/>
            <a:ext cx="467418" cy="821010"/>
            <a:chOff x="10312537" y="5415212"/>
            <a:chExt cx="467418" cy="821010"/>
          </a:xfrm>
          <a:solidFill>
            <a:srgbClr val="FDE0DF"/>
          </a:solidFill>
        </p:grpSpPr>
        <p:sp>
          <p:nvSpPr>
            <p:cNvPr id="142" name="직사각형 141"/>
            <p:cNvSpPr/>
            <p:nvPr/>
          </p:nvSpPr>
          <p:spPr>
            <a:xfrm>
              <a:off x="10312537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10312537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10312537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9649955" y="5252707"/>
            <a:ext cx="467418" cy="1144098"/>
            <a:chOff x="9604069" y="5092124"/>
            <a:chExt cx="467418" cy="1144098"/>
          </a:xfrm>
          <a:solidFill>
            <a:srgbClr val="FCC3C0"/>
          </a:solidFill>
        </p:grpSpPr>
        <p:sp>
          <p:nvSpPr>
            <p:cNvPr id="157" name="직사각형 156"/>
            <p:cNvSpPr/>
            <p:nvPr/>
          </p:nvSpPr>
          <p:spPr>
            <a:xfrm>
              <a:off x="9604069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9604069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9604069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9604069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67" name="그룹 166"/>
          <p:cNvGrpSpPr/>
          <p:nvPr/>
        </p:nvGrpSpPr>
        <p:grpSpPr>
          <a:xfrm>
            <a:off x="10883344" y="5252707"/>
            <a:ext cx="467418" cy="1144098"/>
            <a:chOff x="11021004" y="5092124"/>
            <a:chExt cx="467418" cy="1144098"/>
          </a:xfrm>
          <a:solidFill>
            <a:srgbClr val="FDE0DF"/>
          </a:solidFill>
        </p:grpSpPr>
        <p:sp>
          <p:nvSpPr>
            <p:cNvPr id="168" name="직사각형 167"/>
            <p:cNvSpPr/>
            <p:nvPr/>
          </p:nvSpPr>
          <p:spPr>
            <a:xfrm>
              <a:off x="11021004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11021004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11021004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11021004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172" name="이등변 삼각형 171"/>
          <p:cNvSpPr/>
          <p:nvPr/>
        </p:nvSpPr>
        <p:spPr>
          <a:xfrm flipV="1">
            <a:off x="1259388" y="4715607"/>
            <a:ext cx="1481199" cy="74025"/>
          </a:xfrm>
          <a:prstGeom prst="triangle">
            <a:avLst/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3" name="이등변 삼각형 172"/>
          <p:cNvSpPr/>
          <p:nvPr/>
        </p:nvSpPr>
        <p:spPr>
          <a:xfrm flipV="1">
            <a:off x="5355400" y="4715607"/>
            <a:ext cx="1481199" cy="74025"/>
          </a:xfrm>
          <a:prstGeom prst="triangle">
            <a:avLst/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4" name="이등변 삼각형 173"/>
          <p:cNvSpPr/>
          <p:nvPr/>
        </p:nvSpPr>
        <p:spPr>
          <a:xfrm flipV="1">
            <a:off x="9451412" y="4715607"/>
            <a:ext cx="1481199" cy="74025"/>
          </a:xfrm>
          <a:prstGeom prst="triangle">
            <a:avLst/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5" name="직각 삼각형 174"/>
          <p:cNvSpPr/>
          <p:nvPr/>
        </p:nvSpPr>
        <p:spPr>
          <a:xfrm flipH="1">
            <a:off x="3322823" y="4260692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6" name="직각 삼각형 175"/>
          <p:cNvSpPr/>
          <p:nvPr/>
        </p:nvSpPr>
        <p:spPr>
          <a:xfrm flipH="1">
            <a:off x="7427427" y="4260692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7" name="직각 삼각형 176"/>
          <p:cNvSpPr/>
          <p:nvPr/>
        </p:nvSpPr>
        <p:spPr>
          <a:xfrm flipH="1">
            <a:off x="11532031" y="4260692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493724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493724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93724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617063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617063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617063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5553944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5553944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6787333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6787333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6787333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6787333" y="525270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841238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841238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841238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074628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074628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2074628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1457933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1457933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2691322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2691322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843326" y="525288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201" name="그림 200" descr="Provisional Government of the Republic of Kore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7" y="2877444"/>
            <a:ext cx="593190" cy="395557"/>
          </a:xfrm>
          <a:prstGeom prst="rect">
            <a:avLst/>
          </a:prstGeom>
        </p:spPr>
      </p:pic>
      <p:pic>
        <p:nvPicPr>
          <p:cNvPr id="202" name="그림 201" descr="日本國旗 - 維基百科，自由的百科全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6" y="2877443"/>
            <a:ext cx="593190" cy="395557"/>
          </a:xfrm>
          <a:prstGeom prst="rect">
            <a:avLst/>
          </a:prstGeom>
        </p:spPr>
      </p:pic>
      <p:pic>
        <p:nvPicPr>
          <p:cNvPr id="203" name="그림 202" descr="파일:&lt;strong&gt;중국국기&lt;/strong&gt;.png - HUFS KContents Wik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46" y="2853375"/>
            <a:ext cx="533930" cy="4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/>
      <p:bldP spid="106" grpId="0" animBg="1"/>
      <p:bldP spid="110" grpId="0"/>
      <p:bldP spid="111" grpId="0" animBg="1"/>
      <p:bldP spid="115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6182" y="516972"/>
            <a:ext cx="1926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668387" y="1614369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</a:t>
            </a:r>
            <a:r>
              <a:rPr lang="ko-KR" altLang="en-US" sz="14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임용형태의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비교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01" name="직사각형 100"/>
          <p:cNvSpPr/>
          <p:nvPr/>
        </p:nvSpPr>
        <p:spPr>
          <a:xfrm>
            <a:off x="458321" y="2653656"/>
            <a:ext cx="3083333" cy="180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453490" y="2534789"/>
            <a:ext cx="2501466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그림 10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7" y="8636730"/>
            <a:ext cx="513191" cy="513191"/>
          </a:xfrm>
          <a:prstGeom prst="rect">
            <a:avLst/>
          </a:prstGeom>
        </p:spPr>
      </p:pic>
      <p:sp>
        <p:nvSpPr>
          <p:cNvPr id="105" name="직사각형 104"/>
          <p:cNvSpPr/>
          <p:nvPr/>
        </p:nvSpPr>
        <p:spPr>
          <a:xfrm>
            <a:off x="530648" y="3348606"/>
            <a:ext cx="286328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공개경쟁채용 시험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특별채용 비율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5%</a:t>
            </a: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공정성과 객관성이 보장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한국과 같이 불안정한 국가에서 선호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554333" y="2653656"/>
            <a:ext cx="3083333" cy="180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4549502" y="2534789"/>
            <a:ext cx="2111180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/>
          <p:cNvSpPr/>
          <p:nvPr/>
        </p:nvSpPr>
        <p:spPr>
          <a:xfrm>
            <a:off x="4653904" y="3348606"/>
            <a:ext cx="34050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공개경쟁채용시험인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고등문관시험 맥을 이름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공직의 투명도와 객관도 多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따라서 전문분야의 특별채용 활발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특별채용비율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&gt;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공개경쟁채용비율</a:t>
            </a: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8650345" y="2653656"/>
            <a:ext cx="3083333" cy="180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8645514" y="2534789"/>
            <a:ext cx="2592383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8732141" y="3348606"/>
            <a:ext cx="29193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덕재겸비의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원칙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비영도직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공무원의 경우 공개채용방식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그러나 성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청에 따라 다양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따라서 완전한 제도 시행 어려움</a:t>
            </a:r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22" y="8632733"/>
            <a:ext cx="552322" cy="552322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6112" y="8663985"/>
            <a:ext cx="529904" cy="458679"/>
          </a:xfrm>
          <a:prstGeom prst="rect">
            <a:avLst/>
          </a:prstGeom>
        </p:spPr>
      </p:pic>
      <p:grpSp>
        <p:nvGrpSpPr>
          <p:cNvPr id="121" name="그룹 120"/>
          <p:cNvGrpSpPr/>
          <p:nvPr/>
        </p:nvGrpSpPr>
        <p:grpSpPr>
          <a:xfrm>
            <a:off x="9033260" y="5575795"/>
            <a:ext cx="467418" cy="821010"/>
            <a:chOff x="8895601" y="5415212"/>
            <a:chExt cx="467418" cy="821010"/>
          </a:xfrm>
          <a:solidFill>
            <a:srgbClr val="FDE0DF"/>
          </a:solidFill>
        </p:grpSpPr>
        <p:sp>
          <p:nvSpPr>
            <p:cNvPr id="128" name="직사각형 127"/>
            <p:cNvSpPr/>
            <p:nvPr/>
          </p:nvSpPr>
          <p:spPr>
            <a:xfrm>
              <a:off x="8895601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8895601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8895601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10266650" y="5575795"/>
            <a:ext cx="467418" cy="821010"/>
            <a:chOff x="10312537" y="5415212"/>
            <a:chExt cx="467418" cy="821010"/>
          </a:xfrm>
          <a:solidFill>
            <a:srgbClr val="FDE0DF"/>
          </a:solidFill>
        </p:grpSpPr>
        <p:sp>
          <p:nvSpPr>
            <p:cNvPr id="142" name="직사각형 141"/>
            <p:cNvSpPr/>
            <p:nvPr/>
          </p:nvSpPr>
          <p:spPr>
            <a:xfrm>
              <a:off x="10312537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10312537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10312537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9649955" y="5252707"/>
            <a:ext cx="467418" cy="1144098"/>
            <a:chOff x="9604069" y="5092124"/>
            <a:chExt cx="467418" cy="1144098"/>
          </a:xfrm>
          <a:solidFill>
            <a:srgbClr val="FCC3C0"/>
          </a:solidFill>
        </p:grpSpPr>
        <p:sp>
          <p:nvSpPr>
            <p:cNvPr id="157" name="직사각형 156"/>
            <p:cNvSpPr/>
            <p:nvPr/>
          </p:nvSpPr>
          <p:spPr>
            <a:xfrm>
              <a:off x="9604069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9604069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9604069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9604069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grpSp>
        <p:nvGrpSpPr>
          <p:cNvPr id="167" name="그룹 166"/>
          <p:cNvGrpSpPr/>
          <p:nvPr/>
        </p:nvGrpSpPr>
        <p:grpSpPr>
          <a:xfrm>
            <a:off x="10883344" y="5252707"/>
            <a:ext cx="467418" cy="1144098"/>
            <a:chOff x="11021004" y="5092124"/>
            <a:chExt cx="467418" cy="1144098"/>
          </a:xfrm>
          <a:solidFill>
            <a:srgbClr val="FDE0DF"/>
          </a:solidFill>
        </p:grpSpPr>
        <p:sp>
          <p:nvSpPr>
            <p:cNvPr id="168" name="직사각형 167"/>
            <p:cNvSpPr/>
            <p:nvPr/>
          </p:nvSpPr>
          <p:spPr>
            <a:xfrm>
              <a:off x="11021004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11021004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11021004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11021004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</p:txBody>
        </p:sp>
      </p:grpSp>
      <p:sp>
        <p:nvSpPr>
          <p:cNvPr id="172" name="이등변 삼각형 171"/>
          <p:cNvSpPr/>
          <p:nvPr/>
        </p:nvSpPr>
        <p:spPr>
          <a:xfrm flipV="1">
            <a:off x="1259388" y="4715607"/>
            <a:ext cx="1481199" cy="74025"/>
          </a:xfrm>
          <a:prstGeom prst="triangle">
            <a:avLst/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3" name="이등변 삼각형 172"/>
          <p:cNvSpPr/>
          <p:nvPr/>
        </p:nvSpPr>
        <p:spPr>
          <a:xfrm flipV="1">
            <a:off x="5355400" y="4715607"/>
            <a:ext cx="1481199" cy="74025"/>
          </a:xfrm>
          <a:prstGeom prst="triangle">
            <a:avLst/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4" name="이등변 삼각형 173"/>
          <p:cNvSpPr/>
          <p:nvPr/>
        </p:nvSpPr>
        <p:spPr>
          <a:xfrm flipV="1">
            <a:off x="9451412" y="4715607"/>
            <a:ext cx="1481199" cy="74025"/>
          </a:xfrm>
          <a:prstGeom prst="triangle">
            <a:avLst/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5" name="직각 삼각형 174"/>
          <p:cNvSpPr/>
          <p:nvPr/>
        </p:nvSpPr>
        <p:spPr>
          <a:xfrm flipH="1">
            <a:off x="3322823" y="4260692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6" name="직각 삼각형 175"/>
          <p:cNvSpPr/>
          <p:nvPr/>
        </p:nvSpPr>
        <p:spPr>
          <a:xfrm flipH="1">
            <a:off x="7427427" y="4260692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7" name="직각 삼각형 176"/>
          <p:cNvSpPr/>
          <p:nvPr/>
        </p:nvSpPr>
        <p:spPr>
          <a:xfrm flipH="1">
            <a:off x="11532031" y="4260692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493724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493724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93724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617063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617063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617063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5553944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5553944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6787333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6787333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6787333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6787333" y="525270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841238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841238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841238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074628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074628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2074628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1457933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1457933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2691322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2691322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843326" y="525288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201" name="그림 200" descr="Provisional Government of the Republic of Kore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7" y="2877444"/>
            <a:ext cx="593190" cy="395557"/>
          </a:xfrm>
          <a:prstGeom prst="rect">
            <a:avLst/>
          </a:prstGeom>
        </p:spPr>
      </p:pic>
      <p:pic>
        <p:nvPicPr>
          <p:cNvPr id="202" name="그림 201" descr="日本國旗 - 維基百科，自由的百科全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6" y="2877443"/>
            <a:ext cx="593190" cy="395557"/>
          </a:xfrm>
          <a:prstGeom prst="rect">
            <a:avLst/>
          </a:prstGeom>
        </p:spPr>
      </p:pic>
      <p:pic>
        <p:nvPicPr>
          <p:cNvPr id="203" name="그림 202" descr="파일:&lt;strong&gt;중국국기&lt;/strong&gt;.png - HUFS KContents Wik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46" y="2853375"/>
            <a:ext cx="533930" cy="4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/>
      <p:bldP spid="106" grpId="0" animBg="1"/>
      <p:bldP spid="110" grpId="0"/>
      <p:bldP spid="111" grpId="0" animBg="1"/>
      <p:bldP spid="115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6182" y="516972"/>
            <a:ext cx="1926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245997" y="1614369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1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國의 관료 전문화와 개방화 비교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01" name="직사각형 100"/>
          <p:cNvSpPr/>
          <p:nvPr/>
        </p:nvSpPr>
        <p:spPr>
          <a:xfrm>
            <a:off x="458321" y="2653656"/>
            <a:ext cx="3083333" cy="3829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453490" y="2534789"/>
            <a:ext cx="2501466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그림 10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7" y="8636730"/>
            <a:ext cx="513191" cy="513191"/>
          </a:xfrm>
          <a:prstGeom prst="rect">
            <a:avLst/>
          </a:prstGeom>
        </p:spPr>
      </p:pic>
      <p:sp>
        <p:nvSpPr>
          <p:cNvPr id="105" name="직사각형 104"/>
          <p:cNvSpPr/>
          <p:nvPr/>
        </p:nvSpPr>
        <p:spPr>
          <a:xfrm>
            <a:off x="530648" y="3348606"/>
            <a:ext cx="27927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개방형임용제도의 실시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보직경로제도의 도입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계약직공무원임용의 확대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민관 교류파견제의 실시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554333" y="2365162"/>
            <a:ext cx="3083333" cy="4117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4549502" y="2534789"/>
            <a:ext cx="2111180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/>
          <p:cNvSpPr/>
          <p:nvPr/>
        </p:nvSpPr>
        <p:spPr>
          <a:xfrm>
            <a:off x="4653904" y="3348606"/>
            <a:ext cx="279275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전통적으로 특정대학에서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특정자리를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0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점직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엘리트 위주로 관료 충원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21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세기의 전문화 개방화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시대에는 역부족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14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8650345" y="2653656"/>
            <a:ext cx="3083333" cy="3829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8645514" y="2534789"/>
            <a:ext cx="2592383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8732141" y="3348606"/>
            <a:ext cx="28616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간부직의 </a:t>
            </a:r>
            <a:r>
              <a:rPr lang="ko-KR" altLang="en-US" sz="20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종신근무제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타파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 err="1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공직연령의</a:t>
            </a:r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신진대사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 err="1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생성기</a:t>
            </a:r>
            <a:r>
              <a:rPr lang="en-US" altLang="ko-KR" sz="20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단계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시간이 많이 소요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22" y="8632733"/>
            <a:ext cx="552322" cy="552322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6112" y="8663985"/>
            <a:ext cx="529904" cy="458679"/>
          </a:xfrm>
          <a:prstGeom prst="rect">
            <a:avLst/>
          </a:prstGeom>
        </p:spPr>
      </p:pic>
      <p:sp>
        <p:nvSpPr>
          <p:cNvPr id="175" name="직각 삼각형 174"/>
          <p:cNvSpPr/>
          <p:nvPr/>
        </p:nvSpPr>
        <p:spPr>
          <a:xfrm flipH="1">
            <a:off x="3322823" y="6281583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6" name="직각 삼각형 175"/>
          <p:cNvSpPr/>
          <p:nvPr/>
        </p:nvSpPr>
        <p:spPr>
          <a:xfrm flipH="1">
            <a:off x="7427427" y="6281583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7" name="직각 삼각형 176"/>
          <p:cNvSpPr/>
          <p:nvPr/>
        </p:nvSpPr>
        <p:spPr>
          <a:xfrm flipH="1">
            <a:off x="11532031" y="6281583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201" name="그림 200" descr="Provisional Government of the Republic of Kore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7" y="2877444"/>
            <a:ext cx="593190" cy="395557"/>
          </a:xfrm>
          <a:prstGeom prst="rect">
            <a:avLst/>
          </a:prstGeom>
        </p:spPr>
      </p:pic>
      <p:pic>
        <p:nvPicPr>
          <p:cNvPr id="202" name="그림 201" descr="日本國旗 - 維基百科，自由的百科全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6" y="2877443"/>
            <a:ext cx="593190" cy="395557"/>
          </a:xfrm>
          <a:prstGeom prst="rect">
            <a:avLst/>
          </a:prstGeom>
        </p:spPr>
      </p:pic>
      <p:pic>
        <p:nvPicPr>
          <p:cNvPr id="203" name="그림 202" descr="파일:&lt;strong&gt;중국국기&lt;/strong&gt;.png - HUFS KContents Wik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46" y="2853375"/>
            <a:ext cx="533930" cy="443691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118357" y="5485039"/>
            <a:ext cx="9892628" cy="830997"/>
          </a:xfrm>
          <a:prstGeom prst="rect">
            <a:avLst/>
          </a:prstGeom>
          <a:solidFill>
            <a:srgbClr val="FCC3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</a:t>
            </a:r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</a:t>
            </a:r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</a:t>
            </a:r>
            <a:r>
              <a:rPr lang="ko-KR" altLang="en-US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</a:t>
            </a:r>
            <a:r>
              <a:rPr lang="en-US" altLang="ko-KR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國 모두 폐쇄적인 관료체제의 틀을 벗어나지 못했다고 평가 할 수 있다</a:t>
            </a:r>
            <a:r>
              <a:rPr lang="en-US" altLang="ko-KR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sz="24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1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/>
      <p:bldP spid="106" grpId="0" animBg="1"/>
      <p:bldP spid="110" grpId="0"/>
      <p:bldP spid="111" grpId="0" animBg="1"/>
      <p:bldP spid="115" grpId="0"/>
      <p:bldP spid="175" grpId="0" animBg="1"/>
      <p:bldP spid="176" grpId="0" animBg="1"/>
      <p:bldP spid="177" grpId="0" animBg="1"/>
      <p:bldP spid="80" grpId="0" animBg="1"/>
      <p:bldP spid="8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576" y="2808874"/>
            <a:ext cx="2193705" cy="14637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64" y="2808875"/>
            <a:ext cx="2193705" cy="14637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20" y="2808874"/>
            <a:ext cx="2193705" cy="14637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31" y="2808873"/>
            <a:ext cx="2193705" cy="1463771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524" y="1006258"/>
            <a:ext cx="3768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 관료제의 개혁방안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6984" y="516972"/>
            <a:ext cx="1924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05 CONTENTS</a:t>
            </a:r>
            <a:endParaRPr lang="ko-KR" altLang="en-US" sz="1600" spc="1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42864" y="4272645"/>
            <a:ext cx="2193705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713720" y="4272645"/>
            <a:ext cx="2193706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284576" y="4272645"/>
            <a:ext cx="2193706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855430" y="4272645"/>
            <a:ext cx="2193706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01136" y="434137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작은정부</a:t>
            </a:r>
            <a:endParaRPr lang="ko-KR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50964" y="434137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합리성 추구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41910" y="4341373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분권화</a:t>
            </a:r>
            <a:r>
              <a:rPr lang="en-US" altLang="ko-KR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및 </a:t>
            </a:r>
            <a:r>
              <a:rPr lang="ko-KR" altLang="en-US" sz="14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지방자치화</a:t>
            </a:r>
            <a:endParaRPr lang="ko-KR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00128" y="4341373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행정의 투명성 확보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22093" y="4683513"/>
            <a:ext cx="161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사회적</a:t>
            </a:r>
            <a:r>
              <a:rPr lang="en-US" altLang="ko-KR" sz="1100" b="1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·</a:t>
            </a:r>
            <a:r>
              <a:rPr lang="ko-KR" altLang="en-US" sz="1100" b="1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경제적</a:t>
            </a:r>
            <a:endParaRPr lang="en-US" altLang="ko-KR" sz="1100" b="1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100" b="1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정세변화에 따라</a:t>
            </a:r>
            <a:endParaRPr lang="en-US" altLang="ko-KR" sz="1100" b="1" dirty="0">
              <a:solidFill>
                <a:schemeClr val="bg2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100" b="1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실질적인</a:t>
            </a:r>
            <a:r>
              <a:rPr lang="en-US" altLang="ko-KR" sz="1100" b="1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100" b="1" dirty="0">
                <a:solidFill>
                  <a:schemeClr val="bg2">
                    <a:lumMod val="7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통치력 향상</a:t>
            </a:r>
          </a:p>
          <a:p>
            <a:pPr algn="ctr"/>
            <a:endParaRPr lang="ko-KR" altLang="en-US" sz="11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43994" y="4683513"/>
            <a:ext cx="1733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정부재정의 </a:t>
            </a:r>
            <a:r>
              <a:rPr lang="ko-KR" altLang="en-US" sz="11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건정성</a:t>
            </a:r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회복</a:t>
            </a:r>
            <a:endParaRPr lang="en-US" altLang="ko-KR" sz="11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생산성 향상 및 </a:t>
            </a:r>
            <a:r>
              <a:rPr lang="ko-KR" altLang="en-US" sz="11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행정시책</a:t>
            </a:r>
            <a:endParaRPr lang="ko-KR" altLang="en-US" sz="11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1033" y="4683513"/>
            <a:ext cx="19607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지가 상승</a:t>
            </a:r>
            <a:endParaRPr lang="en-US" altLang="ko-KR" sz="11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인구밀집으로 인한 빈부격차</a:t>
            </a:r>
            <a:endParaRPr lang="en-US" altLang="ko-KR" sz="11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사회적</a:t>
            </a:r>
            <a:r>
              <a:rPr lang="en-US" altLang="ko-KR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정치적 문제 해결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320540" y="4683513"/>
            <a:ext cx="12634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정보공개법</a:t>
            </a:r>
            <a:endParaRPr lang="en-US" altLang="ko-KR" sz="11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행정처분</a:t>
            </a:r>
            <a:endParaRPr lang="en-US" altLang="ko-KR" sz="1100" spc="100" dirty="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관련 </a:t>
            </a:r>
            <a:r>
              <a:rPr lang="ko-KR" altLang="en-US" sz="11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법제정</a:t>
            </a:r>
            <a:r>
              <a:rPr lang="ko-KR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필요</a:t>
            </a:r>
          </a:p>
        </p:txBody>
      </p:sp>
      <p:pic>
        <p:nvPicPr>
          <p:cNvPr id="8" name="그림 7" descr="일본 &lt;strong&gt;벚꽃&lt;/strong&gt; 명소 8선-미리 느끼는 봄의 힐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63" y="2805588"/>
            <a:ext cx="2193706" cy="1480423"/>
          </a:xfrm>
          <a:prstGeom prst="rect">
            <a:avLst/>
          </a:prstGeom>
        </p:spPr>
      </p:pic>
      <p:pic>
        <p:nvPicPr>
          <p:cNvPr id="9" name="그림 8" descr="내 생애 최고의 &lt;strong&gt;벚꽃&lt;/strong&gt; 피크닉을 즐기는 5가지 방법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16" y="2805588"/>
            <a:ext cx="2193709" cy="1480424"/>
          </a:xfrm>
          <a:prstGeom prst="rect">
            <a:avLst/>
          </a:prstGeom>
        </p:spPr>
      </p:pic>
      <p:pic>
        <p:nvPicPr>
          <p:cNvPr id="11" name="그림 10" descr="Roll The Dice :: 봄날,, &lt;strong&gt;벚꽃&lt;/strong&gt;,, 자전거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98" y="7082252"/>
            <a:ext cx="1658406" cy="1106609"/>
          </a:xfrm>
          <a:prstGeom prst="rect">
            <a:avLst/>
          </a:prstGeom>
        </p:spPr>
      </p:pic>
      <p:pic>
        <p:nvPicPr>
          <p:cNvPr id="12" name="그림 11" descr="이즈반도의 추천 관광정보 | 오다큐트래블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9" y="2806888"/>
            <a:ext cx="2193707" cy="1482430"/>
          </a:xfrm>
          <a:prstGeom prst="rect">
            <a:avLst/>
          </a:prstGeom>
        </p:spPr>
      </p:pic>
      <p:pic>
        <p:nvPicPr>
          <p:cNvPr id="13" name="그림 12" descr="Wallpaper cherry, tree, blossom, sakura, flower, spring, branch desktop wallpaper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72" y="2806634"/>
            <a:ext cx="2193709" cy="1482686"/>
          </a:xfrm>
          <a:prstGeom prst="rect">
            <a:avLst/>
          </a:prstGeom>
        </p:spPr>
      </p:pic>
      <p:sp>
        <p:nvSpPr>
          <p:cNvPr id="50" name="직각 삼각형 49"/>
          <p:cNvSpPr/>
          <p:nvPr/>
        </p:nvSpPr>
        <p:spPr>
          <a:xfrm flipH="1">
            <a:off x="3141833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7" name="직각 삼각형 66"/>
          <p:cNvSpPr/>
          <p:nvPr/>
        </p:nvSpPr>
        <p:spPr>
          <a:xfrm flipH="1">
            <a:off x="5712689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8" name="직각 삼각형 67"/>
          <p:cNvSpPr/>
          <p:nvPr/>
        </p:nvSpPr>
        <p:spPr>
          <a:xfrm flipH="1">
            <a:off x="8299338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9" name="직각 삼각형 68"/>
          <p:cNvSpPr/>
          <p:nvPr/>
        </p:nvSpPr>
        <p:spPr>
          <a:xfrm flipH="1">
            <a:off x="10858221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3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0" grpId="0" animBg="1"/>
      <p:bldP spid="67" grpId="0" animBg="1"/>
      <p:bldP spid="68" grpId="0" animBg="1"/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0C932-12EE-4A34-8281-F61B729A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DA42AF-F0B2-44B1-80B3-A8E8ED01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500" dirty="0">
                <a:hlinkClick r:id="rId2"/>
              </a:rPr>
              <a:t>https://www.youtube.com/watch?v=KPpOrJo-tss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>
                <a:hlinkClick r:id="rId3"/>
              </a:rPr>
              <a:t>https://blog.naver.com/ohohoms/90031655665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>
                <a:hlinkClick r:id="rId4"/>
              </a:rPr>
              <a:t>http://www.edaily.co.kr/news/read?newsId=01177526616156552&amp;mediaCodeNo=257&amp;OutLnkChk=Y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>
                <a:hlinkClick r:id="rId5"/>
              </a:rPr>
              <a:t>https://news.joins.com/article/22959331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>
                <a:hlinkClick r:id="rId6"/>
              </a:rPr>
              <a:t>https://blog.naver.com/wooramzzz/220436166184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>
                <a:solidFill>
                  <a:srgbClr val="3C3E40"/>
                </a:solidFill>
                <a:latin typeface="Tahoma" panose="020B0604030504040204" pitchFamily="34" charset="0"/>
                <a:hlinkClick r:id="rId7"/>
              </a:rPr>
              <a:t>https://news.joins.com/article/22215435</a:t>
            </a:r>
            <a:endParaRPr lang="en-US" altLang="ko-KR" sz="15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29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E62E7D8-4D27-43A0-9D08-B579C3EB27AF}"/>
              </a:ext>
            </a:extLst>
          </p:cNvPr>
          <p:cNvSpPr/>
          <p:nvPr/>
        </p:nvSpPr>
        <p:spPr>
          <a:xfrm>
            <a:off x="661851" y="775063"/>
            <a:ext cx="10554789" cy="5416731"/>
          </a:xfrm>
          <a:prstGeom prst="rect">
            <a:avLst/>
          </a:prstGeom>
          <a:noFill/>
          <a:ln w="38100">
            <a:solidFill>
              <a:srgbClr val="C0A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01B33FA-8A38-41B0-AF2B-8CC6878EDD87}"/>
              </a:ext>
            </a:extLst>
          </p:cNvPr>
          <p:cNvSpPr/>
          <p:nvPr/>
        </p:nvSpPr>
        <p:spPr>
          <a:xfrm>
            <a:off x="505096" y="487682"/>
            <a:ext cx="2943497" cy="801188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dirty="0">
                <a:solidFill>
                  <a:srgbClr val="C0A73F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한국이 생각하는 천황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9B68AC6-2992-4A26-910A-68DB3DAB29FE}"/>
              </a:ext>
            </a:extLst>
          </p:cNvPr>
          <p:cNvGrpSpPr/>
          <p:nvPr/>
        </p:nvGrpSpPr>
        <p:grpSpPr>
          <a:xfrm>
            <a:off x="1156132" y="1801293"/>
            <a:ext cx="5183709" cy="3654337"/>
            <a:chOff x="1156132" y="1801293"/>
            <a:chExt cx="5183709" cy="3654337"/>
          </a:xfrm>
        </p:grpSpPr>
        <p:pic>
          <p:nvPicPr>
            <p:cNvPr id="4" name="Picture 2" descr="ë©ì´ì§ ì²í©ì ëí ì´ë¯¸ì§ ê²ìê²°ê³¼">
              <a:extLst>
                <a:ext uri="{FF2B5EF4-FFF2-40B4-BE49-F238E27FC236}">
                  <a16:creationId xmlns:a16="http://schemas.microsoft.com/office/drawing/2014/main" id="{93F80BB2-E38C-46DF-99E4-D465B1518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2" y="1801293"/>
              <a:ext cx="2379548" cy="365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37D07F6F-AB48-49F3-8394-42CEF6E87839}"/>
                </a:ext>
              </a:extLst>
            </p:cNvPr>
            <p:cNvSpPr/>
            <p:nvPr/>
          </p:nvSpPr>
          <p:spPr>
            <a:xfrm>
              <a:off x="3692435" y="1801293"/>
              <a:ext cx="2647406" cy="753289"/>
            </a:xfrm>
            <a:prstGeom prst="rect">
              <a:avLst/>
            </a:prstGeom>
            <a:solidFill>
              <a:srgbClr val="F7E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rgbClr val="C00000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메이지 유신의 군주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FE7772A-7E15-4C1A-8DEA-8D0ED65F0332}"/>
              </a:ext>
            </a:extLst>
          </p:cNvPr>
          <p:cNvGrpSpPr/>
          <p:nvPr/>
        </p:nvGrpSpPr>
        <p:grpSpPr>
          <a:xfrm>
            <a:off x="4672149" y="1796388"/>
            <a:ext cx="5991904" cy="3742261"/>
            <a:chOff x="4672149" y="1796388"/>
            <a:chExt cx="5991904" cy="374226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FEB0E13-BAE0-4A64-9F52-B9533439A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6647" y="1796388"/>
              <a:ext cx="2647406" cy="3659242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9B5272D-7FBB-4415-8034-E837F543D1C6}"/>
                </a:ext>
              </a:extLst>
            </p:cNvPr>
            <p:cNvSpPr/>
            <p:nvPr/>
          </p:nvSpPr>
          <p:spPr>
            <a:xfrm>
              <a:off x="4672149" y="4785360"/>
              <a:ext cx="3335383" cy="753289"/>
            </a:xfrm>
            <a:prstGeom prst="rect">
              <a:avLst/>
            </a:prstGeom>
            <a:solidFill>
              <a:srgbClr val="F7E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rgbClr val="C00000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제 </a:t>
              </a:r>
              <a:r>
                <a:rPr lang="en-US" altLang="ko-KR" sz="2400" dirty="0">
                  <a:solidFill>
                    <a:srgbClr val="C00000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2</a:t>
              </a:r>
              <a:r>
                <a:rPr lang="ko-KR" altLang="en-US" sz="2400" dirty="0">
                  <a:solidFill>
                    <a:srgbClr val="C00000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차 세계대전의 주범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0D37403-F667-4F1F-9086-58A5624CF458}"/>
              </a:ext>
            </a:extLst>
          </p:cNvPr>
          <p:cNvSpPr/>
          <p:nvPr/>
        </p:nvSpPr>
        <p:spPr>
          <a:xfrm>
            <a:off x="4767895" y="3191450"/>
            <a:ext cx="1859327" cy="86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rgbClr val="C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꼭두각시</a:t>
            </a:r>
          </a:p>
        </p:txBody>
      </p:sp>
    </p:spTree>
    <p:extLst>
      <p:ext uri="{BB962C8B-B14F-4D97-AF65-F5344CB8AC3E}">
        <p14:creationId xmlns:p14="http://schemas.microsoft.com/office/powerpoint/2010/main" val="318920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E62E7D8-4D27-43A0-9D08-B579C3EB27AF}"/>
              </a:ext>
            </a:extLst>
          </p:cNvPr>
          <p:cNvSpPr/>
          <p:nvPr/>
        </p:nvSpPr>
        <p:spPr>
          <a:xfrm>
            <a:off x="661851" y="775063"/>
            <a:ext cx="10554789" cy="5416731"/>
          </a:xfrm>
          <a:prstGeom prst="rect">
            <a:avLst/>
          </a:prstGeom>
          <a:noFill/>
          <a:ln w="38100">
            <a:solidFill>
              <a:srgbClr val="C0A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82E2B70-95ED-4F86-8193-593E908FF4F9}"/>
              </a:ext>
            </a:extLst>
          </p:cNvPr>
          <p:cNvSpPr/>
          <p:nvPr/>
        </p:nvSpPr>
        <p:spPr>
          <a:xfrm>
            <a:off x="9295962" y="5602444"/>
            <a:ext cx="2011679" cy="801188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2500" dirty="0">
                <a:solidFill>
                  <a:srgbClr val="C0A73F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일본에서 천황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8C34D7D-B313-4F6B-8025-C7E8BF7CDF78}"/>
              </a:ext>
            </a:extLst>
          </p:cNvPr>
          <p:cNvSpPr/>
          <p:nvPr/>
        </p:nvSpPr>
        <p:spPr>
          <a:xfrm>
            <a:off x="4373132" y="1059375"/>
            <a:ext cx="2322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C0000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메이와쿠</a:t>
            </a:r>
            <a:r>
              <a:rPr lang="en-US" altLang="ko-KR" sz="25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5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迷惑</a:t>
            </a:r>
            <a:r>
              <a:rPr lang="en-US" altLang="ko-KR" sz="25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8E4E61C-DA57-4AAC-8173-DCDC86895D99}"/>
              </a:ext>
            </a:extLst>
          </p:cNvPr>
          <p:cNvGrpSpPr/>
          <p:nvPr/>
        </p:nvGrpSpPr>
        <p:grpSpPr>
          <a:xfrm>
            <a:off x="1085188" y="4047232"/>
            <a:ext cx="8783294" cy="1349334"/>
            <a:chOff x="2873057" y="2878530"/>
            <a:chExt cx="8783294" cy="134933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3C80AC7-54B1-41D8-B2D7-0BD3E220F6A6}"/>
                </a:ext>
              </a:extLst>
            </p:cNvPr>
            <p:cNvSpPr/>
            <p:nvPr/>
          </p:nvSpPr>
          <p:spPr>
            <a:xfrm>
              <a:off x="2919866" y="3750810"/>
              <a:ext cx="6096000" cy="477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ko-KR" altLang="en-US" sz="2500" dirty="0">
                  <a:solidFill>
                    <a:srgbClr val="C0000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겸양</a:t>
              </a:r>
              <a:endParaRPr lang="en-US" altLang="ko-KR" sz="25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278430F-DFF0-41E4-8D64-D1986A8CC039}"/>
                </a:ext>
              </a:extLst>
            </p:cNvPr>
            <p:cNvSpPr/>
            <p:nvPr/>
          </p:nvSpPr>
          <p:spPr>
            <a:xfrm>
              <a:off x="2873057" y="2878530"/>
              <a:ext cx="6096000" cy="477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ko-KR" altLang="en-US" sz="2500" dirty="0">
                  <a:solidFill>
                    <a:srgbClr val="C0000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우애</a:t>
              </a:r>
              <a:endParaRPr lang="en-US" altLang="ko-KR" sz="25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01A87C3-FFF6-4374-A119-1345C5A18F44}"/>
                </a:ext>
              </a:extLst>
            </p:cNvPr>
            <p:cNvSpPr/>
            <p:nvPr/>
          </p:nvSpPr>
          <p:spPr>
            <a:xfrm>
              <a:off x="5560351" y="3267686"/>
              <a:ext cx="6096000" cy="477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2500" dirty="0">
                  <a:solidFill>
                    <a:srgbClr val="C00000"/>
                  </a:solidFill>
                  <a:latin typeface="210 맨발의청춘 R" panose="02020603020101020101" pitchFamily="18" charset="-127"/>
                  <a:ea typeface="210 맨발의청춘 R" panose="02020603020101020101" pitchFamily="18" charset="-127"/>
                </a:rPr>
                <a:t>수치</a:t>
              </a:r>
              <a:endParaRPr lang="en-US" altLang="ko-KR" sz="25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pic>
        <p:nvPicPr>
          <p:cNvPr id="3074" name="Picture 2" descr="ë©ì´ìì¿ ì ëí ì´ë¯¸ì§ ê²ìê²°ê³¼">
            <a:extLst>
              <a:ext uri="{FF2B5EF4-FFF2-40B4-BE49-F238E27FC236}">
                <a16:creationId xmlns:a16="http://schemas.microsoft.com/office/drawing/2014/main" id="{B574A09A-0357-4E87-9FE8-5255B0BC7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 bwMode="auto">
          <a:xfrm>
            <a:off x="975360" y="1002497"/>
            <a:ext cx="3278803" cy="24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ì¼ë³¸ ë¬¸íì ëí ì´ë¯¸ì§ ê²ìê²°ê³¼">
            <a:extLst>
              <a:ext uri="{FF2B5EF4-FFF2-40B4-BE49-F238E27FC236}">
                <a16:creationId xmlns:a16="http://schemas.microsoft.com/office/drawing/2014/main" id="{6C74C926-2BE4-426D-AE5D-A110FE37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91" y="3398565"/>
            <a:ext cx="35718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7FA40A42-49CE-4549-B8FB-9E50D7A88D14}"/>
              </a:ext>
            </a:extLst>
          </p:cNvPr>
          <p:cNvGrpSpPr/>
          <p:nvPr/>
        </p:nvGrpSpPr>
        <p:grpSpPr>
          <a:xfrm>
            <a:off x="0" y="-5721"/>
            <a:ext cx="12192000" cy="6858000"/>
            <a:chOff x="0" y="-178718"/>
            <a:chExt cx="12192000" cy="6858000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5BA626A-378E-4C0F-95D3-179F8353848C}"/>
                </a:ext>
              </a:extLst>
            </p:cNvPr>
            <p:cNvSpPr/>
            <p:nvPr/>
          </p:nvSpPr>
          <p:spPr>
            <a:xfrm>
              <a:off x="0" y="-178718"/>
              <a:ext cx="12192000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BB07DE-DBB9-45C7-B922-642ED0A21082}"/>
                </a:ext>
              </a:extLst>
            </p:cNvPr>
            <p:cNvSpPr txBox="1"/>
            <p:nvPr/>
          </p:nvSpPr>
          <p:spPr>
            <a:xfrm>
              <a:off x="0" y="2018789"/>
              <a:ext cx="12192000" cy="31700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50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50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천황을 큰 어른으로 모심</a:t>
              </a:r>
              <a:endParaRPr lang="en-US" altLang="ko-KR" sz="50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pPr algn="ctr"/>
              <a:r>
                <a:rPr lang="ko-KR" altLang="ko-KR" sz="50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→</a:t>
              </a:r>
              <a:r>
                <a:rPr lang="en-US" altLang="ko-KR" sz="50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</a:t>
              </a:r>
              <a:r>
                <a:rPr lang="ko-KR" altLang="en-US" sz="5000" dirty="0">
                  <a:solidFill>
                    <a:srgbClr val="BE0026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자발적 통제</a:t>
              </a:r>
              <a:r>
                <a:rPr lang="ko-KR" altLang="en-US" sz="50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와 </a:t>
              </a:r>
              <a:r>
                <a:rPr lang="ko-KR" altLang="en-US" sz="5000" dirty="0">
                  <a:solidFill>
                    <a:srgbClr val="BE0026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절제</a:t>
              </a:r>
              <a:r>
                <a:rPr lang="ko-KR" altLang="en-US" sz="5000" dirty="0">
                  <a:solidFill>
                    <a:schemeClr val="bg1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 작동</a:t>
              </a:r>
              <a:endParaRPr lang="en-US" altLang="ko-KR" sz="50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endParaRPr>
            </a:p>
            <a:p>
              <a:pPr algn="ctr"/>
              <a:endParaRPr lang="en-US" altLang="ko-KR" sz="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1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29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/>
        </p:nvSpPr>
        <p:spPr>
          <a:xfrm>
            <a:off x="186432" y="230820"/>
            <a:ext cx="5202315" cy="763479"/>
          </a:xfrm>
          <a:prstGeom prst="roundRect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>
            <a:off x="1264139" y="2055285"/>
            <a:ext cx="9663722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직선 연결선 281"/>
          <p:cNvCxnSpPr/>
          <p:nvPr/>
        </p:nvCxnSpPr>
        <p:spPr>
          <a:xfrm>
            <a:off x="1256803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직선 연결선 282"/>
          <p:cNvCxnSpPr/>
          <p:nvPr/>
        </p:nvCxnSpPr>
        <p:spPr>
          <a:xfrm>
            <a:off x="10927861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/>
          <p:cNvCxnSpPr/>
          <p:nvPr/>
        </p:nvCxnSpPr>
        <p:spPr>
          <a:xfrm>
            <a:off x="2334392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/>
          <p:cNvCxnSpPr/>
          <p:nvPr/>
        </p:nvCxnSpPr>
        <p:spPr>
          <a:xfrm>
            <a:off x="3411981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연결선 285"/>
          <p:cNvCxnSpPr/>
          <p:nvPr/>
        </p:nvCxnSpPr>
        <p:spPr>
          <a:xfrm>
            <a:off x="4489570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연결선 286"/>
          <p:cNvCxnSpPr/>
          <p:nvPr/>
        </p:nvCxnSpPr>
        <p:spPr>
          <a:xfrm>
            <a:off x="5567159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/>
          <p:cNvCxnSpPr/>
          <p:nvPr/>
        </p:nvCxnSpPr>
        <p:spPr>
          <a:xfrm>
            <a:off x="6644748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/>
          <p:cNvCxnSpPr/>
          <p:nvPr/>
        </p:nvCxnSpPr>
        <p:spPr>
          <a:xfrm>
            <a:off x="7722337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직선 연결선 289"/>
          <p:cNvCxnSpPr/>
          <p:nvPr/>
        </p:nvCxnSpPr>
        <p:spPr>
          <a:xfrm>
            <a:off x="8799926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직선 연결선 290"/>
          <p:cNvCxnSpPr/>
          <p:nvPr/>
        </p:nvCxnSpPr>
        <p:spPr>
          <a:xfrm>
            <a:off x="9877515" y="1670274"/>
            <a:ext cx="0" cy="3779962"/>
          </a:xfrm>
          <a:prstGeom prst="line">
            <a:avLst/>
          </a:prstGeom>
          <a:ln w="9525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1403746" y="2375328"/>
            <a:ext cx="2938879" cy="280369"/>
          </a:xfrm>
          <a:prstGeom prst="roundRect">
            <a:avLst>
              <a:gd name="adj" fmla="val 50000"/>
            </a:avLst>
          </a:prstGeom>
          <a:solidFill>
            <a:srgbClr val="FDC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1" name="모서리가 둥근 직사각형 300"/>
          <p:cNvSpPr/>
          <p:nvPr/>
        </p:nvSpPr>
        <p:spPr>
          <a:xfrm>
            <a:off x="2530318" y="3010693"/>
            <a:ext cx="3918505" cy="280369"/>
          </a:xfrm>
          <a:prstGeom prst="roundRect">
            <a:avLst>
              <a:gd name="adj" fmla="val 50000"/>
            </a:avLst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2" name="모서리가 둥근 직사각형 301"/>
          <p:cNvSpPr/>
          <p:nvPr/>
        </p:nvSpPr>
        <p:spPr>
          <a:xfrm>
            <a:off x="4723343" y="3623153"/>
            <a:ext cx="4321804" cy="280369"/>
          </a:xfrm>
          <a:prstGeom prst="roundRect">
            <a:avLst>
              <a:gd name="adj" fmla="val 50000"/>
            </a:avLst>
          </a:prstGeom>
          <a:solidFill>
            <a:srgbClr val="6F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6" name="모서리가 둥근 직사각형 305"/>
          <p:cNvSpPr/>
          <p:nvPr/>
        </p:nvSpPr>
        <p:spPr>
          <a:xfrm>
            <a:off x="6840673" y="4235959"/>
            <a:ext cx="3926181" cy="280369"/>
          </a:xfrm>
          <a:prstGeom prst="roundRect">
            <a:avLst>
              <a:gd name="adj" fmla="val 50000"/>
            </a:avLst>
          </a:prstGeom>
          <a:solidFill>
            <a:srgbClr val="FDC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9" name="모서리가 둥근 직사각형 308"/>
          <p:cNvSpPr/>
          <p:nvPr/>
        </p:nvSpPr>
        <p:spPr>
          <a:xfrm>
            <a:off x="8865887" y="4864894"/>
            <a:ext cx="2897745" cy="280369"/>
          </a:xfrm>
          <a:prstGeom prst="roundRect">
            <a:avLst>
              <a:gd name="adj" fmla="val 50000"/>
            </a:avLst>
          </a:prstGeom>
          <a:solidFill>
            <a:srgbClr val="EF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3" name="직사각형 312"/>
          <p:cNvSpPr/>
          <p:nvPr/>
        </p:nvSpPr>
        <p:spPr>
          <a:xfrm>
            <a:off x="2520008" y="2303911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210 맨발의청춘 R" pitchFamily="18" charset="-127"/>
                <a:ea typeface="210 맨발의청춘 R" pitchFamily="18" charset="-127"/>
              </a:rPr>
              <a:t>고대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14" name="직사각형 313"/>
          <p:cNvSpPr/>
          <p:nvPr/>
        </p:nvSpPr>
        <p:spPr>
          <a:xfrm>
            <a:off x="3842598" y="2960730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210 맨발의청춘 R" pitchFamily="18" charset="-127"/>
                <a:ea typeface="210 맨발의청춘 R" pitchFamily="18" charset="-127"/>
              </a:rPr>
              <a:t>막부시대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15" name="직사각형 314"/>
          <p:cNvSpPr/>
          <p:nvPr/>
        </p:nvSpPr>
        <p:spPr>
          <a:xfrm>
            <a:off x="6288341" y="3564952"/>
            <a:ext cx="1293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210 맨발의청춘 R" pitchFamily="18" charset="-127"/>
                <a:ea typeface="210 맨발의청춘 R" pitchFamily="18" charset="-127"/>
              </a:rPr>
              <a:t>존왕사상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16" name="직사각형 315"/>
          <p:cNvSpPr/>
          <p:nvPr/>
        </p:nvSpPr>
        <p:spPr>
          <a:xfrm>
            <a:off x="7753452" y="4185996"/>
            <a:ext cx="2125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210 맨발의청춘 R" pitchFamily="18" charset="-127"/>
                <a:ea typeface="210 맨발의청춘 R" pitchFamily="18" charset="-127"/>
              </a:rPr>
              <a:t>입헌전제군주기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17" name="직사각형 316"/>
          <p:cNvSpPr/>
          <p:nvPr/>
        </p:nvSpPr>
        <p:spPr>
          <a:xfrm>
            <a:off x="10023358" y="4814931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210 맨발의청춘 R" pitchFamily="18" charset="-127"/>
                <a:ea typeface="210 맨발의청춘 R" pitchFamily="18" charset="-127"/>
              </a:rPr>
              <a:t>현대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1942" y="378746"/>
            <a:ext cx="537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  </a:t>
            </a:r>
            <a:r>
              <a:rPr lang="ko-KR" altLang="en-US" sz="3200" dirty="0">
                <a:latin typeface="210 맨발의청춘 R" pitchFamily="18" charset="-127"/>
                <a:ea typeface="210 맨발의청춘 R" pitchFamily="18" charset="-127"/>
              </a:rPr>
              <a:t>시대에 따른 천황제의 변화</a:t>
            </a:r>
          </a:p>
        </p:txBody>
      </p:sp>
    </p:spTree>
    <p:extLst>
      <p:ext uri="{BB962C8B-B14F-4D97-AF65-F5344CB8AC3E}">
        <p14:creationId xmlns:p14="http://schemas.microsoft.com/office/powerpoint/2010/main" val="9481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1" grpId="0" animBg="1"/>
      <p:bldP spid="302" grpId="0" animBg="1"/>
      <p:bldP spid="306" grpId="0" animBg="1"/>
      <p:bldP spid="309" grpId="0" animBg="1"/>
      <p:bldP spid="313" grpId="0"/>
      <p:bldP spid="314" grpId="0"/>
      <p:bldP spid="315" grpId="0"/>
      <p:bldP spid="316" grpId="0"/>
      <p:bldP spid="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직선 연결선 67"/>
          <p:cNvCxnSpPr/>
          <p:nvPr/>
        </p:nvCxnSpPr>
        <p:spPr>
          <a:xfrm flipV="1">
            <a:off x="389184" y="996778"/>
            <a:ext cx="1241908" cy="2713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02210" y="369526"/>
            <a:ext cx="182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 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고대</a:t>
            </a:r>
          </a:p>
        </p:txBody>
      </p:sp>
      <p:pic>
        <p:nvPicPr>
          <p:cNvPr id="4100" name="Picture 4" descr="덴무천황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379" y="1285102"/>
            <a:ext cx="3023312" cy="237215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03" y="4554197"/>
            <a:ext cx="288032" cy="288032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746446" y="4530811"/>
            <a:ext cx="342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천황으로 호칭된 최초의 천황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16005" y="3805881"/>
            <a:ext cx="1820562" cy="52322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210 맨발의청춘 R" pitchFamily="18" charset="-127"/>
                <a:ea typeface="210 맨발의청춘 R" pitchFamily="18" charset="-127"/>
              </a:rPr>
              <a:t>   </a:t>
            </a:r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덴무천황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22" y="5110253"/>
            <a:ext cx="288032" cy="288032"/>
          </a:xfrm>
          <a:prstGeom prst="rect">
            <a:avLst/>
          </a:prstGeom>
        </p:spPr>
      </p:pic>
      <p:sp>
        <p:nvSpPr>
          <p:cNvPr id="86" name="오른쪽 화살표 85"/>
          <p:cNvSpPr/>
          <p:nvPr/>
        </p:nvSpPr>
        <p:spPr>
          <a:xfrm>
            <a:off x="5280455" y="2207740"/>
            <a:ext cx="1664043" cy="733168"/>
          </a:xfrm>
          <a:prstGeom prst="rightArrow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1771134" y="5090984"/>
            <a:ext cx="331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통합된 율령국가 체제 완성</a:t>
            </a:r>
          </a:p>
        </p:txBody>
      </p:sp>
      <p:pic>
        <p:nvPicPr>
          <p:cNvPr id="88" name="그림 87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00" y="5666315"/>
            <a:ext cx="288032" cy="28803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795846" y="5651158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황족 중심 정치</a:t>
            </a: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16" y="6222377"/>
            <a:ext cx="288032" cy="288032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795844" y="6186619"/>
            <a:ext cx="350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중앙과 지방의 통치기구 정비</a:t>
            </a:r>
          </a:p>
        </p:txBody>
      </p:sp>
      <p:pic>
        <p:nvPicPr>
          <p:cNvPr id="4102" name="Picture 6" descr="지토천황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4213" y="1293340"/>
            <a:ext cx="3023287" cy="234778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sp>
        <p:nvSpPr>
          <p:cNvPr id="93" name="TextBox 92"/>
          <p:cNvSpPr txBox="1"/>
          <p:nvPr/>
        </p:nvSpPr>
        <p:spPr>
          <a:xfrm>
            <a:off x="8159605" y="3777049"/>
            <a:ext cx="1820562" cy="52322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210 맨발의청춘 R" pitchFamily="18" charset="-127"/>
                <a:ea typeface="210 맨발의청춘 R" pitchFamily="18" charset="-127"/>
              </a:rPr>
              <a:t>   </a:t>
            </a:r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지토천황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7" name="폭발 1 16"/>
          <p:cNvSpPr/>
          <p:nvPr/>
        </p:nvSpPr>
        <p:spPr>
          <a:xfrm>
            <a:off x="3283131" y="513805"/>
            <a:ext cx="2560321" cy="173300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953691" y="1140823"/>
            <a:ext cx="139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신격화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456" y="4888185"/>
            <a:ext cx="288032" cy="2880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85464" y="4876800"/>
            <a:ext cx="295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치세를 수행했던 여제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28" y="5493431"/>
            <a:ext cx="288032" cy="2880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8045" y="5468984"/>
            <a:ext cx="371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210 맨발의청춘 R" pitchFamily="18" charset="-127"/>
                <a:ea typeface="210 맨발의청춘 R" pitchFamily="18" charset="-127"/>
              </a:rPr>
              <a:t>덴무천황의</a:t>
            </a:r>
            <a:r>
              <a:rPr lang="ko-KR" altLang="en-US" sz="2000" dirty="0">
                <a:latin typeface="210 맨발의청춘 R" pitchFamily="18" charset="-127"/>
                <a:ea typeface="210 맨발의청춘 R" pitchFamily="18" charset="-127"/>
              </a:rPr>
              <a:t> 정책을 충실히 계승</a:t>
            </a:r>
          </a:p>
        </p:txBody>
      </p:sp>
    </p:spTree>
    <p:extLst>
      <p:ext uri="{BB962C8B-B14F-4D97-AF65-F5344CB8AC3E}">
        <p14:creationId xmlns:p14="http://schemas.microsoft.com/office/powerpoint/2010/main" val="35791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animBg="1"/>
      <p:bldP spid="93" grpId="0" animBg="1"/>
      <p:bldP spid="17" grpId="0" animBg="1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타원 38"/>
          <p:cNvSpPr/>
          <p:nvPr/>
        </p:nvSpPr>
        <p:spPr>
          <a:xfrm>
            <a:off x="7846482" y="287366"/>
            <a:ext cx="2725782" cy="1062446"/>
          </a:xfrm>
          <a:prstGeom prst="ellips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6E7D4C-2594-424C-BD86-61FDC8B7ECFD}"/>
              </a:ext>
            </a:extLst>
          </p:cNvPr>
          <p:cNvSpPr/>
          <p:nvPr/>
        </p:nvSpPr>
        <p:spPr>
          <a:xfrm>
            <a:off x="0" y="0"/>
            <a:ext cx="6156960" cy="6858000"/>
          </a:xfrm>
          <a:prstGeom prst="rect">
            <a:avLst/>
          </a:prstGeom>
          <a:solidFill>
            <a:srgbClr val="D7E7F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116181" y="1036320"/>
            <a:ext cx="1950707" cy="0"/>
          </a:xfrm>
          <a:prstGeom prst="line">
            <a:avLst/>
          </a:prstGeom>
          <a:ln w="317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90056" y="418012"/>
            <a:ext cx="2035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막부시대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74180" y="1471741"/>
            <a:ext cx="600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210 맨발의청춘 R" pitchFamily="18" charset="-127"/>
                <a:ea typeface="210 맨발의청춘 R" pitchFamily="18" charset="-127"/>
              </a:rPr>
              <a:t>            장군의 지배력 약화</a:t>
            </a:r>
          </a:p>
        </p:txBody>
      </p:sp>
      <p:sp>
        <p:nvSpPr>
          <p:cNvPr id="9" name="아래쪽 화살표 8"/>
          <p:cNvSpPr/>
          <p:nvPr/>
        </p:nvSpPr>
        <p:spPr>
          <a:xfrm>
            <a:off x="2691022" y="2429685"/>
            <a:ext cx="818606" cy="862148"/>
          </a:xfrm>
          <a:prstGeom prst="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88264" y="3596632"/>
            <a:ext cx="470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210 맨발의청춘 R" pitchFamily="18" charset="-127"/>
                <a:ea typeface="210 맨발의청춘 R" pitchFamily="18" charset="-127"/>
              </a:rPr>
              <a:t>천황의 권위는 더욱 </a:t>
            </a:r>
            <a:r>
              <a:rPr lang="ko-KR" altLang="en-US" sz="3600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상실</a:t>
            </a:r>
          </a:p>
        </p:txBody>
      </p:sp>
      <p:sp>
        <p:nvSpPr>
          <p:cNvPr id="13" name="왼쪽 대괄호 12"/>
          <p:cNvSpPr/>
          <p:nvPr/>
        </p:nvSpPr>
        <p:spPr>
          <a:xfrm>
            <a:off x="696682" y="4728756"/>
            <a:ext cx="566057" cy="1881050"/>
          </a:xfrm>
          <a:prstGeom prst="leftBracket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대괄호 13"/>
          <p:cNvSpPr/>
          <p:nvPr/>
        </p:nvSpPr>
        <p:spPr>
          <a:xfrm>
            <a:off x="5172891" y="4711340"/>
            <a:ext cx="505097" cy="1924593"/>
          </a:xfrm>
          <a:prstGeom prst="rightBracket">
            <a:avLst/>
          </a:prstGeom>
          <a:solidFill>
            <a:srgbClr val="D7E7F5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323703" y="483325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   전통적 권위는 인정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90367" y="5408020"/>
            <a:ext cx="168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    BUT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7575" y="5991502"/>
            <a:ext cx="36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   정치적 권한은 인정</a:t>
            </a:r>
            <a:r>
              <a:rPr lang="en-US" altLang="ko-KR" sz="2800" dirty="0">
                <a:latin typeface="210 맨발의청춘 R" pitchFamily="18" charset="-127"/>
                <a:ea typeface="210 맨발의청춘 R" pitchFamily="18" charset="-127"/>
              </a:rPr>
              <a:t>X</a:t>
            </a:r>
            <a:endParaRPr lang="ko-KR" altLang="en-US" sz="28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68647" y="526265"/>
            <a:ext cx="4127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4000" dirty="0" err="1">
                <a:latin typeface="210 맨발의청춘 R" pitchFamily="18" charset="-127"/>
                <a:ea typeface="210 맨발의청춘 R" pitchFamily="18" charset="-127"/>
              </a:rPr>
              <a:t>존왕사상</a:t>
            </a:r>
            <a:endParaRPr lang="en-US" altLang="ko-KR" sz="40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2050" name="Picture 2" descr="https://upload.wikimedia.org/wikipedia/commons/thumb/5/5b/Motoori_Norinaga_self_portrait.jpg/225px-Motoori_Norinaga_self_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2550" y="1626643"/>
            <a:ext cx="3833129" cy="262034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sp>
        <p:nvSpPr>
          <p:cNvPr id="40" name="TextBox 39"/>
          <p:cNvSpPr txBox="1"/>
          <p:nvPr/>
        </p:nvSpPr>
        <p:spPr>
          <a:xfrm>
            <a:off x="7167153" y="4615540"/>
            <a:ext cx="478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210 맨발의청춘 R" pitchFamily="18" charset="-127"/>
                <a:ea typeface="210 맨발의청춘 R" pitchFamily="18" charset="-127"/>
              </a:rPr>
              <a:t>신화 속에 기록된 천황가계 연구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29" y="4658701"/>
            <a:ext cx="382441" cy="363340"/>
          </a:xfrm>
          <a:prstGeom prst="rect">
            <a:avLst/>
          </a:prstGeom>
        </p:spPr>
      </p:pic>
      <p:sp>
        <p:nvSpPr>
          <p:cNvPr id="42" name="왼쪽 대괄호 41"/>
          <p:cNvSpPr/>
          <p:nvPr/>
        </p:nvSpPr>
        <p:spPr>
          <a:xfrm>
            <a:off x="6648990" y="5207726"/>
            <a:ext cx="500747" cy="1380307"/>
          </a:xfrm>
          <a:prstGeom prst="leftBracket">
            <a:avLst/>
          </a:prstGeom>
          <a:noFill/>
          <a:ln w="57150" cmpd="sng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른쪽 대괄호 42"/>
          <p:cNvSpPr/>
          <p:nvPr/>
        </p:nvSpPr>
        <p:spPr>
          <a:xfrm>
            <a:off x="11325497" y="5242560"/>
            <a:ext cx="518160" cy="1389019"/>
          </a:xfrm>
          <a:prstGeom prst="rightBracket">
            <a:avLst/>
          </a:prstGeom>
          <a:noFill/>
          <a:ln w="571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384869" y="5373188"/>
            <a:ext cx="409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태양신의 자손 </a:t>
            </a:r>
            <a:r>
              <a:rPr lang="en-US" altLang="ko-KR" sz="2400" dirty="0">
                <a:latin typeface="210 맨발의청춘 R" pitchFamily="18" charset="-127"/>
                <a:ea typeface="210 맨발의청춘 R" pitchFamily="18" charset="-127"/>
              </a:rPr>
              <a:t>= </a:t>
            </a:r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일본 </a:t>
            </a:r>
            <a:r>
              <a:rPr lang="ko-KR" altLang="en-US" sz="2400" dirty="0" err="1">
                <a:latin typeface="210 맨발의청춘 R" pitchFamily="18" charset="-127"/>
                <a:ea typeface="210 맨발의청춘 R" pitchFamily="18" charset="-127"/>
              </a:rPr>
              <a:t>천황가</a:t>
            </a:r>
            <a:endParaRPr lang="ko-KR" altLang="en-US" sz="24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93577" y="6017623"/>
            <a:ext cx="350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신이 지켜주는 국가 </a:t>
            </a:r>
            <a:r>
              <a:rPr lang="en-US" altLang="ko-KR" sz="2400" dirty="0">
                <a:latin typeface="210 맨발의청춘 R" pitchFamily="18" charset="-127"/>
                <a:ea typeface="210 맨발의청춘 R" pitchFamily="18" charset="-127"/>
              </a:rPr>
              <a:t>= </a:t>
            </a:r>
            <a:r>
              <a:rPr lang="ko-KR" altLang="en-US" sz="2400" dirty="0">
                <a:latin typeface="210 맨발의청춘 R" pitchFamily="18" charset="-127"/>
                <a:ea typeface="210 맨발의청춘 R" pitchFamily="18" charset="-127"/>
              </a:rPr>
              <a:t>일본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5336" y="2769326"/>
            <a:ext cx="595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210 맨발의청춘 R" pitchFamily="18" charset="-127"/>
                <a:ea typeface="210 맨발의청춘 R" pitchFamily="18" charset="-127"/>
              </a:rPr>
              <a:t>“</a:t>
            </a:r>
            <a:r>
              <a:rPr lang="ko-KR" altLang="en-US" sz="4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천황</a:t>
            </a:r>
            <a:r>
              <a:rPr lang="ko-KR" altLang="en-US" sz="4400" b="1" dirty="0">
                <a:latin typeface="210 맨발의청춘 R" pitchFamily="18" charset="-127"/>
                <a:ea typeface="210 맨발의청춘 R" pitchFamily="18" charset="-127"/>
              </a:rPr>
              <a:t>은 일본 국가 체제의 독자성과 우수성을 </a:t>
            </a:r>
            <a:endParaRPr lang="en-US" altLang="ko-KR" sz="4400" b="1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4400" b="1" dirty="0">
                <a:latin typeface="210 맨발의청춘 R" pitchFamily="18" charset="-127"/>
                <a:ea typeface="210 맨발의청춘 R" pitchFamily="18" charset="-127"/>
              </a:rPr>
              <a:t>상징하는 존재</a:t>
            </a:r>
            <a:r>
              <a:rPr lang="en-US" altLang="ko-KR" sz="4400" b="1" dirty="0">
                <a:latin typeface="210 맨발의청춘 R" pitchFamily="18" charset="-127"/>
                <a:ea typeface="210 맨발의청춘 R" pitchFamily="18" charset="-127"/>
              </a:rPr>
              <a:t>”</a:t>
            </a:r>
            <a:endParaRPr lang="ko-KR" altLang="en-US" sz="44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52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 animBg="1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1428</Words>
  <Application>Microsoft Office PowerPoint</Application>
  <PresentationFormat>와이드스크린</PresentationFormat>
  <Paragraphs>326</Paragraphs>
  <Slides>34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3" baseType="lpstr">
      <vt:lpstr>210 맨발의청춘 L</vt:lpstr>
      <vt:lpstr>210 맨발의청춘 R</vt:lpstr>
      <vt:lpstr>HY견고딕</vt:lpstr>
      <vt:lpstr>맑은 고딕</vt:lpstr>
      <vt:lpstr>배달의민족 주아</vt:lpstr>
      <vt:lpstr>휴먼옛체</vt:lpstr>
      <vt:lpstr>Arial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정의</vt:lpstr>
      <vt:lpstr>발전</vt:lpstr>
      <vt:lpstr>현재의 일본 관료제의 구조</vt:lpstr>
      <vt:lpstr>아베 총리와 현재 일본 정치의 문제점</vt:lpstr>
      <vt:lpstr>파견근무제도 슈코(出向)</vt:lpstr>
      <vt:lpstr>파견근무제도 슈코(出向)</vt:lpstr>
      <vt:lpstr>파견근무제도 슈코(出向)</vt:lpstr>
      <vt:lpstr>아마쿠다리あまくだり[天下り·天降り]</vt:lpstr>
      <vt:lpstr>아마쿠다리あまくだり[天下り·天降り]</vt:lpstr>
      <vt:lpstr>결론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출처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홍예정</cp:lastModifiedBy>
  <cp:revision>94</cp:revision>
  <dcterms:created xsi:type="dcterms:W3CDTF">2017-10-09T06:18:45Z</dcterms:created>
  <dcterms:modified xsi:type="dcterms:W3CDTF">2019-05-21T01:40:08Z</dcterms:modified>
</cp:coreProperties>
</file>