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1.xml" ContentType="application/vnd.openxmlformats-officedocument.drawingml.diagram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00" r:id="rId2"/>
    <p:sldId id="260" r:id="rId3"/>
    <p:sldId id="294" r:id="rId4"/>
    <p:sldId id="298" r:id="rId5"/>
    <p:sldId id="290" r:id="rId6"/>
    <p:sldId id="301" r:id="rId7"/>
    <p:sldId id="292" r:id="rId8"/>
    <p:sldId id="299" r:id="rId9"/>
    <p:sldId id="295" r:id="rId10"/>
    <p:sldId id="296" r:id="rId11"/>
    <p:sldId id="302" r:id="rId12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793D81CF-94F2-401A-BA57-92F5A7B2D0C5}" styleName="보통 스타일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A111915-BE36-4E01-A7E5-04B1672EAD32}" styleName="밝은 스타일 2 - 강조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7849C3-A982-461A-87F6-9FE7DCCE99FB}" type="doc">
      <dgm:prSet loTypeId="urn:microsoft.com/office/officeart/2005/8/layout/matrix3" loCatId="matrix" qsTypeId="urn:microsoft.com/office/officeart/2005/8/quickstyle/simple2" qsCatId="simple" csTypeId="urn:microsoft.com/office/officeart/2005/8/colors/colorful4" csCatId="colorful" phldr="1"/>
      <dgm:spPr/>
      <dgm:t>
        <a:bodyPr/>
        <a:lstStyle/>
        <a:p>
          <a:pPr latinLnBrk="1"/>
          <a:endParaRPr lang="ko-KR" altLang="en-US"/>
        </a:p>
      </dgm:t>
    </dgm:pt>
    <dgm:pt modelId="{24B8FF49-FF69-4DFA-A4AC-AC6389E47A09}">
      <dgm:prSet phldrT="[텍스트]" custT="1"/>
      <dgm:spPr/>
      <dgm:t>
        <a:bodyPr/>
        <a:lstStyle/>
        <a:p>
          <a:pPr latinLnBrk="1"/>
          <a:r>
            <a:rPr lang="ko-KR" altLang="en-US" sz="2000" b="1" dirty="0" smtClean="0">
              <a:latin typeface="나눔바른고딕OTF Light" pitchFamily="50" charset="-127"/>
              <a:ea typeface="나눔바른고딕OTF Light" pitchFamily="50" charset="-127"/>
            </a:rPr>
            <a:t>법치체제</a:t>
          </a:r>
          <a:endParaRPr lang="en-US" altLang="ko-KR" sz="2000" b="1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atinLnBrk="1"/>
          <a:r>
            <a:rPr lang="en-US" altLang="ko-KR" sz="2000" b="1" dirty="0" smtClean="0">
              <a:latin typeface="나눔바른고딕OTF Light" pitchFamily="50" charset="-127"/>
              <a:ea typeface="나눔바른고딕OTF Light" pitchFamily="50" charset="-127"/>
            </a:rPr>
            <a:t>(</a:t>
          </a:r>
          <a:r>
            <a:rPr lang="ko-KR" altLang="en-US" sz="2000" b="1" dirty="0" smtClean="0">
              <a:latin typeface="나눔바른고딕OTF Light" pitchFamily="50" charset="-127"/>
              <a:ea typeface="나눔바른고딕OTF Light" pitchFamily="50" charset="-127"/>
            </a:rPr>
            <a:t>평화시대</a:t>
          </a:r>
          <a:r>
            <a:rPr lang="en-US" altLang="ko-KR" sz="2000" b="1" dirty="0" smtClean="0">
              <a:latin typeface="나눔바른고딕OTF Light" pitchFamily="50" charset="-127"/>
              <a:ea typeface="나눔바른고딕OTF Light" pitchFamily="50" charset="-127"/>
            </a:rPr>
            <a:t>)</a:t>
          </a:r>
          <a:endParaRPr lang="ko-KR" altLang="en-US" sz="2000" b="1" dirty="0">
            <a:latin typeface="나눔바른고딕OTF Light" pitchFamily="50" charset="-127"/>
            <a:ea typeface="나눔바른고딕OTF Light" pitchFamily="50" charset="-127"/>
          </a:endParaRPr>
        </a:p>
      </dgm:t>
    </dgm:pt>
    <dgm:pt modelId="{90B73C88-A10F-4984-9128-029E74C9D3AF}" type="parTrans" cxnId="{A845AA4F-D75D-4341-9C44-11025FAE76B0}">
      <dgm:prSet/>
      <dgm:spPr/>
      <dgm:t>
        <a:bodyPr/>
        <a:lstStyle/>
        <a:p>
          <a:pPr latinLnBrk="1"/>
          <a:endParaRPr lang="ko-KR" altLang="en-US"/>
        </a:p>
      </dgm:t>
    </dgm:pt>
    <dgm:pt modelId="{055C6470-7C52-458B-81FE-7B9F1044D0E3}" type="sibTrans" cxnId="{A845AA4F-D75D-4341-9C44-11025FAE76B0}">
      <dgm:prSet/>
      <dgm:spPr/>
      <dgm:t>
        <a:bodyPr/>
        <a:lstStyle/>
        <a:p>
          <a:pPr latinLnBrk="1"/>
          <a:endParaRPr lang="ko-KR" altLang="en-US"/>
        </a:p>
      </dgm:t>
    </dgm:pt>
    <dgm:pt modelId="{60F725FC-16A8-4614-AFE8-8143E01EF0CC}">
      <dgm:prSet custT="1"/>
      <dgm:spPr/>
      <dgm:t>
        <a:bodyPr/>
        <a:lstStyle/>
        <a:p>
          <a:pPr latinLnBrk="1"/>
          <a:r>
            <a:rPr lang="ko-KR" altLang="en-US" sz="2000" b="1" i="0" dirty="0" smtClean="0">
              <a:latin typeface="나눔바른고딕OTF Light" pitchFamily="50" charset="-127"/>
              <a:ea typeface="나눔바른고딕OTF Light" pitchFamily="50" charset="-127"/>
            </a:rPr>
            <a:t>기독교 </a:t>
          </a:r>
          <a:endParaRPr lang="en-US" altLang="ko-KR" sz="2000" b="1" i="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atinLnBrk="1"/>
          <a:r>
            <a:rPr lang="ko-KR" altLang="en-US" sz="2000" b="1" i="0" dirty="0" smtClean="0">
              <a:latin typeface="나눔바른고딕OTF Light" pitchFamily="50" charset="-127"/>
              <a:ea typeface="나눔바른고딕OTF Light" pitchFamily="50" charset="-127"/>
            </a:rPr>
            <a:t>금지령</a:t>
          </a:r>
          <a:endParaRPr lang="en-US" altLang="ko-KR" sz="2000" b="1" i="0" dirty="0">
            <a:latin typeface="나눔바른고딕OTF Light" pitchFamily="50" charset="-127"/>
            <a:ea typeface="나눔바른고딕OTF Light" pitchFamily="50" charset="-127"/>
          </a:endParaRPr>
        </a:p>
      </dgm:t>
    </dgm:pt>
    <dgm:pt modelId="{C7CCD089-426A-4329-B443-05AF8F9E4ABC}" type="parTrans" cxnId="{B493EDDF-8330-4C88-8B05-DBDF0A72A003}">
      <dgm:prSet/>
      <dgm:spPr/>
      <dgm:t>
        <a:bodyPr/>
        <a:lstStyle/>
        <a:p>
          <a:pPr latinLnBrk="1"/>
          <a:endParaRPr lang="ko-KR" altLang="en-US"/>
        </a:p>
      </dgm:t>
    </dgm:pt>
    <dgm:pt modelId="{C37DB455-3072-4241-863A-47339D431CAD}" type="sibTrans" cxnId="{B493EDDF-8330-4C88-8B05-DBDF0A72A003}">
      <dgm:prSet/>
      <dgm:spPr/>
      <dgm:t>
        <a:bodyPr/>
        <a:lstStyle/>
        <a:p>
          <a:pPr latinLnBrk="1"/>
          <a:endParaRPr lang="ko-KR" altLang="en-US"/>
        </a:p>
      </dgm:t>
    </dgm:pt>
    <dgm:pt modelId="{9F07C9D1-C548-4D7B-BC45-AEEA924039DF}">
      <dgm:prSet custT="1"/>
      <dgm:spPr/>
      <dgm:t>
        <a:bodyPr/>
        <a:lstStyle/>
        <a:p>
          <a:pPr latinLnBrk="1"/>
          <a:r>
            <a:rPr lang="ko-KR" altLang="en-US" sz="1800" b="1" i="0" dirty="0" smtClean="0">
              <a:latin typeface="나눔바른고딕OTF Light" pitchFamily="50" charset="-127"/>
              <a:ea typeface="나눔바른고딕OTF Light" pitchFamily="50" charset="-127"/>
            </a:rPr>
            <a:t>자급경제</a:t>
          </a:r>
          <a:endParaRPr lang="en-US" altLang="ko-KR" sz="1800" b="1" i="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atinLnBrk="1"/>
          <a:r>
            <a:rPr lang="en-US" altLang="ko-KR" sz="1600" b="1" i="0" dirty="0" smtClean="0">
              <a:latin typeface="나눔바른고딕OTF Light" pitchFamily="50" charset="-127"/>
              <a:ea typeface="나눔바른고딕OTF Light" pitchFamily="50" charset="-127"/>
            </a:rPr>
            <a:t>(</a:t>
          </a:r>
          <a:r>
            <a:rPr lang="ko-KR" altLang="en-US" sz="1600" b="1" i="0" dirty="0" smtClean="0">
              <a:latin typeface="나눔바른고딕OTF Light" pitchFamily="50" charset="-127"/>
              <a:ea typeface="나눔바른고딕OTF Light" pitchFamily="50" charset="-127"/>
            </a:rPr>
            <a:t>농업</a:t>
          </a:r>
          <a:r>
            <a:rPr lang="en-US" altLang="ko-KR" sz="1600" b="1" i="0" dirty="0" smtClean="0">
              <a:latin typeface="나눔바른고딕OTF Light" pitchFamily="50" charset="-127"/>
              <a:ea typeface="나눔바른고딕OTF Light" pitchFamily="50" charset="-127"/>
            </a:rPr>
            <a:t>,</a:t>
          </a:r>
          <a:r>
            <a:rPr lang="ko-KR" altLang="en-US" sz="1600" b="1" i="0" dirty="0" smtClean="0">
              <a:latin typeface="나눔바른고딕OTF Light" pitchFamily="50" charset="-127"/>
              <a:ea typeface="나눔바른고딕OTF Light" pitchFamily="50" charset="-127"/>
            </a:rPr>
            <a:t>문화 성장</a:t>
          </a:r>
          <a:r>
            <a:rPr lang="en-US" altLang="ko-KR" sz="1600" b="1" i="0" dirty="0" smtClean="0">
              <a:latin typeface="나눔바른고딕OTF Light" pitchFamily="50" charset="-127"/>
              <a:ea typeface="나눔바른고딕OTF Light" pitchFamily="50" charset="-127"/>
            </a:rPr>
            <a:t>)</a:t>
          </a:r>
          <a:endParaRPr lang="ko-KR" altLang="en-US" sz="1600" b="1" i="0" dirty="0">
            <a:latin typeface="나눔바른고딕OTF Light" pitchFamily="50" charset="-127"/>
            <a:ea typeface="나눔바른고딕OTF Light" pitchFamily="50" charset="-127"/>
          </a:endParaRPr>
        </a:p>
      </dgm:t>
    </dgm:pt>
    <dgm:pt modelId="{AE4A5FB9-EC46-45DD-B3D1-AC5CFD814FF3}" type="parTrans" cxnId="{17F2784A-30AD-47B9-8781-84A40AFE35DF}">
      <dgm:prSet/>
      <dgm:spPr/>
      <dgm:t>
        <a:bodyPr/>
        <a:lstStyle/>
        <a:p>
          <a:pPr latinLnBrk="1"/>
          <a:endParaRPr lang="ko-KR" altLang="en-US"/>
        </a:p>
      </dgm:t>
    </dgm:pt>
    <dgm:pt modelId="{606C27D1-3158-45B2-8DCC-0BE27B529EEC}" type="sibTrans" cxnId="{17F2784A-30AD-47B9-8781-84A40AFE35DF}">
      <dgm:prSet/>
      <dgm:spPr/>
      <dgm:t>
        <a:bodyPr/>
        <a:lstStyle/>
        <a:p>
          <a:pPr latinLnBrk="1"/>
          <a:endParaRPr lang="ko-KR" altLang="en-US"/>
        </a:p>
      </dgm:t>
    </dgm:pt>
    <dgm:pt modelId="{9F3A254E-2783-4F29-91BB-F290AD58F11A}">
      <dgm:prSet phldrT="[텍스트]" custT="1"/>
      <dgm:spPr/>
      <dgm:t>
        <a:bodyPr/>
        <a:lstStyle/>
        <a:p>
          <a:pPr latinLnBrk="1"/>
          <a:r>
            <a:rPr lang="ko-KR" altLang="en-US" sz="2000" b="1" dirty="0" smtClean="0">
              <a:latin typeface="나눔바른고딕OTF Light" pitchFamily="50" charset="-127"/>
              <a:ea typeface="나눔바른고딕OTF Light" pitchFamily="50" charset="-127"/>
            </a:rPr>
            <a:t>쇄국정치</a:t>
          </a:r>
          <a:endParaRPr lang="en-US" altLang="ko-KR" sz="2000" b="1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atinLnBrk="1"/>
          <a:endParaRPr lang="ko-KR" altLang="en-US" sz="1400" b="0" dirty="0">
            <a:latin typeface="나눔바른고딕OTF Light" pitchFamily="50" charset="-127"/>
            <a:ea typeface="나눔바른고딕OTF Light" pitchFamily="50" charset="-127"/>
          </a:endParaRPr>
        </a:p>
      </dgm:t>
    </dgm:pt>
    <dgm:pt modelId="{DAC89E9C-4B61-4BDD-8A58-5B37D0C1DF4C}" type="parTrans" cxnId="{D12C4395-BA01-4257-9C48-E60136A0B040}">
      <dgm:prSet/>
      <dgm:spPr/>
      <dgm:t>
        <a:bodyPr/>
        <a:lstStyle/>
        <a:p>
          <a:pPr latinLnBrk="1"/>
          <a:endParaRPr lang="ko-KR" altLang="en-US"/>
        </a:p>
      </dgm:t>
    </dgm:pt>
    <dgm:pt modelId="{E54DCB18-FF2B-498F-8F80-E97E7EC1B72F}" type="sibTrans" cxnId="{D12C4395-BA01-4257-9C48-E60136A0B040}">
      <dgm:prSet/>
      <dgm:spPr/>
      <dgm:t>
        <a:bodyPr/>
        <a:lstStyle/>
        <a:p>
          <a:pPr latinLnBrk="1"/>
          <a:endParaRPr lang="ko-KR" altLang="en-US"/>
        </a:p>
      </dgm:t>
    </dgm:pt>
    <dgm:pt modelId="{E9F0536C-68BD-47C8-B115-C742533E974C}" type="pres">
      <dgm:prSet presAssocID="{977849C3-A982-461A-87F6-9FE7DCCE99FB}" presName="matrix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0958335-64AD-4D5A-AE6D-8DE1E46F5256}" type="pres">
      <dgm:prSet presAssocID="{977849C3-A982-461A-87F6-9FE7DCCE99FB}" presName="diamond" presStyleLbl="bgShp" presStyleIdx="0" presStyleCnt="1" custLinFactNeighborX="-3906" custLinFactNeighborY="-4688"/>
      <dgm:spPr/>
      <dgm:t>
        <a:bodyPr/>
        <a:lstStyle/>
        <a:p>
          <a:pPr latinLnBrk="1"/>
          <a:endParaRPr lang="ko-KR" altLang="en-US"/>
        </a:p>
      </dgm:t>
    </dgm:pt>
    <dgm:pt modelId="{33BA69A0-DBF1-416F-91AF-2A4C8850BED1}" type="pres">
      <dgm:prSet presAssocID="{977849C3-A982-461A-87F6-9FE7DCCE99FB}" presName="quad1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8E631D3-A19F-4C89-8A89-B5C0E2D129C4}" type="pres">
      <dgm:prSet presAssocID="{977849C3-A982-461A-87F6-9FE7DCCE99FB}" presName="quad2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BABC400-E84B-4493-A900-75E9AACF2914}" type="pres">
      <dgm:prSet presAssocID="{977849C3-A982-461A-87F6-9FE7DCCE99FB}" presName="quad3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4B68422-94DE-49E5-8BEE-8631FCEB91F8}" type="pres">
      <dgm:prSet presAssocID="{977849C3-A982-461A-87F6-9FE7DCCE99FB}" presName="quad4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F09E10F0-95AF-40A3-8405-4F81C4F15400}" type="presOf" srcId="{9F3A254E-2783-4F29-91BB-F290AD58F11A}" destId="{58E631D3-A19F-4C89-8A89-B5C0E2D129C4}" srcOrd="0" destOrd="0" presId="urn:microsoft.com/office/officeart/2005/8/layout/matrix3"/>
    <dgm:cxn modelId="{249BDCC4-165D-4ED7-B9D2-9F3D44D2B5F1}" type="presOf" srcId="{977849C3-A982-461A-87F6-9FE7DCCE99FB}" destId="{E9F0536C-68BD-47C8-B115-C742533E974C}" srcOrd="0" destOrd="0" presId="urn:microsoft.com/office/officeart/2005/8/layout/matrix3"/>
    <dgm:cxn modelId="{0CFDE5C2-3C57-4E29-B98A-B016EC99BE70}" type="presOf" srcId="{24B8FF49-FF69-4DFA-A4AC-AC6389E47A09}" destId="{33BA69A0-DBF1-416F-91AF-2A4C8850BED1}" srcOrd="0" destOrd="0" presId="urn:microsoft.com/office/officeart/2005/8/layout/matrix3"/>
    <dgm:cxn modelId="{B493EDDF-8330-4C88-8B05-DBDF0A72A003}" srcId="{977849C3-A982-461A-87F6-9FE7DCCE99FB}" destId="{60F725FC-16A8-4614-AFE8-8143E01EF0CC}" srcOrd="2" destOrd="0" parTransId="{C7CCD089-426A-4329-B443-05AF8F9E4ABC}" sibTransId="{C37DB455-3072-4241-863A-47339D431CAD}"/>
    <dgm:cxn modelId="{8F8D28BE-81EA-4762-A0AF-8AD277B12A41}" type="presOf" srcId="{60F725FC-16A8-4614-AFE8-8143E01EF0CC}" destId="{7BABC400-E84B-4493-A900-75E9AACF2914}" srcOrd="0" destOrd="0" presId="urn:microsoft.com/office/officeart/2005/8/layout/matrix3"/>
    <dgm:cxn modelId="{17F2784A-30AD-47B9-8781-84A40AFE35DF}" srcId="{977849C3-A982-461A-87F6-9FE7DCCE99FB}" destId="{9F07C9D1-C548-4D7B-BC45-AEEA924039DF}" srcOrd="3" destOrd="0" parTransId="{AE4A5FB9-EC46-45DD-B3D1-AC5CFD814FF3}" sibTransId="{606C27D1-3158-45B2-8DCC-0BE27B529EEC}"/>
    <dgm:cxn modelId="{D12C4395-BA01-4257-9C48-E60136A0B040}" srcId="{977849C3-A982-461A-87F6-9FE7DCCE99FB}" destId="{9F3A254E-2783-4F29-91BB-F290AD58F11A}" srcOrd="1" destOrd="0" parTransId="{DAC89E9C-4B61-4BDD-8A58-5B37D0C1DF4C}" sibTransId="{E54DCB18-FF2B-498F-8F80-E97E7EC1B72F}"/>
    <dgm:cxn modelId="{67DC581E-5F8A-41FE-9B63-BB7D8EE05165}" type="presOf" srcId="{9F07C9D1-C548-4D7B-BC45-AEEA924039DF}" destId="{14B68422-94DE-49E5-8BEE-8631FCEB91F8}" srcOrd="0" destOrd="0" presId="urn:microsoft.com/office/officeart/2005/8/layout/matrix3"/>
    <dgm:cxn modelId="{A845AA4F-D75D-4341-9C44-11025FAE76B0}" srcId="{977849C3-A982-461A-87F6-9FE7DCCE99FB}" destId="{24B8FF49-FF69-4DFA-A4AC-AC6389E47A09}" srcOrd="0" destOrd="0" parTransId="{90B73C88-A10F-4984-9128-029E74C9D3AF}" sibTransId="{055C6470-7C52-458B-81FE-7B9F1044D0E3}"/>
    <dgm:cxn modelId="{D6CBBD59-8652-46D8-9560-B0FC0FB8BB08}" type="presParOf" srcId="{E9F0536C-68BD-47C8-B115-C742533E974C}" destId="{70958335-64AD-4D5A-AE6D-8DE1E46F5256}" srcOrd="0" destOrd="0" presId="urn:microsoft.com/office/officeart/2005/8/layout/matrix3"/>
    <dgm:cxn modelId="{AAC63C30-EB4C-4FFC-B030-AC74A6EEA8FE}" type="presParOf" srcId="{E9F0536C-68BD-47C8-B115-C742533E974C}" destId="{33BA69A0-DBF1-416F-91AF-2A4C8850BED1}" srcOrd="1" destOrd="0" presId="urn:microsoft.com/office/officeart/2005/8/layout/matrix3"/>
    <dgm:cxn modelId="{7CCCC4F1-FAE0-4931-BA52-2DC28629C18F}" type="presParOf" srcId="{E9F0536C-68BD-47C8-B115-C742533E974C}" destId="{58E631D3-A19F-4C89-8A89-B5C0E2D129C4}" srcOrd="2" destOrd="0" presId="urn:microsoft.com/office/officeart/2005/8/layout/matrix3"/>
    <dgm:cxn modelId="{B98A1300-DB75-433D-8B7D-C2CFFB37E67A}" type="presParOf" srcId="{E9F0536C-68BD-47C8-B115-C742533E974C}" destId="{7BABC400-E84B-4493-A900-75E9AACF2914}" srcOrd="3" destOrd="0" presId="urn:microsoft.com/office/officeart/2005/8/layout/matrix3"/>
    <dgm:cxn modelId="{32416303-86C7-425B-A83B-C7B1DF949E6A}" type="presParOf" srcId="{E9F0536C-68BD-47C8-B115-C742533E974C}" destId="{14B68422-94DE-49E5-8BEE-8631FCEB91F8}" srcOrd="4" destOrd="0" presId="urn:microsoft.com/office/officeart/2005/8/layout/matrix3"/>
  </dgm:cxnLst>
  <dgm:bg>
    <a:noFill/>
  </dgm:bg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0958335-64AD-4D5A-AE6D-8DE1E46F5256}">
      <dsp:nvSpPr>
        <dsp:cNvPr id="0" name=""/>
        <dsp:cNvSpPr/>
      </dsp:nvSpPr>
      <dsp:spPr>
        <a:xfrm>
          <a:off x="792099" y="0"/>
          <a:ext cx="4608512" cy="4608512"/>
        </a:xfrm>
        <a:prstGeom prst="diamond">
          <a:avLst/>
        </a:prstGeom>
        <a:solidFill>
          <a:schemeClr val="accent4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3BA69A0-DBF1-416F-91AF-2A4C8850BED1}">
      <dsp:nvSpPr>
        <dsp:cNvPr id="0" name=""/>
        <dsp:cNvSpPr/>
      </dsp:nvSpPr>
      <dsp:spPr>
        <a:xfrm>
          <a:off x="1409916" y="437808"/>
          <a:ext cx="1797319" cy="1797319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latin typeface="나눔바른고딕OTF Light" pitchFamily="50" charset="-127"/>
              <a:ea typeface="나눔바른고딕OTF Light" pitchFamily="50" charset="-127"/>
            </a:rPr>
            <a:t>법치체제</a:t>
          </a:r>
          <a:endParaRPr lang="en-US" altLang="ko-KR" sz="2000" b="1" kern="120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2000" b="1" kern="1200" dirty="0" smtClean="0">
              <a:latin typeface="나눔바른고딕OTF Light" pitchFamily="50" charset="-127"/>
              <a:ea typeface="나눔바른고딕OTF Light" pitchFamily="50" charset="-127"/>
            </a:rPr>
            <a:t>(</a:t>
          </a:r>
          <a:r>
            <a:rPr lang="ko-KR" altLang="en-US" sz="2000" b="1" kern="1200" dirty="0" smtClean="0">
              <a:latin typeface="나눔바른고딕OTF Light" pitchFamily="50" charset="-127"/>
              <a:ea typeface="나눔바른고딕OTF Light" pitchFamily="50" charset="-127"/>
            </a:rPr>
            <a:t>평화시대</a:t>
          </a:r>
          <a:r>
            <a:rPr lang="en-US" altLang="ko-KR" sz="2000" b="1" kern="1200" dirty="0" smtClean="0">
              <a:latin typeface="나눔바른고딕OTF Light" pitchFamily="50" charset="-127"/>
              <a:ea typeface="나눔바른고딕OTF Light" pitchFamily="50" charset="-127"/>
            </a:rPr>
            <a:t>)</a:t>
          </a:r>
          <a:endParaRPr lang="ko-KR" altLang="en-US" sz="2000" b="1" kern="1200" dirty="0">
            <a:latin typeface="나눔바른고딕OTF Light" pitchFamily="50" charset="-127"/>
            <a:ea typeface="나눔바른고딕OTF Light" pitchFamily="50" charset="-127"/>
          </a:endParaRPr>
        </a:p>
      </dsp:txBody>
      <dsp:txXfrm>
        <a:off x="1409916" y="437808"/>
        <a:ext cx="1797319" cy="1797319"/>
      </dsp:txXfrm>
    </dsp:sp>
    <dsp:sp modelId="{58E631D3-A19F-4C89-8A89-B5C0E2D129C4}">
      <dsp:nvSpPr>
        <dsp:cNvPr id="0" name=""/>
        <dsp:cNvSpPr/>
      </dsp:nvSpPr>
      <dsp:spPr>
        <a:xfrm>
          <a:off x="3345491" y="437808"/>
          <a:ext cx="1797319" cy="1797319"/>
        </a:xfrm>
        <a:prstGeom prst="roundRect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kern="1200" dirty="0" smtClean="0">
              <a:latin typeface="나눔바른고딕OTF Light" pitchFamily="50" charset="-127"/>
              <a:ea typeface="나눔바른고딕OTF Light" pitchFamily="50" charset="-127"/>
            </a:rPr>
            <a:t>쇄국정치</a:t>
          </a:r>
          <a:endParaRPr lang="en-US" altLang="ko-KR" sz="2000" b="1" kern="120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o-KR" altLang="en-US" sz="1400" b="0" kern="1200" dirty="0">
            <a:latin typeface="나눔바른고딕OTF Light" pitchFamily="50" charset="-127"/>
            <a:ea typeface="나눔바른고딕OTF Light" pitchFamily="50" charset="-127"/>
          </a:endParaRPr>
        </a:p>
      </dsp:txBody>
      <dsp:txXfrm>
        <a:off x="3345491" y="437808"/>
        <a:ext cx="1797319" cy="1797319"/>
      </dsp:txXfrm>
    </dsp:sp>
    <dsp:sp modelId="{7BABC400-E84B-4493-A900-75E9AACF2914}">
      <dsp:nvSpPr>
        <dsp:cNvPr id="0" name=""/>
        <dsp:cNvSpPr/>
      </dsp:nvSpPr>
      <dsp:spPr>
        <a:xfrm>
          <a:off x="1409916" y="2373383"/>
          <a:ext cx="1797319" cy="1797319"/>
        </a:xfrm>
        <a:prstGeom prst="roundRect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i="0" kern="1200" dirty="0" smtClean="0">
              <a:latin typeface="나눔바른고딕OTF Light" pitchFamily="50" charset="-127"/>
              <a:ea typeface="나눔바른고딕OTF Light" pitchFamily="50" charset="-127"/>
            </a:rPr>
            <a:t>기독교 </a:t>
          </a:r>
          <a:endParaRPr lang="en-US" altLang="ko-KR" sz="2000" b="1" i="0" kern="120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vl="0" algn="ctr" defTabSz="8890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000" b="1" i="0" kern="1200" dirty="0" smtClean="0">
              <a:latin typeface="나눔바른고딕OTF Light" pitchFamily="50" charset="-127"/>
              <a:ea typeface="나눔바른고딕OTF Light" pitchFamily="50" charset="-127"/>
            </a:rPr>
            <a:t>금지령</a:t>
          </a:r>
          <a:endParaRPr lang="en-US" altLang="ko-KR" sz="2000" b="1" i="0" kern="1200" dirty="0">
            <a:latin typeface="나눔바른고딕OTF Light" pitchFamily="50" charset="-127"/>
            <a:ea typeface="나눔바른고딕OTF Light" pitchFamily="50" charset="-127"/>
          </a:endParaRPr>
        </a:p>
      </dsp:txBody>
      <dsp:txXfrm>
        <a:off x="1409916" y="2373383"/>
        <a:ext cx="1797319" cy="1797319"/>
      </dsp:txXfrm>
    </dsp:sp>
    <dsp:sp modelId="{14B68422-94DE-49E5-8BEE-8631FCEB91F8}">
      <dsp:nvSpPr>
        <dsp:cNvPr id="0" name=""/>
        <dsp:cNvSpPr/>
      </dsp:nvSpPr>
      <dsp:spPr>
        <a:xfrm>
          <a:off x="3345491" y="2373383"/>
          <a:ext cx="1797319" cy="1797319"/>
        </a:xfrm>
        <a:prstGeom prst="roundRect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800" b="1" i="0" kern="1200" dirty="0" smtClean="0">
              <a:latin typeface="나눔바른고딕OTF Light" pitchFamily="50" charset="-127"/>
              <a:ea typeface="나눔바른고딕OTF Light" pitchFamily="50" charset="-127"/>
            </a:rPr>
            <a:t>자급경제</a:t>
          </a:r>
          <a:endParaRPr lang="en-US" altLang="ko-KR" sz="1800" b="1" i="0" kern="1200" dirty="0" smtClean="0">
            <a:latin typeface="나눔바른고딕OTF Light" pitchFamily="50" charset="-127"/>
            <a:ea typeface="나눔바른고딕OTF Light" pitchFamily="50" charset="-127"/>
          </a:endParaRPr>
        </a:p>
        <a:p>
          <a:pPr lvl="0" algn="ctr" defTabSz="80010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ko-KR" sz="1600" b="1" i="0" kern="1200" dirty="0" smtClean="0">
              <a:latin typeface="나눔바른고딕OTF Light" pitchFamily="50" charset="-127"/>
              <a:ea typeface="나눔바른고딕OTF Light" pitchFamily="50" charset="-127"/>
            </a:rPr>
            <a:t>(</a:t>
          </a:r>
          <a:r>
            <a:rPr lang="ko-KR" altLang="en-US" sz="1600" b="1" i="0" kern="1200" dirty="0" smtClean="0">
              <a:latin typeface="나눔바른고딕OTF Light" pitchFamily="50" charset="-127"/>
              <a:ea typeface="나눔바른고딕OTF Light" pitchFamily="50" charset="-127"/>
            </a:rPr>
            <a:t>농업</a:t>
          </a:r>
          <a:r>
            <a:rPr lang="en-US" altLang="ko-KR" sz="1600" b="1" i="0" kern="1200" dirty="0" smtClean="0">
              <a:latin typeface="나눔바른고딕OTF Light" pitchFamily="50" charset="-127"/>
              <a:ea typeface="나눔바른고딕OTF Light" pitchFamily="50" charset="-127"/>
            </a:rPr>
            <a:t>,</a:t>
          </a:r>
          <a:r>
            <a:rPr lang="ko-KR" altLang="en-US" sz="1600" b="1" i="0" kern="1200" dirty="0" smtClean="0">
              <a:latin typeface="나눔바른고딕OTF Light" pitchFamily="50" charset="-127"/>
              <a:ea typeface="나눔바른고딕OTF Light" pitchFamily="50" charset="-127"/>
            </a:rPr>
            <a:t>문화 성장</a:t>
          </a:r>
          <a:r>
            <a:rPr lang="en-US" altLang="ko-KR" sz="1600" b="1" i="0" kern="1200" dirty="0" smtClean="0">
              <a:latin typeface="나눔바른고딕OTF Light" pitchFamily="50" charset="-127"/>
              <a:ea typeface="나눔바른고딕OTF Light" pitchFamily="50" charset="-127"/>
            </a:rPr>
            <a:t>)</a:t>
          </a:r>
          <a:endParaRPr lang="ko-KR" altLang="en-US" sz="1600" b="1" i="0" kern="1200" dirty="0">
            <a:latin typeface="나눔바른고딕OTF Light" pitchFamily="50" charset="-127"/>
            <a:ea typeface="나눔바른고딕OTF Light" pitchFamily="50" charset="-127"/>
          </a:endParaRPr>
        </a:p>
      </dsp:txBody>
      <dsp:txXfrm>
        <a:off x="3345491" y="2373383"/>
        <a:ext cx="1797319" cy="179731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771C21-3757-4199-83DE-22960358A2A5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A4E647-5A0F-41E6-A0EF-B58D8C1C6CD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6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7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1200" dirty="0" smtClean="0"/>
              <a:t>http://minheeblog.tistory.com/category/PPT</a:t>
            </a:r>
            <a:endParaRPr lang="ko-KR" altLang="en-US" sz="1200" dirty="0" smtClean="0"/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4A4E647-5A0F-41E6-A0EF-B58D8C1C6CD4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2FE722-38C7-4231-8BB5-7A27D4E5977D}" type="datetimeFigureOut">
              <a:rPr lang="ko-KR" altLang="en-US" smtClean="0"/>
              <a:pPr/>
              <a:t>2019-03-30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7CD0F7-B239-41DD-B89C-138EEA1D13E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kr/url?sa=i&amp;rct=j&amp;q=&amp;esrc=s&amp;source=images&amp;cd=&amp;cad=rja&amp;uact=8&amp;ved=2ahUKEwjUqfOc4qnhAhXIBKYKHU_9DYAQjRx6BAgBEAU&amp;url=http://news.kmib.co.kr/article/view.asp?arcid=0923544035&amp;psig=AOvVaw2dvS5rORjAMU9WQIRTLM2d&amp;ust=1554031916675104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youtu.be/BcfOdu98C6k" TargetMode="Externa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일본관광의 발전과정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일본어일본학과</a:t>
            </a:r>
            <a:endParaRPr lang="en-US" altLang="ko-KR" dirty="0" smtClean="0"/>
          </a:p>
          <a:p>
            <a:r>
              <a:rPr lang="en-US" altLang="ko-KR" dirty="0" smtClean="0"/>
              <a:t>21702137</a:t>
            </a:r>
          </a:p>
          <a:p>
            <a:r>
              <a:rPr lang="ko-KR" altLang="en-US" dirty="0" smtClean="0"/>
              <a:t>박예진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타원 32"/>
          <p:cNvSpPr/>
          <p:nvPr/>
        </p:nvSpPr>
        <p:spPr>
          <a:xfrm>
            <a:off x="4067944" y="74100"/>
            <a:ext cx="936104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995936" y="33265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고</a:t>
            </a:r>
            <a:r>
              <a:rPr lang="en-US" altLang="ko-KR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(</a:t>
            </a:r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講</a:t>
            </a:r>
            <a:r>
              <a:rPr lang="en-US" altLang="ko-KR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)</a:t>
            </a:r>
            <a:endParaRPr lang="ko-KR" altLang="en-US" sz="24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475656" y="908720"/>
            <a:ext cx="640871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pc="-150" dirty="0" smtClean="0">
                <a:latin typeface="나눔고딕" pitchFamily="50" charset="-127"/>
                <a:ea typeface="나눔고딕" pitchFamily="50" charset="-127"/>
              </a:rPr>
              <a:t>▶   </a:t>
            </a:r>
            <a:r>
              <a:rPr lang="ko-KR" altLang="en-US" b="1" spc="-150" dirty="0" smtClean="0">
                <a:latin typeface="나눔고딕" pitchFamily="50" charset="-127"/>
                <a:ea typeface="나눔고딕" pitchFamily="50" charset="-127"/>
              </a:rPr>
              <a:t>여행 경비 마련 위해 유행</a:t>
            </a:r>
            <a:endParaRPr lang="en-US" altLang="ko-KR" b="1" spc="-150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spc="-150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spc="-150" dirty="0" smtClean="0">
                <a:latin typeface="나눔고딕" pitchFamily="50" charset="-127"/>
                <a:ea typeface="나눔고딕" pitchFamily="50" charset="-127"/>
              </a:rPr>
              <a:t>▶  고</a:t>
            </a:r>
            <a:r>
              <a:rPr lang="en-US" altLang="ko-KR" b="1" spc="-150" dirty="0" smtClean="0">
                <a:latin typeface="나눔고딕" pitchFamily="50" charset="-127"/>
                <a:ea typeface="나눔고딕" pitchFamily="50" charset="-127"/>
              </a:rPr>
              <a:t>?</a:t>
            </a: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종교적 교리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신념을 같이 하는 사람들이 기도회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강독회로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일정 금액을 상호부조의 목적으로 적립하는 모임</a:t>
            </a:r>
          </a:p>
          <a:p>
            <a:endParaRPr lang="en-US" altLang="ko-KR" b="1" spc="-150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 ‘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이세코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’가 지역 공동체 단위로 생김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→  적립금을 모으기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추첨 투표로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이세참배자를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선발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   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→  비용 문제 해결</a:t>
            </a:r>
          </a:p>
          <a:p>
            <a:endParaRPr lang="ko-KR" altLang="en-US" spc="-150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932040" y="3284984"/>
            <a:ext cx="421196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b="1" i="1" dirty="0" err="1" smtClean="0">
                <a:solidFill>
                  <a:schemeClr val="bg1">
                    <a:lumMod val="75000"/>
                  </a:schemeClr>
                </a:solidFill>
              </a:rPr>
              <a:t>이세신궁</a:t>
            </a:r>
            <a:r>
              <a:rPr lang="ko-KR" altLang="en-US" sz="1400" b="1" i="1" dirty="0" smtClean="0">
                <a:solidFill>
                  <a:schemeClr val="bg1">
                    <a:lumMod val="75000"/>
                  </a:schemeClr>
                </a:solidFill>
              </a:rPr>
              <a:t> 참배 행렬을 그린 </a:t>
            </a:r>
            <a:r>
              <a:rPr lang="ko-KR" altLang="en-US" sz="1400" b="1" i="1" dirty="0" err="1" smtClean="0">
                <a:solidFill>
                  <a:schemeClr val="bg1">
                    <a:lumMod val="75000"/>
                  </a:schemeClr>
                </a:solidFill>
              </a:rPr>
              <a:t>도쿠가와</a:t>
            </a:r>
            <a:r>
              <a:rPr lang="ko-KR" altLang="en-US" sz="1400" b="1" i="1" dirty="0" smtClean="0">
                <a:solidFill>
                  <a:schemeClr val="bg1">
                    <a:lumMod val="75000"/>
                  </a:schemeClr>
                </a:solidFill>
              </a:rPr>
              <a:t> 시대의 그림</a:t>
            </a:r>
            <a:endParaRPr lang="ko-KR" altLang="en-US" sz="1400" b="1" i="1" dirty="0">
              <a:solidFill>
                <a:schemeClr val="bg1">
                  <a:lumMod val="75000"/>
                </a:schemeClr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pic>
        <p:nvPicPr>
          <p:cNvPr id="9218" name="Picture 2" descr="http://monthly.chosun.com/upload/1611/1611_34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573016"/>
            <a:ext cx="9144000" cy="328498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직사각형 8"/>
          <p:cNvSpPr/>
          <p:nvPr/>
        </p:nvSpPr>
        <p:spPr>
          <a:xfrm>
            <a:off x="0" y="2708920"/>
            <a:ext cx="9144000" cy="414908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/>
          <p:cNvSpPr txBox="1"/>
          <p:nvPr/>
        </p:nvSpPr>
        <p:spPr>
          <a:xfrm>
            <a:off x="3779912" y="3717032"/>
            <a:ext cx="151216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dist"/>
            <a:r>
              <a:rPr lang="en-US" altLang="ko-KR" sz="2400" b="1" dirty="0" smtClean="0">
                <a:solidFill>
                  <a:schemeClr val="bg1"/>
                </a:solidFill>
                <a:latin typeface="나눔명조" pitchFamily="18" charset="-127"/>
                <a:ea typeface="나눔명조" pitchFamily="18" charset="-127"/>
              </a:rPr>
              <a:t>Q&amp;A?</a:t>
            </a:r>
            <a:endParaRPr lang="ko-KR" altLang="en-US" sz="2400" b="1" dirty="0">
              <a:solidFill>
                <a:schemeClr val="bg1"/>
              </a:solidFill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195736" y="3068960"/>
            <a:ext cx="47525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b="1" dirty="0" smtClean="0">
                <a:solidFill>
                  <a:schemeClr val="bg1"/>
                </a:solidFill>
                <a:latin typeface="나눔명조" pitchFamily="18" charset="-127"/>
                <a:ea typeface="나눔명조" pitchFamily="18" charset="-127"/>
              </a:rPr>
              <a:t>감사합니다</a:t>
            </a:r>
            <a:endParaRPr lang="ko-KR" altLang="en-US" sz="4000" b="1" dirty="0">
              <a:solidFill>
                <a:schemeClr val="bg1"/>
              </a:solidFill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7164288" y="2060848"/>
            <a:ext cx="1296144" cy="129614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타원 10"/>
          <p:cNvSpPr/>
          <p:nvPr/>
        </p:nvSpPr>
        <p:spPr>
          <a:xfrm>
            <a:off x="539552" y="2060848"/>
            <a:ext cx="1296144" cy="12961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123728" y="6488668"/>
            <a:ext cx="50405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dirty="0" smtClean="0">
                <a:solidFill>
                  <a:schemeClr val="bg1"/>
                </a:solidFill>
                <a:latin typeface="나눔명조" pitchFamily="18" charset="-127"/>
                <a:ea typeface="나눔명조" pitchFamily="18" charset="-127"/>
              </a:rPr>
              <a:t>21702137 </a:t>
            </a:r>
            <a:r>
              <a:rPr lang="ko-KR" altLang="en-US" dirty="0" smtClean="0">
                <a:solidFill>
                  <a:schemeClr val="bg1"/>
                </a:solidFill>
                <a:latin typeface="나눔명조" pitchFamily="18" charset="-127"/>
                <a:ea typeface="나눔명조" pitchFamily="18" charset="-127"/>
              </a:rPr>
              <a:t>일본어일본학과 박예진</a:t>
            </a:r>
            <a:endParaRPr lang="ko-KR" altLang="en-US" sz="1050" dirty="0">
              <a:solidFill>
                <a:schemeClr val="bg1"/>
              </a:solidFill>
              <a:latin typeface="나눔명조" pitchFamily="18" charset="-127"/>
              <a:ea typeface="나눔명조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직사각형 17"/>
          <p:cNvSpPr/>
          <p:nvPr/>
        </p:nvSpPr>
        <p:spPr>
          <a:xfrm>
            <a:off x="438360" y="2996952"/>
            <a:ext cx="1368152" cy="1944216"/>
          </a:xfrm>
          <a:prstGeom prst="rect">
            <a:avLst/>
          </a:prstGeom>
          <a:solidFill>
            <a:schemeClr val="bg1">
              <a:alpha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23528" y="548680"/>
            <a:ext cx="41764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“</a:t>
            </a:r>
            <a:r>
              <a:rPr lang="ko-KR" altLang="en-US" sz="2800" b="1" i="1" dirty="0" err="1" smtClean="0">
                <a:latin typeface="나눔바른고딕OTF Light" pitchFamily="50" charset="-127"/>
                <a:ea typeface="나눔바른고딕OTF Light" pitchFamily="50" charset="-127"/>
              </a:rPr>
              <a:t>에도시대</a:t>
            </a:r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”</a:t>
            </a:r>
            <a:endParaRPr lang="ko-KR" altLang="en-US" sz="2800" b="1" i="1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27727" y="1484784"/>
            <a:ext cx="849694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5400" dirty="0" smtClean="0">
                <a:latin typeface="HY헤드라인M" pitchFamily="18" charset="-127"/>
                <a:ea typeface="HY헤드라인M" pitchFamily="18" charset="-127"/>
              </a:rPr>
              <a:t> </a:t>
            </a:r>
            <a:r>
              <a:rPr lang="en-US" altLang="ko-KR" sz="5400" dirty="0" smtClean="0">
                <a:solidFill>
                  <a:schemeClr val="tx2">
                    <a:lumMod val="75000"/>
                  </a:schemeClr>
                </a:solidFill>
                <a:latin typeface="HY헤드라인M" pitchFamily="18" charset="-127"/>
                <a:ea typeface="HY헤드라인M" pitchFamily="18" charset="-127"/>
              </a:rPr>
              <a:t>01      02      03      04</a:t>
            </a:r>
            <a:endParaRPr lang="ko-KR" altLang="en-US" sz="5400" dirty="0">
              <a:solidFill>
                <a:schemeClr val="tx2">
                  <a:lumMod val="75000"/>
                </a:schemeClr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467544" y="2420888"/>
            <a:ext cx="13681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/>
          <p:cNvCxnSpPr/>
          <p:nvPr/>
        </p:nvCxnSpPr>
        <p:spPr>
          <a:xfrm>
            <a:off x="2627784" y="2420888"/>
            <a:ext cx="13681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직선 연결선 12"/>
          <p:cNvCxnSpPr/>
          <p:nvPr/>
        </p:nvCxnSpPr>
        <p:spPr>
          <a:xfrm>
            <a:off x="4860032" y="2420888"/>
            <a:ext cx="13681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7020272" y="2420888"/>
            <a:ext cx="1368152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95536" y="3717032"/>
            <a:ext cx="1368152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spc="-150" dirty="0" smtClean="0">
                <a:latin typeface="나눔바른고딕OTF Light" pitchFamily="50" charset="-127"/>
                <a:ea typeface="나눔바른고딕OTF Light" pitchFamily="50" charset="-127"/>
              </a:rPr>
              <a:t>특징</a:t>
            </a:r>
            <a:endParaRPr lang="ko-KR" altLang="en-US" b="1" spc="-150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19" name="직사각형 18"/>
          <p:cNvSpPr/>
          <p:nvPr/>
        </p:nvSpPr>
        <p:spPr>
          <a:xfrm>
            <a:off x="2627784" y="2996952"/>
            <a:ext cx="1368152" cy="1944216"/>
          </a:xfrm>
          <a:prstGeom prst="rect">
            <a:avLst/>
          </a:prstGeom>
          <a:solidFill>
            <a:schemeClr val="bg1">
              <a:alpha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4860032" y="2996952"/>
            <a:ext cx="1368152" cy="1944216"/>
          </a:xfrm>
          <a:prstGeom prst="rect">
            <a:avLst/>
          </a:prstGeom>
          <a:solidFill>
            <a:schemeClr val="bg1">
              <a:alpha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7020272" y="2996952"/>
            <a:ext cx="1368152" cy="1944216"/>
          </a:xfrm>
          <a:prstGeom prst="rect">
            <a:avLst/>
          </a:prstGeom>
          <a:solidFill>
            <a:schemeClr val="bg1">
              <a:alpha val="80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483768" y="3717032"/>
            <a:ext cx="165618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spc="-150" dirty="0" smtClean="0">
                <a:latin typeface="나눔바른고딕OTF Light" pitchFamily="50" charset="-127"/>
                <a:ea typeface="나눔바른고딕OTF Light" pitchFamily="50" charset="-127"/>
              </a:rPr>
              <a:t>종교의 발전</a:t>
            </a:r>
            <a:endParaRPr lang="ko-KR" altLang="en-US" b="1" spc="-150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4716016" y="3717032"/>
            <a:ext cx="1656184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spc="-150" dirty="0" err="1" smtClean="0">
                <a:latin typeface="나눔바른고딕OTF Light" pitchFamily="50" charset="-127"/>
                <a:ea typeface="나눔바른고딕OTF Light" pitchFamily="50" charset="-127"/>
              </a:rPr>
              <a:t>참근교대제</a:t>
            </a:r>
            <a:endParaRPr lang="ko-KR" altLang="en-US" b="1" spc="-150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804248" y="3717032"/>
            <a:ext cx="1728192" cy="92333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ko-KR" altLang="en-US" b="1" spc="-150" dirty="0" smtClean="0">
                <a:latin typeface="나눔바른고딕OTF Light" pitchFamily="50" charset="-127"/>
                <a:ea typeface="나눔바른고딕OTF Light" pitchFamily="50" charset="-127"/>
              </a:rPr>
              <a:t>장기투어</a:t>
            </a:r>
            <a:r>
              <a:rPr lang="en-US" altLang="ko-KR" b="1" spc="-150" dirty="0" smtClean="0">
                <a:latin typeface="나눔바른고딕OTF Light" pitchFamily="50" charset="-127"/>
                <a:ea typeface="나눔바른고딕OTF Light" pitchFamily="50" charset="-127"/>
              </a:rPr>
              <a:t>,</a:t>
            </a:r>
          </a:p>
          <a:p>
            <a:pPr algn="ctr"/>
            <a:r>
              <a:rPr lang="ko-KR" altLang="en-US" b="1" spc="-150" dirty="0" smtClean="0">
                <a:latin typeface="나눔바른고딕OTF Light" pitchFamily="50" charset="-127"/>
                <a:ea typeface="나눔바른고딕OTF Light" pitchFamily="50" charset="-127"/>
              </a:rPr>
              <a:t>고</a:t>
            </a:r>
            <a:r>
              <a:rPr lang="ko-KR" altLang="en-US" b="1" dirty="0" smtClean="0"/>
              <a:t> 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講</a:t>
            </a:r>
            <a:r>
              <a:rPr lang="en-US" altLang="ko-KR" b="1" dirty="0" smtClean="0"/>
              <a:t>)</a:t>
            </a:r>
            <a:endParaRPr lang="ko-KR" altLang="en-US" b="1" dirty="0" smtClean="0"/>
          </a:p>
          <a:p>
            <a:pPr algn="ctr"/>
            <a:endParaRPr lang="ko-KR" altLang="en-US" b="1" spc="-150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40" name="타원 39"/>
          <p:cNvSpPr/>
          <p:nvPr/>
        </p:nvSpPr>
        <p:spPr>
          <a:xfrm>
            <a:off x="7452320" y="5229200"/>
            <a:ext cx="1296144" cy="129614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직사각형 40"/>
          <p:cNvSpPr/>
          <p:nvPr/>
        </p:nvSpPr>
        <p:spPr>
          <a:xfrm>
            <a:off x="0" y="5877272"/>
            <a:ext cx="9144000" cy="108012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2" name="타원 41"/>
          <p:cNvSpPr/>
          <p:nvPr/>
        </p:nvSpPr>
        <p:spPr>
          <a:xfrm>
            <a:off x="539552" y="5229200"/>
            <a:ext cx="1296144" cy="1296144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타원 32"/>
          <p:cNvSpPr/>
          <p:nvPr/>
        </p:nvSpPr>
        <p:spPr>
          <a:xfrm>
            <a:off x="4067944" y="74100"/>
            <a:ext cx="936104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995936" y="33265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특징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395536" y="3861048"/>
            <a:ext cx="5400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ko-KR" sz="2000" b="1" dirty="0" err="1" smtClean="0">
                <a:latin typeface="나눔고딕" pitchFamily="50" charset="-127"/>
                <a:ea typeface="나눔고딕" pitchFamily="50" charset="-127"/>
              </a:rPr>
              <a:t>도쿠가와</a:t>
            </a:r>
            <a:r>
              <a:rPr lang="ko-KR" altLang="ko-KR" sz="20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ko-KR" sz="2000" b="1" dirty="0" err="1" smtClean="0">
                <a:latin typeface="나눔고딕" pitchFamily="50" charset="-127"/>
                <a:ea typeface="나눔고딕" pitchFamily="50" charset="-127"/>
              </a:rPr>
              <a:t>이에야스가</a:t>
            </a:r>
            <a:r>
              <a:rPr lang="ko-KR" altLang="ko-KR" sz="20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ko-KR" sz="2000" b="1" dirty="0" err="1" smtClean="0">
                <a:latin typeface="나눔고딕" pitchFamily="50" charset="-127"/>
                <a:ea typeface="나눔고딕" pitchFamily="50" charset="-127"/>
              </a:rPr>
              <a:t>에도에</a:t>
            </a:r>
            <a:r>
              <a:rPr lang="ko-KR" altLang="ko-KR" sz="2000" b="1" dirty="0" smtClean="0">
                <a:latin typeface="나눔고딕" pitchFamily="50" charset="-127"/>
                <a:ea typeface="나눔고딕" pitchFamily="50" charset="-127"/>
              </a:rPr>
              <a:t> 막부를 연</a:t>
            </a:r>
            <a:r>
              <a:rPr lang="ko-KR" altLang="en-US" sz="2000" b="1" dirty="0" smtClean="0">
                <a:latin typeface="나눔고딕" pitchFamily="50" charset="-127"/>
                <a:ea typeface="나눔고딕" pitchFamily="50" charset="-127"/>
              </a:rPr>
              <a:t>시기</a:t>
            </a:r>
            <a:endParaRPr lang="en-US" altLang="ko-KR" sz="2000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sz="2000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ko-KR" sz="2000" b="1" dirty="0" smtClean="0"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sz="2000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ko-KR" sz="2000" b="1" dirty="0" smtClean="0">
                <a:latin typeface="나눔고딕" pitchFamily="50" charset="-127"/>
                <a:ea typeface="나눔고딕" pitchFamily="50" charset="-127"/>
              </a:rPr>
              <a:t>메이지 정부군에 함락되는 때까지의 265년</a:t>
            </a:r>
            <a:r>
              <a:rPr lang="ko-KR" altLang="en-US" sz="2000" b="1" dirty="0" smtClean="0">
                <a:latin typeface="나눔고딕" pitchFamily="50" charset="-127"/>
                <a:ea typeface="나눔고딕" pitchFamily="50" charset="-127"/>
              </a:rPr>
              <a:t>간</a:t>
            </a:r>
            <a:endParaRPr lang="ko-KR" altLang="en-US" sz="2000" b="1" spc="-150" dirty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95536" y="2132856"/>
            <a:ext cx="34563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 “</a:t>
            </a:r>
            <a:r>
              <a:rPr lang="ko-KR" altLang="en-US" sz="2800" b="1" i="1" dirty="0" err="1" smtClean="0">
                <a:latin typeface="나눔바른고딕OTF Light" pitchFamily="50" charset="-127"/>
                <a:ea typeface="나눔바른고딕OTF Light" pitchFamily="50" charset="-127"/>
              </a:rPr>
              <a:t>에도시대</a:t>
            </a:r>
            <a:endParaRPr lang="en-US" altLang="ko-KR" sz="2800" b="1" i="1" dirty="0" smtClean="0">
              <a:latin typeface="나눔바른고딕OTF Light" pitchFamily="50" charset="-127"/>
              <a:ea typeface="나눔바른고딕OTF Light" pitchFamily="50" charset="-127"/>
            </a:endParaRPr>
          </a:p>
          <a:p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 (</a:t>
            </a:r>
            <a:r>
              <a:rPr lang="ko-KR" altLang="en-US" sz="2800" b="1" i="1" dirty="0" err="1" smtClean="0">
                <a:latin typeface="나눔바른고딕OTF Light" pitchFamily="50" charset="-127"/>
                <a:ea typeface="나눔바른고딕OTF Light" pitchFamily="50" charset="-127"/>
              </a:rPr>
              <a:t>도쿠가와시대</a:t>
            </a:r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)</a:t>
            </a:r>
            <a:r>
              <a:rPr lang="ko-KR" altLang="en-US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란</a:t>
            </a:r>
            <a:r>
              <a:rPr lang="en-US" altLang="ko-KR" sz="2800" b="1" i="1" dirty="0" smtClean="0">
                <a:latin typeface="나눔바른고딕OTF Light" pitchFamily="50" charset="-127"/>
                <a:ea typeface="나눔바른고딕OTF Light" pitchFamily="50" charset="-127"/>
              </a:rPr>
              <a:t>?”</a:t>
            </a:r>
            <a:endParaRPr lang="ko-KR" altLang="en-US" sz="2800" b="1" i="1" dirty="0">
              <a:latin typeface="나눔바른고딕OTF Light" pitchFamily="50" charset="-127"/>
              <a:ea typeface="나눔바른고딕OTF Light" pitchFamily="50" charset="-127"/>
            </a:endParaRPr>
          </a:p>
        </p:txBody>
      </p:sp>
      <p:pic>
        <p:nvPicPr>
          <p:cNvPr id="17410" name="Picture 2" descr="https://upload.wikimedia.org/wikipedia/commons/thumb/1/11/Tokugawa_Ieyasu2.JPG/800px-Tokugawa_Ieyasu2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4088" y="1680427"/>
            <a:ext cx="3402820" cy="3884395"/>
          </a:xfrm>
          <a:prstGeom prst="rect">
            <a:avLst/>
          </a:prstGeom>
          <a:noFill/>
        </p:spPr>
      </p:pic>
      <p:cxnSp>
        <p:nvCxnSpPr>
          <p:cNvPr id="12" name="직선 연결선 11"/>
          <p:cNvCxnSpPr/>
          <p:nvPr/>
        </p:nvCxnSpPr>
        <p:spPr>
          <a:xfrm>
            <a:off x="0" y="3140968"/>
            <a:ext cx="4824536" cy="0"/>
          </a:xfrm>
          <a:prstGeom prst="line">
            <a:avLst/>
          </a:prstGeom>
          <a:ln>
            <a:gradFill>
              <a:gsLst>
                <a:gs pos="0">
                  <a:schemeClr val="bg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/>
                </a:gs>
              </a:gsLst>
              <a:lin ang="10800000" scaled="0"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다이어그램 7"/>
          <p:cNvGraphicFramePr/>
          <p:nvPr>
            <p:extLst>
              <p:ext uri="{D42A27DB-BD31-4B8C-83A1-F6EECF244321}">
                <p14:modId xmlns:p14="http://schemas.microsoft.com/office/powerpoint/2010/main" xmlns="" val="3826571026"/>
              </p:ext>
            </p:extLst>
          </p:nvPr>
        </p:nvGraphicFramePr>
        <p:xfrm>
          <a:off x="1403648" y="1556792"/>
          <a:ext cx="6552728" cy="46085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타원 11"/>
          <p:cNvSpPr/>
          <p:nvPr/>
        </p:nvSpPr>
        <p:spPr>
          <a:xfrm>
            <a:off x="4067944" y="74100"/>
            <a:ext cx="936104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TextBox 12"/>
          <p:cNvSpPr txBox="1"/>
          <p:nvPr/>
        </p:nvSpPr>
        <p:spPr>
          <a:xfrm>
            <a:off x="3995936" y="332656"/>
            <a:ext cx="1080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특징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타원 32"/>
          <p:cNvSpPr/>
          <p:nvPr/>
        </p:nvSpPr>
        <p:spPr>
          <a:xfrm>
            <a:off x="3419872" y="116632"/>
            <a:ext cx="1944216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419872" y="33265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종교의 발전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83568" y="2204864"/>
            <a:ext cx="7704856" cy="410445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2564904"/>
            <a:ext cx="5040560" cy="39857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나눔고딕" pitchFamily="50" charset="-127"/>
                <a:ea typeface="나눔고딕" pitchFamily="50" charset="-127"/>
              </a:rPr>
              <a:t>▶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에도시대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이전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이동 자유 엄격히 제한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쓰코테가타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발급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여권에 해당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1)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반쇼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세키쇼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통과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2)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발급 기관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무가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–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영주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</a:t>
            </a: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                 평민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–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마을 촌장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사찰 주지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</a:t>
            </a: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3)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이세참배 명분으로 발급 받기 쉬움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pPr algn="ctr"/>
            <a:endParaRPr lang="ko-KR" altLang="en-US" sz="1900" b="1" dirty="0">
              <a:latin typeface="나눔명조" pitchFamily="18" charset="-127"/>
              <a:ea typeface="나눔명조" pitchFamily="18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1196752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i="1" spc="-150" dirty="0" smtClean="0">
                <a:latin typeface="나눔바른고딕OTF Light" pitchFamily="50" charset="-127"/>
                <a:ea typeface="나눔바른고딕OTF Light" pitchFamily="50" charset="-127"/>
              </a:rPr>
              <a:t>“</a:t>
            </a:r>
            <a:r>
              <a:rPr lang="ko-KR" altLang="en-US" sz="3200" b="1" i="1" spc="-150" dirty="0" err="1" smtClean="0">
                <a:latin typeface="나눔바른고딕OTF Light" pitchFamily="50" charset="-127"/>
                <a:ea typeface="나눔바른고딕OTF Light" pitchFamily="50" charset="-127"/>
              </a:rPr>
              <a:t>이세신궁참배</a:t>
            </a:r>
            <a:r>
              <a:rPr lang="en-US" altLang="ko-KR" sz="3200" b="1" i="1" spc="-150" dirty="0" smtClean="0">
                <a:latin typeface="나눔바른고딕OTF Light" pitchFamily="50" charset="-127"/>
                <a:ea typeface="나눔바른고딕OTF Light" pitchFamily="50" charset="-127"/>
              </a:rPr>
              <a:t>”</a:t>
            </a:r>
          </a:p>
        </p:txBody>
      </p:sp>
      <p:cxnSp>
        <p:nvCxnSpPr>
          <p:cNvPr id="11" name="직선 연결선 10"/>
          <p:cNvCxnSpPr/>
          <p:nvPr/>
        </p:nvCxnSpPr>
        <p:spPr>
          <a:xfrm>
            <a:off x="179512" y="1844824"/>
            <a:ext cx="4824536" cy="0"/>
          </a:xfrm>
          <a:prstGeom prst="line">
            <a:avLst/>
          </a:prstGeom>
          <a:ln>
            <a:gradFill>
              <a:gsLst>
                <a:gs pos="0">
                  <a:schemeClr val="bg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/>
                </a:gs>
              </a:gsLst>
              <a:lin ang="10800000" scaled="0"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5361" name="_x125629680" descr="EMB0000426045e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24128" y="2348880"/>
            <a:ext cx="2551039" cy="371786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타원 32"/>
          <p:cNvSpPr/>
          <p:nvPr/>
        </p:nvSpPr>
        <p:spPr>
          <a:xfrm>
            <a:off x="3419872" y="116632"/>
            <a:ext cx="1944216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419872" y="33265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종교의 발전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83568" y="2204864"/>
            <a:ext cx="7704856" cy="4104456"/>
          </a:xfrm>
          <a:prstGeom prst="rect">
            <a:avLst/>
          </a:prstGeo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tx1"/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27584" y="2348880"/>
            <a:ext cx="748883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나눔고딕" pitchFamily="50" charset="-127"/>
                <a:ea typeface="나눔고딕" pitchFamily="50" charset="-127"/>
              </a:rPr>
              <a:t>▶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건국신화의 상징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서양순례와 유사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중세 이전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: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황족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,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귀족만 가능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에도 막부 이후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: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평화의 시대 도래 → 서민층 확산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                        “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평생의 한번은 이세참배를 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”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평생의 목표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55576" y="1196752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200" b="1" i="1" spc="-150" dirty="0" smtClean="0">
                <a:latin typeface="나눔바른고딕OTF Light" pitchFamily="50" charset="-127"/>
                <a:ea typeface="나눔바른고딕OTF Light" pitchFamily="50" charset="-127"/>
              </a:rPr>
              <a:t>“</a:t>
            </a:r>
            <a:r>
              <a:rPr lang="ko-KR" altLang="en-US" sz="3200" b="1" i="1" spc="-150" dirty="0" err="1" smtClean="0">
                <a:latin typeface="나눔바른고딕OTF Light" pitchFamily="50" charset="-127"/>
                <a:ea typeface="나눔바른고딕OTF Light" pitchFamily="50" charset="-127"/>
              </a:rPr>
              <a:t>이세신궁참배</a:t>
            </a:r>
            <a:r>
              <a:rPr lang="en-US" altLang="ko-KR" sz="3200" b="1" i="1" spc="-150" dirty="0" smtClean="0">
                <a:latin typeface="나눔바른고딕OTF Light" pitchFamily="50" charset="-127"/>
                <a:ea typeface="나눔바른고딕OTF Light" pitchFamily="50" charset="-127"/>
              </a:rPr>
              <a:t>”</a:t>
            </a:r>
          </a:p>
        </p:txBody>
      </p:sp>
      <p:cxnSp>
        <p:nvCxnSpPr>
          <p:cNvPr id="11" name="직선 연결선 10"/>
          <p:cNvCxnSpPr/>
          <p:nvPr/>
        </p:nvCxnSpPr>
        <p:spPr>
          <a:xfrm>
            <a:off x="179512" y="1844824"/>
            <a:ext cx="4824536" cy="0"/>
          </a:xfrm>
          <a:prstGeom prst="line">
            <a:avLst/>
          </a:prstGeom>
          <a:ln>
            <a:gradFill>
              <a:gsLst>
                <a:gs pos="0">
                  <a:schemeClr val="bg1"/>
                </a:gs>
                <a:gs pos="50000">
                  <a:schemeClr val="bg1">
                    <a:lumMod val="50000"/>
                  </a:schemeClr>
                </a:gs>
                <a:gs pos="100000">
                  <a:schemeClr val="bg1"/>
                </a:gs>
              </a:gsLst>
              <a:lin ang="10800000" scaled="0"/>
            </a:gra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4818" name="Picture 2" descr="이세신궁에 대한 이미지 검색결과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355976" y="2276872"/>
            <a:ext cx="3888432" cy="2589697"/>
          </a:xfrm>
          <a:prstGeom prst="rect">
            <a:avLst/>
          </a:prstGeom>
          <a:noFill/>
        </p:spPr>
      </p:pic>
      <p:sp>
        <p:nvSpPr>
          <p:cNvPr id="12" name="직사각형 11"/>
          <p:cNvSpPr/>
          <p:nvPr/>
        </p:nvSpPr>
        <p:spPr>
          <a:xfrm>
            <a:off x="1115616" y="5949280"/>
            <a:ext cx="115212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b="1" dirty="0" smtClean="0">
                <a:solidFill>
                  <a:schemeClr val="bg1">
                    <a:lumMod val="50000"/>
                  </a:schemeClr>
                </a:solidFill>
                <a:latin typeface="나눔명조" pitchFamily="18" charset="-127"/>
                <a:ea typeface="나눔명조" pitchFamily="18" charset="-127"/>
                <a:hlinkClick r:id="rId5"/>
              </a:rPr>
              <a:t>동영상</a:t>
            </a:r>
            <a:endParaRPr lang="ko-KR" altLang="en-US" b="1" dirty="0">
              <a:solidFill>
                <a:schemeClr val="bg1">
                  <a:lumMod val="50000"/>
                </a:schemeClr>
              </a:solidFill>
              <a:latin typeface="나눔명조" pitchFamily="18" charset="-127"/>
              <a:ea typeface="나눔명조" pitchFamily="18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타원 32"/>
          <p:cNvSpPr/>
          <p:nvPr/>
        </p:nvSpPr>
        <p:spPr>
          <a:xfrm>
            <a:off x="3563888" y="116632"/>
            <a:ext cx="2016224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491880" y="33265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참근교대제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1331640" y="1124744"/>
            <a:ext cx="6480720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나눔고딕" pitchFamily="50" charset="-127"/>
                <a:ea typeface="나눔고딕" pitchFamily="50" charset="-127"/>
              </a:rPr>
              <a:t>▶ 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다이묘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참근단의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에도 출사를 위해 대대적으로 도로망을 정비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 →  일반 서민의 발걸음 多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 ‘모든 길은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에도로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통한다’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▶ 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고카이도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에도와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주요 지방을 연결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)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가 간선도로로 정비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         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→  교통의 혈맥 </a:t>
            </a:r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endParaRPr lang="en-US" altLang="ko-KR" b="1" dirty="0" smtClean="0">
              <a:latin typeface="나눔고딕" pitchFamily="50" charset="-127"/>
              <a:ea typeface="나눔고딕" pitchFamily="50" charset="-127"/>
            </a:endParaRP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가도를 따라 조성된 </a:t>
            </a:r>
            <a:r>
              <a:rPr lang="ko-KR" altLang="en-US" b="1" dirty="0" err="1" smtClean="0">
                <a:latin typeface="나눔고딕" pitchFamily="50" charset="-127"/>
                <a:ea typeface="나눔고딕" pitchFamily="50" charset="-127"/>
              </a:rPr>
              <a:t>슈쿠바마치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(</a:t>
            </a:r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숙박시설 밀집 지역</a:t>
            </a:r>
            <a:r>
              <a:rPr lang="en-US" altLang="ko-KR" b="1" dirty="0" smtClean="0">
                <a:latin typeface="나눔고딕" pitchFamily="50" charset="-127"/>
                <a:ea typeface="나눔고딕" pitchFamily="50" charset="-127"/>
              </a:rPr>
              <a:t>)</a:t>
            </a:r>
          </a:p>
          <a:p>
            <a:r>
              <a:rPr lang="ko-KR" altLang="en-US" b="1" dirty="0" smtClean="0">
                <a:latin typeface="나눔고딕" pitchFamily="50" charset="-127"/>
                <a:ea typeface="나눔고딕" pitchFamily="50" charset="-127"/>
              </a:rPr>
              <a:t>        →  여행객의 이동 편의를 크게 제고</a:t>
            </a:r>
          </a:p>
          <a:p>
            <a:endParaRPr lang="ko-KR" altLang="en-US" dirty="0" smtClean="0">
              <a:latin typeface="한컴바탕확장" pitchFamily="1" charset="-127"/>
              <a:ea typeface="한컴바탕확장" pitchFamily="1" charset="-127"/>
            </a:endParaRPr>
          </a:p>
          <a:p>
            <a:endParaRPr lang="ko-KR" altLang="en-US" dirty="0" smtClean="0">
              <a:latin typeface="한컴바탕확장" pitchFamily="1" charset="-127"/>
              <a:ea typeface="한컴바탕확장" pitchFamily="1" charset="-127"/>
            </a:endParaRPr>
          </a:p>
          <a:p>
            <a:endParaRPr lang="ko-KR" altLang="en-US" spc="-150" dirty="0">
              <a:latin typeface="한컴바탕확장" pitchFamily="1" charset="-127"/>
              <a:ea typeface="한컴바탕확장" pitchFamily="1" charset="-127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073" name="_x125629280" descr="EMB0000426045e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077072"/>
            <a:ext cx="9144000" cy="278092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Box 20"/>
          <p:cNvSpPr txBox="1"/>
          <p:nvPr/>
        </p:nvSpPr>
        <p:spPr>
          <a:xfrm>
            <a:off x="323528" y="1772816"/>
            <a:ext cx="528848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i="1" dirty="0" smtClean="0"/>
              <a:t>-</a:t>
            </a:r>
            <a:r>
              <a:rPr lang="ko-KR" altLang="en-US" sz="1400" b="1" i="1" dirty="0" smtClean="0"/>
              <a:t>네덜란드 상인 </a:t>
            </a:r>
            <a:r>
              <a:rPr lang="ko-KR" altLang="en-US" sz="1400" b="1" i="1" dirty="0" err="1" smtClean="0"/>
              <a:t>엥헬베르트</a:t>
            </a:r>
            <a:r>
              <a:rPr lang="ko-KR" altLang="en-US" sz="1400" b="1" i="1" dirty="0" smtClean="0"/>
              <a:t> </a:t>
            </a:r>
            <a:r>
              <a:rPr lang="ko-KR" altLang="en-US" sz="1400" b="1" i="1" dirty="0" err="1" smtClean="0"/>
              <a:t>카엠프페르가</a:t>
            </a:r>
            <a:r>
              <a:rPr lang="ko-KR" altLang="en-US" sz="1400" b="1" i="1" dirty="0" smtClean="0"/>
              <a:t> 작성한 일본 지도</a:t>
            </a:r>
            <a:r>
              <a:rPr lang="en-US" altLang="ko-KR" sz="1400" b="1" i="1" dirty="0" smtClean="0"/>
              <a:t>-</a:t>
            </a:r>
            <a:endParaRPr lang="ko-KR" altLang="en-US" sz="1400" b="1" i="1" dirty="0" smtClean="0"/>
          </a:p>
          <a:p>
            <a:endParaRPr lang="ko-KR" altLang="en-US" sz="1400" dirty="0">
              <a:solidFill>
                <a:schemeClr val="bg1">
                  <a:lumMod val="75000"/>
                </a:schemeClr>
              </a:solidFill>
              <a:latin typeface="나눔바른고딕OTF Light" pitchFamily="50" charset="-127"/>
              <a:ea typeface="나눔바른고딕OTF Light" pitchFamily="50" charset="-127"/>
            </a:endParaRPr>
          </a:p>
        </p:txBody>
      </p:sp>
      <p:sp>
        <p:nvSpPr>
          <p:cNvPr id="9" name="타원 8"/>
          <p:cNvSpPr/>
          <p:nvPr/>
        </p:nvSpPr>
        <p:spPr>
          <a:xfrm>
            <a:off x="5508104" y="5085184"/>
            <a:ext cx="792088" cy="792088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이세참배</a:t>
            </a:r>
            <a:endParaRPr lang="ko-KR" altLang="en-US" sz="1400" b="1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0" name="타원 9"/>
          <p:cNvSpPr/>
          <p:nvPr/>
        </p:nvSpPr>
        <p:spPr>
          <a:xfrm>
            <a:off x="5508104" y="3717032"/>
            <a:ext cx="792088" cy="7920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도카이도통행</a:t>
            </a:r>
            <a:endParaRPr lang="ko-KR" altLang="en-US" sz="1400" b="1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5508104" y="2348880"/>
            <a:ext cx="792088" cy="792088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400" b="1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일본인구</a:t>
            </a:r>
            <a:endParaRPr lang="ko-KR" altLang="en-US" sz="1400" b="1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72200" y="5229200"/>
            <a:ext cx="22322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42</a:t>
            </a:r>
            <a:r>
              <a:rPr lang="ko-KR" altLang="en-US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만</a:t>
            </a:r>
            <a:r>
              <a:rPr lang="en-US" altLang="ko-KR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7</a:t>
            </a:r>
            <a:r>
              <a:rPr lang="ko-KR" altLang="en-US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천명</a:t>
            </a:r>
            <a:endParaRPr lang="ko-KR" altLang="en-US" sz="2800" b="1" u="sng" dirty="0">
              <a:solidFill>
                <a:schemeClr val="tx2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72200" y="3789040"/>
            <a:ext cx="284380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4</a:t>
            </a:r>
            <a:r>
              <a:rPr lang="ko-KR" altLang="en-US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만</a:t>
            </a:r>
            <a:r>
              <a:rPr lang="en-US" altLang="ko-KR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4700</a:t>
            </a:r>
            <a:r>
              <a:rPr lang="ko-KR" altLang="en-US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회 왕복</a:t>
            </a:r>
            <a:endParaRPr lang="ko-KR" altLang="en-US" sz="2800" b="1" u="sng" dirty="0">
              <a:solidFill>
                <a:schemeClr val="tx2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6372200" y="2492896"/>
            <a:ext cx="16561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3000</a:t>
            </a:r>
            <a:r>
              <a:rPr lang="ko-KR" altLang="en-US" sz="2800" b="1" u="sng" dirty="0" smtClean="0">
                <a:solidFill>
                  <a:schemeClr val="tx2">
                    <a:lumMod val="50000"/>
                  </a:schemeClr>
                </a:solidFill>
                <a:latin typeface="나눔고딕" pitchFamily="50" charset="-127"/>
                <a:ea typeface="나눔고딕" pitchFamily="50" charset="-127"/>
              </a:rPr>
              <a:t>만</a:t>
            </a:r>
            <a:endParaRPr lang="ko-KR" altLang="en-US" sz="2800" b="1" u="sng" dirty="0">
              <a:solidFill>
                <a:schemeClr val="tx2">
                  <a:lumMod val="50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940152" y="4365104"/>
            <a:ext cx="305983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우회육로</a:t>
            </a:r>
            <a:r>
              <a:rPr lang="en-US" altLang="ko-KR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,</a:t>
            </a:r>
            <a:r>
              <a:rPr lang="ko-KR" altLang="en-US" sz="1600" b="1" i="1" dirty="0" err="1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다이묘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 </a:t>
            </a:r>
            <a:r>
              <a:rPr lang="ko-KR" altLang="en-US" sz="1600" b="1" i="1" dirty="0" err="1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참근단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 포함 시 </a:t>
            </a:r>
            <a:r>
              <a:rPr lang="en-US" altLang="ko-KR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100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만 이상 추정</a:t>
            </a:r>
            <a:endParaRPr lang="ko-KR" altLang="en-US" sz="1600" b="1" i="1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18" name="타원 17"/>
          <p:cNvSpPr/>
          <p:nvPr/>
        </p:nvSpPr>
        <p:spPr>
          <a:xfrm>
            <a:off x="3563888" y="116632"/>
            <a:ext cx="2016224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TextBox 18"/>
          <p:cNvSpPr txBox="1"/>
          <p:nvPr/>
        </p:nvSpPr>
        <p:spPr>
          <a:xfrm>
            <a:off x="3491880" y="332656"/>
            <a:ext cx="20882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err="1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참근교대제</a:t>
            </a:r>
            <a:endParaRPr lang="ko-KR" altLang="en-US" sz="2400" dirty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1331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3313" name="_x125629920" descr="EMB0000426045e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132856"/>
            <a:ext cx="4901085" cy="4248472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5724128" y="5733256"/>
            <a:ext cx="3059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1718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년 정월에서 </a:t>
            </a:r>
            <a:r>
              <a:rPr lang="en-US" altLang="ko-KR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4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월 중순</a:t>
            </a:r>
            <a:endParaRPr lang="ko-KR" altLang="en-US" sz="1600" b="1" i="1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5652120" y="6093296"/>
            <a:ext cx="305983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→매년 </a:t>
            </a:r>
            <a:r>
              <a:rPr lang="en-US" altLang="ko-KR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50</a:t>
            </a:r>
            <a:r>
              <a:rPr lang="ko-KR" altLang="en-US" sz="1600" b="1" i="1" dirty="0" smtClean="0">
                <a:solidFill>
                  <a:schemeClr val="bg1">
                    <a:lumMod val="75000"/>
                  </a:schemeClr>
                </a:solidFill>
                <a:latin typeface="나눔고딕" pitchFamily="50" charset="-127"/>
                <a:ea typeface="나눔고딕" pitchFamily="50" charset="-127"/>
              </a:rPr>
              <a:t>만 이상 참배 추정</a:t>
            </a:r>
            <a:endParaRPr lang="ko-KR" altLang="en-US" sz="1600" b="1" i="1" dirty="0">
              <a:solidFill>
                <a:schemeClr val="bg1">
                  <a:lumMod val="75000"/>
                </a:schemeClr>
              </a:solidFill>
              <a:latin typeface="나눔고딕" pitchFamily="50" charset="-127"/>
              <a:ea typeface="나눔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8" name="그룹 37"/>
          <p:cNvGrpSpPr/>
          <p:nvPr/>
        </p:nvGrpSpPr>
        <p:grpSpPr>
          <a:xfrm>
            <a:off x="2627784" y="1772816"/>
            <a:ext cx="2525099" cy="851825"/>
            <a:chOff x="1920265" y="1749756"/>
            <a:chExt cx="2129563" cy="851825"/>
          </a:xfrm>
          <a:solidFill>
            <a:schemeClr val="accent5"/>
          </a:solidFill>
        </p:grpSpPr>
        <p:sp>
          <p:nvSpPr>
            <p:cNvPr id="39" name="갈매기형 수장 38"/>
            <p:cNvSpPr/>
            <p:nvPr/>
          </p:nvSpPr>
          <p:spPr>
            <a:xfrm>
              <a:off x="1920265" y="1749756"/>
              <a:ext cx="2129563" cy="851825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갈매기형 수장 4"/>
            <p:cNvSpPr/>
            <p:nvPr/>
          </p:nvSpPr>
          <p:spPr>
            <a:xfrm>
              <a:off x="2346178" y="1749756"/>
              <a:ext cx="1277738" cy="85182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012" tIns="32004" rIns="32004" bIns="32004" numCol="1" spcCol="127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2400" kern="1200" dirty="0"/>
            </a:p>
          </p:txBody>
        </p:sp>
      </p:grpSp>
      <p:grpSp>
        <p:nvGrpSpPr>
          <p:cNvPr id="35" name="그룹 34"/>
          <p:cNvGrpSpPr/>
          <p:nvPr/>
        </p:nvGrpSpPr>
        <p:grpSpPr>
          <a:xfrm>
            <a:off x="2555776" y="3933056"/>
            <a:ext cx="2525099" cy="851825"/>
            <a:chOff x="1920265" y="1749756"/>
            <a:chExt cx="2129563" cy="851825"/>
          </a:xfrm>
          <a:solidFill>
            <a:srgbClr val="002060"/>
          </a:solidFill>
        </p:grpSpPr>
        <p:sp>
          <p:nvSpPr>
            <p:cNvPr id="36" name="갈매기형 수장 35"/>
            <p:cNvSpPr/>
            <p:nvPr/>
          </p:nvSpPr>
          <p:spPr>
            <a:xfrm>
              <a:off x="1920265" y="1749756"/>
              <a:ext cx="2129563" cy="851825"/>
            </a:xfrm>
            <a:prstGeom prst="chevron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갈매기형 수장 4"/>
            <p:cNvSpPr/>
            <p:nvPr/>
          </p:nvSpPr>
          <p:spPr>
            <a:xfrm>
              <a:off x="2346178" y="1749756"/>
              <a:ext cx="1277738" cy="851825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012" tIns="32004" rIns="32004" bIns="32004" numCol="1" spcCol="127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2400" kern="1200" dirty="0"/>
            </a:p>
          </p:txBody>
        </p:sp>
      </p:grpSp>
      <p:sp>
        <p:nvSpPr>
          <p:cNvPr id="33" name="타원 32"/>
          <p:cNvSpPr/>
          <p:nvPr/>
        </p:nvSpPr>
        <p:spPr>
          <a:xfrm>
            <a:off x="3635896" y="116632"/>
            <a:ext cx="1944216" cy="936104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4" name="TextBox 33"/>
          <p:cNvSpPr txBox="1"/>
          <p:nvPr/>
        </p:nvSpPr>
        <p:spPr>
          <a:xfrm>
            <a:off x="3491880" y="332656"/>
            <a:ext cx="22322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400" dirty="0" smtClean="0">
                <a:solidFill>
                  <a:schemeClr val="bg1"/>
                </a:solidFill>
                <a:latin typeface="HY헤드라인M" pitchFamily="18" charset="-127"/>
                <a:ea typeface="HY헤드라인M" pitchFamily="18" charset="-127"/>
              </a:rPr>
              <a:t>장기투어</a:t>
            </a:r>
            <a:endParaRPr lang="en-US" altLang="ko-KR" sz="2400" dirty="0" smtClean="0">
              <a:solidFill>
                <a:schemeClr val="bg1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grpSp>
        <p:nvGrpSpPr>
          <p:cNvPr id="10" name="그룹 9"/>
          <p:cNvGrpSpPr/>
          <p:nvPr/>
        </p:nvGrpSpPr>
        <p:grpSpPr>
          <a:xfrm>
            <a:off x="179512" y="1772816"/>
            <a:ext cx="2525099" cy="851825"/>
            <a:chOff x="1920265" y="1749756"/>
            <a:chExt cx="2129563" cy="851825"/>
          </a:xfrm>
          <a:solidFill>
            <a:srgbClr val="002060"/>
          </a:solidFill>
        </p:grpSpPr>
        <p:sp>
          <p:nvSpPr>
            <p:cNvPr id="11" name="갈매기형 수장 10"/>
            <p:cNvSpPr/>
            <p:nvPr/>
          </p:nvSpPr>
          <p:spPr>
            <a:xfrm>
              <a:off x="1920265" y="1749756"/>
              <a:ext cx="2129563" cy="851825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갈매기형 수장 4"/>
            <p:cNvSpPr/>
            <p:nvPr/>
          </p:nvSpPr>
          <p:spPr>
            <a:xfrm>
              <a:off x="2346178" y="1749756"/>
              <a:ext cx="1277738" cy="851825"/>
            </a:xfrm>
            <a:prstGeom prst="rect">
              <a:avLst/>
            </a:prstGeom>
            <a:grpFill/>
            <a:ln>
              <a:noFill/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012" tIns="32004" rIns="32004" bIns="32004" numCol="1" spcCol="127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2400" kern="1200" dirty="0"/>
            </a:p>
          </p:txBody>
        </p:sp>
      </p:grpSp>
      <p:sp>
        <p:nvSpPr>
          <p:cNvPr id="13" name="TextBox 12"/>
          <p:cNvSpPr txBox="1"/>
          <p:nvPr/>
        </p:nvSpPr>
        <p:spPr>
          <a:xfrm>
            <a:off x="539552" y="1988840"/>
            <a:ext cx="19639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종교적 의미 퇴색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059832" y="1988840"/>
            <a:ext cx="19335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chemeClr val="bg1"/>
                </a:solidFill>
              </a:rPr>
              <a:t>유희</a:t>
            </a:r>
            <a:r>
              <a:rPr lang="en-US" altLang="ko-KR" b="1" dirty="0" smtClean="0">
                <a:solidFill>
                  <a:schemeClr val="bg1"/>
                </a:solidFill>
              </a:rPr>
              <a:t>,</a:t>
            </a:r>
            <a:r>
              <a:rPr lang="ko-KR" altLang="en-US" b="1" dirty="0" smtClean="0">
                <a:solidFill>
                  <a:schemeClr val="bg1"/>
                </a:solidFill>
              </a:rPr>
              <a:t>유람의 목적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pSp>
        <p:nvGrpSpPr>
          <p:cNvPr id="22" name="그룹 21"/>
          <p:cNvGrpSpPr/>
          <p:nvPr/>
        </p:nvGrpSpPr>
        <p:grpSpPr>
          <a:xfrm>
            <a:off x="107504" y="3933056"/>
            <a:ext cx="2525099" cy="851825"/>
            <a:chOff x="1920265" y="1749756"/>
            <a:chExt cx="2129563" cy="851825"/>
          </a:xfrm>
        </p:grpSpPr>
        <p:sp>
          <p:nvSpPr>
            <p:cNvPr id="23" name="갈매기형 수장 22"/>
            <p:cNvSpPr/>
            <p:nvPr/>
          </p:nvSpPr>
          <p:spPr>
            <a:xfrm>
              <a:off x="1920265" y="1749756"/>
              <a:ext cx="2129563" cy="851825"/>
            </a:xfrm>
            <a:prstGeom prst="chevron">
              <a:avLst/>
            </a:prstGeom>
            <a:solidFill>
              <a:srgbClr val="00206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갈매기형 수장 4"/>
            <p:cNvSpPr/>
            <p:nvPr/>
          </p:nvSpPr>
          <p:spPr>
            <a:xfrm>
              <a:off x="2346178" y="1749756"/>
              <a:ext cx="1277738" cy="851825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6012" tIns="32004" rIns="32004" bIns="32004" numCol="1" spcCol="1270" anchor="ctr" anchorCtr="0">
              <a:noAutofit/>
            </a:bodyPr>
            <a:lstStyle/>
            <a:p>
              <a:pPr lvl="0" algn="ctr" defTabSz="1066800" latinLnBrk="1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ko-KR" altLang="en-US" sz="2400" kern="1200" dirty="0"/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467544" y="4077072"/>
            <a:ext cx="18822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err="1" smtClean="0">
                <a:solidFill>
                  <a:schemeClr val="bg1"/>
                </a:solidFill>
              </a:rPr>
              <a:t>이세왕복형</a:t>
            </a:r>
            <a:r>
              <a:rPr lang="ko-KR" altLang="en-US" b="1" dirty="0" smtClean="0">
                <a:solidFill>
                  <a:schemeClr val="bg1"/>
                </a:solidFill>
              </a:rPr>
              <a:t> 일정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r>
              <a:rPr lang="en-US" altLang="ko-KR" b="1" dirty="0" smtClean="0">
                <a:solidFill>
                  <a:schemeClr val="bg1"/>
                </a:solidFill>
              </a:rPr>
              <a:t>(</a:t>
            </a:r>
            <a:r>
              <a:rPr lang="ko-KR" altLang="en-US" b="1" dirty="0" err="1" smtClean="0">
                <a:solidFill>
                  <a:schemeClr val="bg1"/>
                </a:solidFill>
              </a:rPr>
              <a:t>이세신궁만</a:t>
            </a:r>
            <a:r>
              <a:rPr lang="en-US" altLang="ko-KR" b="1" dirty="0" smtClean="0">
                <a:solidFill>
                  <a:schemeClr val="bg1"/>
                </a:solidFill>
              </a:rPr>
              <a:t>)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3203848" y="4149080"/>
            <a:ext cx="13388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err="1" smtClean="0">
                <a:solidFill>
                  <a:schemeClr val="bg1"/>
                </a:solidFill>
              </a:rPr>
              <a:t>명소유주형</a:t>
            </a:r>
            <a:endParaRPr lang="en-US" altLang="ko-KR" b="1" dirty="0" smtClean="0">
              <a:solidFill>
                <a:schemeClr val="bg1"/>
              </a:solidFill>
            </a:endParaRPr>
          </a:p>
          <a:p>
            <a:endParaRPr lang="ko-KR" altLang="en-US" dirty="0"/>
          </a:p>
        </p:txBody>
      </p:sp>
      <p:cxnSp>
        <p:nvCxnSpPr>
          <p:cNvPr id="31" name="꺾인 연결선 30"/>
          <p:cNvCxnSpPr/>
          <p:nvPr/>
        </p:nvCxnSpPr>
        <p:spPr>
          <a:xfrm>
            <a:off x="5076056" y="4365104"/>
            <a:ext cx="678749" cy="510191"/>
          </a:xfrm>
          <a:prstGeom prst="bentConnector3">
            <a:avLst>
              <a:gd name="adj1" fmla="val 50000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직사각형 31"/>
          <p:cNvSpPr/>
          <p:nvPr/>
        </p:nvSpPr>
        <p:spPr>
          <a:xfrm>
            <a:off x="5796136" y="4149080"/>
            <a:ext cx="3024336" cy="1944216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1" name="TextBox 40"/>
          <p:cNvSpPr txBox="1"/>
          <p:nvPr/>
        </p:nvSpPr>
        <p:spPr>
          <a:xfrm>
            <a:off x="5868144" y="4365104"/>
            <a:ext cx="288032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b="1" i="1" dirty="0" err="1" smtClean="0">
                <a:solidFill>
                  <a:schemeClr val="bg1"/>
                </a:solidFill>
              </a:rPr>
              <a:t>이세신궁</a:t>
            </a:r>
            <a:r>
              <a:rPr lang="ko-KR" altLang="en-US" b="1" i="1" dirty="0" smtClean="0">
                <a:solidFill>
                  <a:schemeClr val="bg1"/>
                </a:solidFill>
              </a:rPr>
              <a:t> 이외 유명 온천</a:t>
            </a:r>
            <a:r>
              <a:rPr lang="en-US" altLang="ko-KR" b="1" i="1" dirty="0" smtClean="0">
                <a:solidFill>
                  <a:schemeClr val="bg1"/>
                </a:solidFill>
              </a:rPr>
              <a:t>,</a:t>
            </a:r>
            <a:r>
              <a:rPr lang="ko-KR" altLang="en-US" b="1" i="1" dirty="0" smtClean="0">
                <a:solidFill>
                  <a:schemeClr val="bg1"/>
                </a:solidFill>
              </a:rPr>
              <a:t>명승지</a:t>
            </a:r>
            <a:r>
              <a:rPr lang="en-US" altLang="ko-KR" b="1" i="1" dirty="0" smtClean="0">
                <a:solidFill>
                  <a:schemeClr val="bg1"/>
                </a:solidFill>
              </a:rPr>
              <a:t>,</a:t>
            </a:r>
            <a:r>
              <a:rPr lang="ko-KR" altLang="en-US" b="1" i="1" dirty="0" smtClean="0">
                <a:solidFill>
                  <a:schemeClr val="bg1"/>
                </a:solidFill>
              </a:rPr>
              <a:t>에도</a:t>
            </a:r>
            <a:r>
              <a:rPr lang="en-US" altLang="ko-KR" b="1" i="1" dirty="0" smtClean="0">
                <a:solidFill>
                  <a:schemeClr val="bg1"/>
                </a:solidFill>
              </a:rPr>
              <a:t>,</a:t>
            </a:r>
            <a:r>
              <a:rPr lang="ko-KR" altLang="en-US" b="1" i="1" dirty="0" smtClean="0">
                <a:solidFill>
                  <a:schemeClr val="bg1"/>
                </a:solidFill>
              </a:rPr>
              <a:t>오사카</a:t>
            </a:r>
            <a:r>
              <a:rPr lang="en-US" altLang="ko-KR" b="1" i="1" dirty="0" smtClean="0">
                <a:solidFill>
                  <a:schemeClr val="bg1"/>
                </a:solidFill>
              </a:rPr>
              <a:t>,</a:t>
            </a:r>
            <a:r>
              <a:rPr lang="ko-KR" altLang="en-US" b="1" i="1" dirty="0" err="1" smtClean="0">
                <a:solidFill>
                  <a:schemeClr val="bg1"/>
                </a:solidFill>
              </a:rPr>
              <a:t>교토</a:t>
            </a:r>
            <a:r>
              <a:rPr lang="en-US" altLang="ko-KR" b="1" i="1" dirty="0" smtClean="0">
                <a:solidFill>
                  <a:schemeClr val="bg1"/>
                </a:solidFill>
              </a:rPr>
              <a:t> </a:t>
            </a:r>
            <a:r>
              <a:rPr lang="ko-KR" altLang="en-US" b="1" i="1" dirty="0" smtClean="0">
                <a:solidFill>
                  <a:schemeClr val="bg1"/>
                </a:solidFill>
              </a:rPr>
              <a:t>등 대도시 일정 포함</a:t>
            </a:r>
            <a:endParaRPr lang="en-US" altLang="ko-KR" b="1" i="1" dirty="0" smtClean="0">
              <a:solidFill>
                <a:schemeClr val="bg1"/>
              </a:solidFill>
            </a:endParaRPr>
          </a:p>
          <a:p>
            <a:r>
              <a:rPr lang="ko-KR" altLang="en-US" b="1" i="1" dirty="0" smtClean="0">
                <a:solidFill>
                  <a:schemeClr val="bg1"/>
                </a:solidFill>
              </a:rPr>
              <a:t>일정 </a:t>
            </a:r>
            <a:r>
              <a:rPr lang="en-US" altLang="ko-KR" b="1" i="1" dirty="0" smtClean="0">
                <a:solidFill>
                  <a:schemeClr val="bg1"/>
                </a:solidFill>
              </a:rPr>
              <a:t>50~70</a:t>
            </a:r>
            <a:r>
              <a:rPr lang="ko-KR" altLang="en-US" b="1" i="1" dirty="0" smtClean="0">
                <a:solidFill>
                  <a:schemeClr val="bg1"/>
                </a:solidFill>
              </a:rPr>
              <a:t>일 넘는 </a:t>
            </a:r>
            <a:endParaRPr lang="en-US" altLang="ko-KR" b="1" i="1" dirty="0" smtClean="0">
              <a:solidFill>
                <a:schemeClr val="bg1"/>
              </a:solidFill>
            </a:endParaRPr>
          </a:p>
          <a:p>
            <a:r>
              <a:rPr lang="ko-KR" altLang="en-US" b="1" i="1" dirty="0" smtClean="0">
                <a:solidFill>
                  <a:schemeClr val="bg1"/>
                </a:solidFill>
              </a:rPr>
              <a:t>장기투어</a:t>
            </a:r>
            <a:endParaRPr lang="en-US" altLang="ko-KR" b="1" i="1" dirty="0" smtClean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398</Words>
  <Application>Microsoft Office PowerPoint</Application>
  <PresentationFormat>화면 슬라이드 쇼(4:3)</PresentationFormat>
  <Paragraphs>123</Paragraphs>
  <Slides>11</Slides>
  <Notes>10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11</vt:i4>
      </vt:variant>
    </vt:vector>
  </HeadingPairs>
  <TitlesOfParts>
    <vt:vector size="12" baseType="lpstr">
      <vt:lpstr>Office 테마</vt:lpstr>
      <vt:lpstr>일본관광의 발전과정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</vt:vector>
  </TitlesOfParts>
  <Company>LG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minhee park</dc:creator>
  <cp:lastModifiedBy>aa</cp:lastModifiedBy>
  <cp:revision>42</cp:revision>
  <dcterms:created xsi:type="dcterms:W3CDTF">2016-11-03T20:47:04Z</dcterms:created>
  <dcterms:modified xsi:type="dcterms:W3CDTF">2019-03-30T12:30:50Z</dcterms:modified>
</cp:coreProperties>
</file>