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3" r:id="rId3"/>
    <p:sldId id="256" r:id="rId4"/>
    <p:sldId id="257" r:id="rId5"/>
    <p:sldId id="259" r:id="rId6"/>
    <p:sldId id="260" r:id="rId7"/>
    <p:sldId id="261" r:id="rId8"/>
    <p:sldId id="270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  <p:sldId id="291" r:id="rId24"/>
    <p:sldId id="282" r:id="rId25"/>
    <p:sldId id="314" r:id="rId26"/>
    <p:sldId id="310" r:id="rId27"/>
    <p:sldId id="312" r:id="rId28"/>
    <p:sldId id="313" r:id="rId29"/>
    <p:sldId id="326" r:id="rId30"/>
    <p:sldId id="311" r:id="rId31"/>
    <p:sldId id="281" r:id="rId32"/>
    <p:sldId id="284" r:id="rId33"/>
    <p:sldId id="286" r:id="rId34"/>
    <p:sldId id="285" r:id="rId35"/>
    <p:sldId id="287" r:id="rId36"/>
    <p:sldId id="288" r:id="rId37"/>
    <p:sldId id="289" r:id="rId38"/>
    <p:sldId id="290" r:id="rId39"/>
    <p:sldId id="283" r:id="rId40"/>
    <p:sldId id="292" r:id="rId41"/>
    <p:sldId id="293" r:id="rId42"/>
    <p:sldId id="294" r:id="rId43"/>
    <p:sldId id="295" r:id="rId44"/>
    <p:sldId id="308" r:id="rId45"/>
    <p:sldId id="296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9" r:id="rId57"/>
    <p:sldId id="327" r:id="rId58"/>
    <p:sldId id="328" r:id="rId59"/>
    <p:sldId id="329" r:id="rId60"/>
    <p:sldId id="330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1" autoAdjust="0"/>
    <p:restoredTop sz="94660"/>
  </p:normalViewPr>
  <p:slideViewPr>
    <p:cSldViewPr>
      <p:cViewPr varScale="1">
        <p:scale>
          <a:sx n="67" d="100"/>
          <a:sy n="6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CB7F8-01C7-4EE1-B3BB-24B2C7BEE08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605799B2-8549-4707-A6A1-D1D939ACC6D2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명확한</a:t>
          </a:r>
          <a:endParaRPr lang="ko-KR" altLang="en-US" sz="2400" b="1" dirty="0"/>
        </a:p>
      </dgm:t>
    </dgm:pt>
    <dgm:pt modelId="{B34F1A72-FEC5-4895-8A8B-A1850E98B9EE}" type="parTrans" cxnId="{7354CADE-2DDB-4A4B-8BB1-1E1FA009A108}">
      <dgm:prSet/>
      <dgm:spPr/>
      <dgm:t>
        <a:bodyPr/>
        <a:lstStyle/>
        <a:p>
          <a:pPr latinLnBrk="1"/>
          <a:endParaRPr lang="ko-KR" altLang="en-US"/>
        </a:p>
      </dgm:t>
    </dgm:pt>
    <dgm:pt modelId="{280616DC-17E9-4DA8-AD33-1E940C2AA73E}" type="sibTrans" cxnId="{7354CADE-2DDB-4A4B-8BB1-1E1FA009A108}">
      <dgm:prSet/>
      <dgm:spPr/>
      <dgm:t>
        <a:bodyPr/>
        <a:lstStyle/>
        <a:p>
          <a:pPr latinLnBrk="1"/>
          <a:endParaRPr lang="ko-KR" altLang="en-US"/>
        </a:p>
      </dgm:t>
    </dgm:pt>
    <dgm:pt modelId="{9DE31631-1692-436C-900A-62A8FB2BEF1B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국제법적 근거</a:t>
          </a:r>
          <a:endParaRPr lang="ko-KR" altLang="en-US" sz="1600" dirty="0"/>
        </a:p>
      </dgm:t>
    </dgm:pt>
    <dgm:pt modelId="{848D1BB0-9BD0-43F4-AA0E-34EC8B802CE4}" type="parTrans" cxnId="{81EABA28-B3CC-4A56-923C-6CAA1DCDB353}">
      <dgm:prSet/>
      <dgm:spPr>
        <a:ln>
          <a:solidFill>
            <a:schemeClr val="bg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D6C2E01A-5D38-4145-BA45-4228E59A5213}" type="sibTrans" cxnId="{81EABA28-B3CC-4A56-923C-6CAA1DCDB353}">
      <dgm:prSet/>
      <dgm:spPr/>
      <dgm:t>
        <a:bodyPr/>
        <a:lstStyle/>
        <a:p>
          <a:pPr latinLnBrk="1"/>
          <a:endParaRPr lang="ko-KR" altLang="en-US"/>
        </a:p>
      </dgm:t>
    </dgm:pt>
    <dgm:pt modelId="{98FA5C80-ACC5-470D-9CE8-C748D44EEF04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당사국들간의 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합의</a:t>
          </a:r>
          <a:endParaRPr lang="ko-KR" altLang="en-US" sz="1600" dirty="0"/>
        </a:p>
      </dgm:t>
    </dgm:pt>
    <dgm:pt modelId="{307820A9-D1DA-4874-A647-E6129AEFAAD3}" type="parTrans" cxnId="{234543D5-A49F-4EF1-86BF-72E3983405A7}">
      <dgm:prSet/>
      <dgm:spPr>
        <a:ln>
          <a:solidFill>
            <a:schemeClr val="bg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A6B55A64-8115-4456-974B-66EDC894CDC2}" type="sibTrans" cxnId="{234543D5-A49F-4EF1-86BF-72E3983405A7}">
      <dgm:prSet/>
      <dgm:spPr/>
      <dgm:t>
        <a:bodyPr/>
        <a:lstStyle/>
        <a:p>
          <a:pPr latinLnBrk="1"/>
          <a:endParaRPr lang="ko-KR" altLang="en-US"/>
        </a:p>
      </dgm:t>
    </dgm:pt>
    <dgm:pt modelId="{CF55A377-59B8-47E1-86B7-5BB16DC06140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역사적</a:t>
          </a:r>
          <a:endParaRPr lang="en-US" altLang="ko-KR" sz="1600" dirty="0" smtClean="0"/>
        </a:p>
        <a:p>
          <a:pPr latinLnBrk="1"/>
          <a:r>
            <a:rPr lang="ko-KR" altLang="en-US" sz="1600" dirty="0" smtClean="0"/>
            <a:t>근거</a:t>
          </a:r>
          <a:endParaRPr lang="ko-KR" altLang="en-US" sz="1600" dirty="0"/>
        </a:p>
      </dgm:t>
    </dgm:pt>
    <dgm:pt modelId="{ABB2DE33-BFAD-4C9F-AE6C-9D64CD47E044}" type="parTrans" cxnId="{F00EACA0-8F54-4130-B3A3-CBF777DD2CFD}">
      <dgm:prSet/>
      <dgm:spPr>
        <a:ln>
          <a:solidFill>
            <a:schemeClr val="bg1"/>
          </a:solidFill>
        </a:ln>
      </dgm:spPr>
      <dgm:t>
        <a:bodyPr/>
        <a:lstStyle/>
        <a:p>
          <a:pPr latinLnBrk="1"/>
          <a:endParaRPr lang="ko-KR" altLang="en-US"/>
        </a:p>
      </dgm:t>
    </dgm:pt>
    <dgm:pt modelId="{CF445278-D44F-4DE9-AA20-07436920426C}" type="sibTrans" cxnId="{F00EACA0-8F54-4130-B3A3-CBF777DD2CFD}">
      <dgm:prSet/>
      <dgm:spPr/>
      <dgm:t>
        <a:bodyPr/>
        <a:lstStyle/>
        <a:p>
          <a:pPr latinLnBrk="1"/>
          <a:endParaRPr lang="ko-KR" altLang="en-US"/>
        </a:p>
      </dgm:t>
    </dgm:pt>
    <dgm:pt modelId="{55E2B4FA-6F9A-4D61-AEB5-68F27CFE778F}" type="pres">
      <dgm:prSet presAssocID="{55ECB7F8-01C7-4EE1-B3BB-24B2C7BEE08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C89FAA-CEC8-46AA-B56D-CC951C8468C2}" type="pres">
      <dgm:prSet presAssocID="{605799B2-8549-4707-A6A1-D1D939ACC6D2}" presName="singleCycle" presStyleCnt="0"/>
      <dgm:spPr/>
    </dgm:pt>
    <dgm:pt modelId="{D65B5ADA-FF64-4D62-B6D7-F5E704D79E0D}" type="pres">
      <dgm:prSet presAssocID="{605799B2-8549-4707-A6A1-D1D939ACC6D2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C61003-F417-44B7-B7E0-74E565232959}" type="pres">
      <dgm:prSet presAssocID="{848D1BB0-9BD0-43F4-AA0E-34EC8B802CE4}" presName="Name56" presStyleLbl="parChTrans1D2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5573284E-5D42-49A3-B8E9-D287F84B98D3}" type="pres">
      <dgm:prSet presAssocID="{9DE31631-1692-436C-900A-62A8FB2BEF1B}" presName="text0" presStyleLbl="node1" presStyleIdx="1" presStyleCnt="4" custScaleX="212537" custScaleY="10499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F32423-204F-4104-9009-F09C21866CCD}" type="pres">
      <dgm:prSet presAssocID="{307820A9-D1DA-4874-A647-E6129AEFAAD3}" presName="Name56" presStyleLbl="parChTrans1D2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31B578EC-F8B8-4794-AB81-139FE6267CD2}" type="pres">
      <dgm:prSet presAssocID="{98FA5C80-ACC5-470D-9CE8-C748D44EEF04}" presName="text0" presStyleLbl="node1" presStyleIdx="2" presStyleCnt="4" custScaleX="206795" custScaleY="1163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6E565F6-B324-4D6B-870B-54F9272526E3}" type="pres">
      <dgm:prSet presAssocID="{ABB2DE33-BFAD-4C9F-AE6C-9D64CD47E044}" presName="Name56" presStyleLbl="parChTrans1D2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487F0D78-AACA-41F2-88FE-4EBDACCBBCF3}" type="pres">
      <dgm:prSet presAssocID="{CF55A377-59B8-47E1-86B7-5BB16DC06140}" presName="text0" presStyleLbl="node1" presStyleIdx="3" presStyleCnt="4" custScaleX="100092" custScaleY="23469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81EABA28-B3CC-4A56-923C-6CAA1DCDB353}" srcId="{605799B2-8549-4707-A6A1-D1D939ACC6D2}" destId="{9DE31631-1692-436C-900A-62A8FB2BEF1B}" srcOrd="0" destOrd="0" parTransId="{848D1BB0-9BD0-43F4-AA0E-34EC8B802CE4}" sibTransId="{D6C2E01A-5D38-4145-BA45-4228E59A5213}"/>
    <dgm:cxn modelId="{36F25822-FD6F-43B4-BE8A-FC43D7FFC0E9}" type="presOf" srcId="{307820A9-D1DA-4874-A647-E6129AEFAAD3}" destId="{70F32423-204F-4104-9009-F09C21866CCD}" srcOrd="0" destOrd="0" presId="urn:microsoft.com/office/officeart/2008/layout/RadialCluster"/>
    <dgm:cxn modelId="{234543D5-A49F-4EF1-86BF-72E3983405A7}" srcId="{605799B2-8549-4707-A6A1-D1D939ACC6D2}" destId="{98FA5C80-ACC5-470D-9CE8-C748D44EEF04}" srcOrd="1" destOrd="0" parTransId="{307820A9-D1DA-4874-A647-E6129AEFAAD3}" sibTransId="{A6B55A64-8115-4456-974B-66EDC894CDC2}"/>
    <dgm:cxn modelId="{890DD7BC-7015-4993-B54D-4D579C1ACE0B}" type="presOf" srcId="{605799B2-8549-4707-A6A1-D1D939ACC6D2}" destId="{D65B5ADA-FF64-4D62-B6D7-F5E704D79E0D}" srcOrd="0" destOrd="0" presId="urn:microsoft.com/office/officeart/2008/layout/RadialCluster"/>
    <dgm:cxn modelId="{D48C8955-EDCC-47F2-89C7-FD1B1FD5FD00}" type="presOf" srcId="{848D1BB0-9BD0-43F4-AA0E-34EC8B802CE4}" destId="{1EC61003-F417-44B7-B7E0-74E565232959}" srcOrd="0" destOrd="0" presId="urn:microsoft.com/office/officeart/2008/layout/RadialCluster"/>
    <dgm:cxn modelId="{59D3DB13-7672-41F8-866B-D45250594D57}" type="presOf" srcId="{98FA5C80-ACC5-470D-9CE8-C748D44EEF04}" destId="{31B578EC-F8B8-4794-AB81-139FE6267CD2}" srcOrd="0" destOrd="0" presId="urn:microsoft.com/office/officeart/2008/layout/RadialCluster"/>
    <dgm:cxn modelId="{F00EACA0-8F54-4130-B3A3-CBF777DD2CFD}" srcId="{605799B2-8549-4707-A6A1-D1D939ACC6D2}" destId="{CF55A377-59B8-47E1-86B7-5BB16DC06140}" srcOrd="2" destOrd="0" parTransId="{ABB2DE33-BFAD-4C9F-AE6C-9D64CD47E044}" sibTransId="{CF445278-D44F-4DE9-AA20-07436920426C}"/>
    <dgm:cxn modelId="{1DEE906F-B680-4EB6-9B6A-9AA5FD91C445}" type="presOf" srcId="{CF55A377-59B8-47E1-86B7-5BB16DC06140}" destId="{487F0D78-AACA-41F2-88FE-4EBDACCBBCF3}" srcOrd="0" destOrd="0" presId="urn:microsoft.com/office/officeart/2008/layout/RadialCluster"/>
    <dgm:cxn modelId="{F382273B-4D5B-4CF5-AD91-B44F1618464E}" type="presOf" srcId="{ABB2DE33-BFAD-4C9F-AE6C-9D64CD47E044}" destId="{66E565F6-B324-4D6B-870B-54F9272526E3}" srcOrd="0" destOrd="0" presId="urn:microsoft.com/office/officeart/2008/layout/RadialCluster"/>
    <dgm:cxn modelId="{7354CADE-2DDB-4A4B-8BB1-1E1FA009A108}" srcId="{55ECB7F8-01C7-4EE1-B3BB-24B2C7BEE081}" destId="{605799B2-8549-4707-A6A1-D1D939ACC6D2}" srcOrd="0" destOrd="0" parTransId="{B34F1A72-FEC5-4895-8A8B-A1850E98B9EE}" sibTransId="{280616DC-17E9-4DA8-AD33-1E940C2AA73E}"/>
    <dgm:cxn modelId="{AF471ABE-A3BB-4F57-AB6C-5C272C3932E0}" type="presOf" srcId="{9DE31631-1692-436C-900A-62A8FB2BEF1B}" destId="{5573284E-5D42-49A3-B8E9-D287F84B98D3}" srcOrd="0" destOrd="0" presId="urn:microsoft.com/office/officeart/2008/layout/RadialCluster"/>
    <dgm:cxn modelId="{7AC29FE6-0D4D-4FB0-8F39-52684C4F2421}" type="presOf" srcId="{55ECB7F8-01C7-4EE1-B3BB-24B2C7BEE081}" destId="{55E2B4FA-6F9A-4D61-AEB5-68F27CFE778F}" srcOrd="0" destOrd="0" presId="urn:microsoft.com/office/officeart/2008/layout/RadialCluster"/>
    <dgm:cxn modelId="{F65A6FDC-1EC5-4F69-B3F1-9FEBD720FA25}" type="presParOf" srcId="{55E2B4FA-6F9A-4D61-AEB5-68F27CFE778F}" destId="{97C89FAA-CEC8-46AA-B56D-CC951C8468C2}" srcOrd="0" destOrd="0" presId="urn:microsoft.com/office/officeart/2008/layout/RadialCluster"/>
    <dgm:cxn modelId="{6E490438-C0FA-4D1E-8992-EDEB1FA287EC}" type="presParOf" srcId="{97C89FAA-CEC8-46AA-B56D-CC951C8468C2}" destId="{D65B5ADA-FF64-4D62-B6D7-F5E704D79E0D}" srcOrd="0" destOrd="0" presId="urn:microsoft.com/office/officeart/2008/layout/RadialCluster"/>
    <dgm:cxn modelId="{33FE0DF7-AD79-4B88-894C-15ECB582AF76}" type="presParOf" srcId="{97C89FAA-CEC8-46AA-B56D-CC951C8468C2}" destId="{1EC61003-F417-44B7-B7E0-74E565232959}" srcOrd="1" destOrd="0" presId="urn:microsoft.com/office/officeart/2008/layout/RadialCluster"/>
    <dgm:cxn modelId="{E488A6A1-2D80-447A-B65A-34AD501E56D3}" type="presParOf" srcId="{97C89FAA-CEC8-46AA-B56D-CC951C8468C2}" destId="{5573284E-5D42-49A3-B8E9-D287F84B98D3}" srcOrd="2" destOrd="0" presId="urn:microsoft.com/office/officeart/2008/layout/RadialCluster"/>
    <dgm:cxn modelId="{F2195598-7481-438C-BDC9-8057EC824B04}" type="presParOf" srcId="{97C89FAA-CEC8-46AA-B56D-CC951C8468C2}" destId="{70F32423-204F-4104-9009-F09C21866CCD}" srcOrd="3" destOrd="0" presId="urn:microsoft.com/office/officeart/2008/layout/RadialCluster"/>
    <dgm:cxn modelId="{996D46F0-155B-4E8F-B7FF-34593C38E74E}" type="presParOf" srcId="{97C89FAA-CEC8-46AA-B56D-CC951C8468C2}" destId="{31B578EC-F8B8-4794-AB81-139FE6267CD2}" srcOrd="4" destOrd="0" presId="urn:microsoft.com/office/officeart/2008/layout/RadialCluster"/>
    <dgm:cxn modelId="{F9238222-98ED-48BF-BDC9-3362B0FB815D}" type="presParOf" srcId="{97C89FAA-CEC8-46AA-B56D-CC951C8468C2}" destId="{66E565F6-B324-4D6B-870B-54F9272526E3}" srcOrd="5" destOrd="0" presId="urn:microsoft.com/office/officeart/2008/layout/RadialCluster"/>
    <dgm:cxn modelId="{27100940-91BC-4C94-9DD3-64B488525363}" type="presParOf" srcId="{97C89FAA-CEC8-46AA-B56D-CC951C8468C2}" destId="{487F0D78-AACA-41F2-88FE-4EBDACCBBCF3}" srcOrd="6" destOrd="0" presId="urn:microsoft.com/office/officeart/2008/layout/RadialCluster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제목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날짜 개체 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15" name="슬라이드 번호 개체 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바닥글 개체 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7" name="직선 연결선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2" name="내용 개체 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4" name="내용 개체 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cxnSp>
        <p:nvCxnSpPr>
          <p:cNvPr id="10" name="직선 연결선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내용 개체 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1" name="제목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텍스트 개체 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24" name="날짜 개체 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C39F70-7C74-4941-A137-6EB96953C6CF}" type="datetimeFigureOut">
              <a:rPr lang="ko-KR" altLang="en-US" smtClean="0"/>
              <a:pPr/>
              <a:t>2019-03-31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35BBD1-DE34-4C60-ADC0-D8CBF2E1B1D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제목 개체 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1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1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_Fefy4d1N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n4SKIC4mnU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://www.gando.or.k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://theme.archives.go.kr/viewer/common/archWebViewer.do?archiveEventId=0049292707&amp;themeFlag=Y&amp;singleData=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hyperlink" Target="http://theme.archives.go.kr/viewer/common/archWebViewer.do?archiveEventId=0049292621&amp;themeFlag=Y&amp;singleData=Y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독도영토학</a:t>
            </a:r>
            <a:r>
              <a:rPr lang="ko-KR" altLang="en-US" dirty="0"/>
              <a:t> </a:t>
            </a:r>
            <a:r>
              <a:rPr lang="en-US" altLang="ko-KR" dirty="0" smtClean="0"/>
              <a:t>6</a:t>
            </a:r>
            <a:r>
              <a:rPr lang="ko-KR" altLang="en-US" dirty="0" smtClean="0"/>
              <a:t>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김지혜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김찬영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심기은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이연희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이종혁</a:t>
            </a:r>
            <a:endParaRPr lang="en-US" altLang="ko-KR" dirty="0" smtClean="0"/>
          </a:p>
          <a:p>
            <a:r>
              <a:rPr lang="en-US" altLang="ko-KR" dirty="0" smtClean="0"/>
              <a:t> </a:t>
            </a:r>
            <a:r>
              <a:rPr lang="ko-KR" altLang="en-US" dirty="0" smtClean="0"/>
              <a:t>이준현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이희성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장주성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주현섭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3600" dirty="0" smtClean="0"/>
              <a:t>간도가 중국의 영토가 된 이유에 관하여</a:t>
            </a:r>
            <a:endParaRPr lang="ko-KR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백두산 정계비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토문강</a:t>
            </a:r>
            <a:r>
              <a:rPr lang="ko-KR" altLang="en-US" dirty="0" smtClean="0"/>
              <a:t> 해석차이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1. </a:t>
            </a:r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87127680" descr="cif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8"/>
            <a:ext cx="4608512" cy="47085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43570" y="2285992"/>
            <a:ext cx="30003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백두산에 세운 비석</a:t>
            </a:r>
          </a:p>
          <a:p>
            <a:r>
              <a:rPr lang="ko-KR" altLang="en-US" sz="2000" dirty="0" smtClean="0"/>
              <a:t>조선과 청나라의 국경선을 표시한 </a:t>
            </a:r>
            <a:r>
              <a:rPr lang="ko-KR" altLang="en-US" sz="2000" dirty="0" err="1" smtClean="0"/>
              <a:t>경계비</a:t>
            </a:r>
            <a:endParaRPr lang="ko-KR" altLang="en-US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비석 내용 중 </a:t>
            </a:r>
            <a:r>
              <a:rPr lang="en-US" altLang="ko-KR" sz="2000" dirty="0" smtClean="0"/>
              <a:t>'</a:t>
            </a:r>
            <a:r>
              <a:rPr lang="ko-KR" altLang="en-US" sz="2000" dirty="0" err="1" smtClean="0"/>
              <a:t>토문</a:t>
            </a:r>
            <a:r>
              <a:rPr lang="en-US" altLang="ko-KR" sz="2000" dirty="0" smtClean="0"/>
              <a:t>' </a:t>
            </a:r>
            <a:r>
              <a:rPr lang="ko-KR" altLang="en-US" sz="2000" dirty="0" smtClean="0"/>
              <a:t>이라는 단어가 여러 의견을 만듬</a:t>
            </a: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순서도: 대체 처리 6"/>
          <p:cNvSpPr/>
          <p:nvPr/>
        </p:nvSpPr>
        <p:spPr>
          <a:xfrm>
            <a:off x="1428728" y="2000240"/>
            <a:ext cx="6643734" cy="364333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1. </a:t>
            </a:r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728" y="357187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https://youtu.be/JpVS5vr2XYc</a:t>
            </a:r>
          </a:p>
          <a:p>
            <a:pPr algn="ctr"/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2. </a:t>
            </a:r>
            <a:r>
              <a:rPr lang="ko-KR" altLang="en-US" dirty="0" err="1" smtClean="0"/>
              <a:t>토문강</a:t>
            </a:r>
            <a:r>
              <a:rPr lang="ko-KR" altLang="en-US" dirty="0" smtClean="0"/>
              <a:t> 해석차이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5" name="_x187084560" descr="cif0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928802"/>
            <a:ext cx="2720957" cy="4089392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6627" name="_x187079120" descr="cif00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071810"/>
            <a:ext cx="4891094" cy="140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재활심리학과</a:t>
            </a:r>
            <a:endParaRPr lang="en-US" altLang="ko-KR" dirty="0" smtClean="0"/>
          </a:p>
          <a:p>
            <a:r>
              <a:rPr lang="en-US" altLang="ko-KR" dirty="0" smtClean="0"/>
              <a:t>21346166</a:t>
            </a:r>
          </a:p>
          <a:p>
            <a:r>
              <a:rPr lang="ko-KR" altLang="en-US" dirty="0" smtClean="0"/>
              <a:t>장주성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을유정해감계</a:t>
            </a:r>
            <a:r>
              <a:rPr lang="ko-KR" altLang="en-US" dirty="0" smtClean="0"/>
              <a:t> 회담</a:t>
            </a:r>
            <a:r>
              <a:rPr altLang="ko-KR" smtClean="0"/>
              <a:t/>
            </a:r>
            <a:br>
              <a:rPr altLang="ko-KR" smtClean="0"/>
            </a:br>
            <a:r>
              <a:rPr lang="ko-KR" altLang="en-US" dirty="0" smtClean="0"/>
              <a:t> </a:t>
            </a:r>
            <a:r>
              <a:rPr lang="ko-KR" altLang="en-US" dirty="0" err="1" smtClean="0"/>
              <a:t>乙酉丁亥勘界會談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발단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1885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3. </a:t>
            </a:r>
            <a:r>
              <a:rPr lang="ko-KR" altLang="en-US" dirty="0" err="1" smtClean="0"/>
              <a:t>을유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4. 1887</a:t>
            </a:r>
            <a:r>
              <a:rPr lang="ko-KR" altLang="en-US" dirty="0" smtClean="0"/>
              <a:t>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5. </a:t>
            </a:r>
            <a:r>
              <a:rPr lang="ko-KR" altLang="en-US" dirty="0" smtClean="0"/>
              <a:t>정해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6. </a:t>
            </a:r>
            <a:r>
              <a:rPr lang="ko-KR" altLang="en-US" dirty="0" err="1" smtClean="0"/>
              <a:t>을유</a:t>
            </a:r>
            <a:r>
              <a:rPr lang="ko-KR" altLang="en-US" dirty="0" smtClean="0"/>
              <a:t> 정해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1. </a:t>
            </a:r>
            <a:r>
              <a:rPr lang="ko-KR" altLang="en-US" dirty="0" smtClean="0"/>
              <a:t>발단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내용 개체 틀 3" descr="2000px-Korea_rivers_(ko)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00" t="632" r="2719" b="2317"/>
          <a:stretch>
            <a:fillRect/>
          </a:stretch>
        </p:blipFill>
        <p:spPr>
          <a:xfrm>
            <a:off x="2571736" y="1714488"/>
            <a:ext cx="3638141" cy="41872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2339752" y="1412776"/>
            <a:ext cx="6948264" cy="853555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간도는 우리 영토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”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2" name="그룹 28"/>
          <p:cNvGrpSpPr/>
          <p:nvPr/>
        </p:nvGrpSpPr>
        <p:grpSpPr>
          <a:xfrm>
            <a:off x="500034" y="1071546"/>
            <a:ext cx="1482528" cy="1522025"/>
            <a:chOff x="395536" y="351755"/>
            <a:chExt cx="2232248" cy="2097800"/>
          </a:xfrm>
        </p:grpSpPr>
        <p:sp>
          <p:nvSpPr>
            <p:cNvPr id="17" name="TextBox 16"/>
            <p:cNvSpPr txBox="1"/>
            <p:nvPr/>
          </p:nvSpPr>
          <p:spPr>
            <a:xfrm>
              <a:off x="395536" y="351755"/>
              <a:ext cx="2232248" cy="80599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조선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  <p:pic>
          <p:nvPicPr>
            <p:cNvPr id="19" name="그림 18" descr="iconfinder_7_avatar_275458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670" y="967575"/>
              <a:ext cx="1481980" cy="1481980"/>
            </a:xfrm>
            <a:prstGeom prst="rect">
              <a:avLst/>
            </a:prstGeom>
          </p:spPr>
        </p:pic>
      </p:grpSp>
      <p:grpSp>
        <p:nvGrpSpPr>
          <p:cNvPr id="3" name="그룹 29"/>
          <p:cNvGrpSpPr/>
          <p:nvPr/>
        </p:nvGrpSpPr>
        <p:grpSpPr>
          <a:xfrm>
            <a:off x="107504" y="2688283"/>
            <a:ext cx="2232248" cy="2007214"/>
            <a:chOff x="395536" y="2544267"/>
            <a:chExt cx="2232248" cy="2007214"/>
          </a:xfrm>
        </p:grpSpPr>
        <p:pic>
          <p:nvPicPr>
            <p:cNvPr id="20" name="그림 19" descr="iconfinder_12_avatar_2754577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670" y="3069502"/>
              <a:ext cx="1481980" cy="14819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5536" y="2544267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청나라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4" name="그룹 30"/>
          <p:cNvGrpSpPr/>
          <p:nvPr/>
        </p:nvGrpSpPr>
        <p:grpSpPr>
          <a:xfrm>
            <a:off x="285720" y="4857760"/>
            <a:ext cx="1911156" cy="1741302"/>
            <a:chOff x="395536" y="4646192"/>
            <a:chExt cx="2232248" cy="2023168"/>
          </a:xfrm>
        </p:grpSpPr>
        <p:pic>
          <p:nvPicPr>
            <p:cNvPr id="18" name="그림 17" descr="iconfinder_1_avatar_275457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0670" y="5187380"/>
              <a:ext cx="1481980" cy="14819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5536" y="4646192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조선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7" name="내용 개체 틀 11"/>
          <p:cNvSpPr txBox="1">
            <a:spLocks/>
          </p:cNvSpPr>
          <p:nvPr/>
        </p:nvSpPr>
        <p:spPr>
          <a:xfrm>
            <a:off x="2339752" y="3429000"/>
            <a:ext cx="6948264" cy="85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3200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sz="3200" dirty="0" smtClean="0">
                <a:latin typeface="굴림" pitchFamily="50" charset="-127"/>
                <a:ea typeface="굴림" pitchFamily="50" charset="-127"/>
              </a:rPr>
              <a:t>조선으로 귀환하라</a:t>
            </a:r>
            <a:r>
              <a:rPr lang="en-US" altLang="ko-KR" sz="3200" dirty="0" smtClean="0">
                <a:latin typeface="굴림" pitchFamily="50" charset="-127"/>
                <a:ea typeface="굴림" pitchFamily="50" charset="-127"/>
              </a:rPr>
              <a:t>”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8" name="내용 개체 틀 11"/>
          <p:cNvSpPr txBox="1">
            <a:spLocks/>
          </p:cNvSpPr>
          <p:nvPr/>
        </p:nvSpPr>
        <p:spPr>
          <a:xfrm>
            <a:off x="2339752" y="5517232"/>
            <a:ext cx="6948264" cy="85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“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토문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감계를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요청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”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5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r>
              <a:rPr altLang="ko-KR" smtClean="0"/>
              <a:t>2. 1885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9"/>
          <p:cNvGrpSpPr/>
          <p:nvPr/>
        </p:nvGrpSpPr>
        <p:grpSpPr>
          <a:xfrm>
            <a:off x="5544108" y="1052736"/>
            <a:ext cx="2232248" cy="2007214"/>
            <a:chOff x="395536" y="2544267"/>
            <a:chExt cx="2232248" cy="2007214"/>
          </a:xfrm>
        </p:grpSpPr>
        <p:pic>
          <p:nvPicPr>
            <p:cNvPr id="20" name="그림 19" descr="iconfinder_12_avatar_275457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670" y="3069502"/>
              <a:ext cx="1481980" cy="14819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5536" y="2544267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청나라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935596" y="1052736"/>
            <a:ext cx="2232248" cy="2023168"/>
            <a:chOff x="395536" y="4646192"/>
            <a:chExt cx="2232248" cy="2023168"/>
          </a:xfrm>
        </p:grpSpPr>
        <p:pic>
          <p:nvPicPr>
            <p:cNvPr id="18" name="그림 17" descr="iconfinder_1_avatar_275457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670" y="5187380"/>
              <a:ext cx="1481980" cy="14819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5536" y="4646192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조선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32040" y="313167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문서 유실</a:t>
            </a:r>
            <a:endParaRPr lang="en-US" altLang="ko-KR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2120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정계비를 세우며 작성한 문서 확인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3528" y="400680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두만은 방언 </a:t>
            </a:r>
            <a:r>
              <a:rPr lang="ko-KR" altLang="en-US" dirty="0" err="1" smtClean="0"/>
              <a:t>토문과는</a:t>
            </a:r>
            <a:r>
              <a:rPr lang="ko-KR" altLang="en-US" dirty="0" smtClean="0"/>
              <a:t> 별개</a:t>
            </a:r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4932040" y="35730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강원</a:t>
            </a:r>
            <a:r>
              <a:rPr lang="en-US" altLang="ko-KR" dirty="0"/>
              <a:t>(</a:t>
            </a:r>
            <a:r>
              <a:rPr lang="ko-KR" altLang="en-US" dirty="0"/>
              <a:t>江源</a:t>
            </a:r>
            <a:r>
              <a:rPr lang="en-US" altLang="ko-KR" dirty="0"/>
              <a:t>)</a:t>
            </a:r>
            <a:r>
              <a:rPr lang="ko-KR" altLang="en-US" dirty="0"/>
              <a:t>을 먼저 조사해야 하며 정계비는 </a:t>
            </a:r>
            <a:r>
              <a:rPr lang="ko-KR" altLang="en-US" dirty="0" smtClean="0"/>
              <a:t> </a:t>
            </a:r>
            <a:r>
              <a:rPr lang="ko-KR" altLang="en-US" dirty="0"/>
              <a:t>중요하지 </a:t>
            </a:r>
            <a:r>
              <a:rPr lang="ko-KR" altLang="en-US" dirty="0" smtClean="0"/>
              <a:t>않다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/>
              <a:t>토문강과</a:t>
            </a:r>
            <a:r>
              <a:rPr lang="ko-KR" altLang="en-US" dirty="0" smtClean="0"/>
              <a:t> 두</a:t>
            </a:r>
            <a:r>
              <a:rPr lang="ko-KR" altLang="en-US" dirty="0"/>
              <a:t>만</a:t>
            </a:r>
            <a:r>
              <a:rPr lang="ko-KR" altLang="en-US" dirty="0" smtClean="0"/>
              <a:t>강은 동일</a:t>
            </a:r>
            <a:endParaRPr lang="ko-KR" altLang="en-US" dirty="0"/>
          </a:p>
        </p:txBody>
      </p:sp>
      <p:sp>
        <p:nvSpPr>
          <p:cNvPr id="26" name="아래쪽 화살표 25"/>
          <p:cNvSpPr/>
          <p:nvPr/>
        </p:nvSpPr>
        <p:spPr>
          <a:xfrm>
            <a:off x="3491880" y="4941168"/>
            <a:ext cx="1512168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865802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750" dirty="0" smtClean="0"/>
              <a:t>양국에서 인원을 내어 두만강으로 합쳐지는 세 강을 조사</a:t>
            </a:r>
            <a:endParaRPr lang="ko-KR" altLang="en-US" sz="2750" dirty="0"/>
          </a:p>
        </p:txBody>
      </p:sp>
      <p:sp>
        <p:nvSpPr>
          <p:cNvPr id="17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r>
              <a:rPr altLang="ko-KR" smtClean="0"/>
              <a:t>3. </a:t>
            </a:r>
            <a:r>
              <a:rPr lang="ko-KR" altLang="en-US" dirty="0" err="1" smtClean="0"/>
              <a:t>을유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1. </a:t>
            </a:r>
            <a:r>
              <a:rPr lang="ko-KR" altLang="en-US" dirty="0" smtClean="0"/>
              <a:t>고려와 조선의 북진정책</a:t>
            </a:r>
            <a:r>
              <a:rPr lang="en-US" altLang="ko-KR" dirty="0" smtClean="0"/>
              <a:t>------------------------------------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2. </a:t>
            </a:r>
            <a:r>
              <a:rPr lang="ko-KR" altLang="en-US" dirty="0" smtClean="0"/>
              <a:t>백두산 정계비와 </a:t>
            </a:r>
            <a:r>
              <a:rPr lang="ko-KR" altLang="en-US" dirty="0" err="1" smtClean="0"/>
              <a:t>토문강의</a:t>
            </a:r>
            <a:r>
              <a:rPr lang="ko-KR" altLang="en-US" dirty="0" smtClean="0"/>
              <a:t> 해석 차이</a:t>
            </a:r>
            <a:r>
              <a:rPr lang="en-US" altLang="ko-KR" dirty="0" smtClean="0"/>
              <a:t>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3. </a:t>
            </a:r>
            <a:r>
              <a:rPr lang="ko-KR" altLang="en-US" dirty="0" err="1" smtClean="0"/>
              <a:t>을유</a:t>
            </a:r>
            <a:r>
              <a:rPr lang="ko-KR" altLang="en-US" dirty="0" smtClean="0"/>
              <a:t> 정해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r>
              <a:rPr lang="en-US" altLang="ko-KR" dirty="0" smtClean="0"/>
              <a:t>----------------------------------------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4. </a:t>
            </a:r>
            <a:r>
              <a:rPr lang="ko-KR" altLang="en-US" dirty="0" smtClean="0"/>
              <a:t>간도협약과 </a:t>
            </a:r>
            <a:r>
              <a:rPr lang="ko-KR" altLang="en-US" dirty="0" err="1" smtClean="0"/>
              <a:t>조중변계조약</a:t>
            </a:r>
            <a:r>
              <a:rPr lang="en-US" altLang="ko-KR" dirty="0" smtClean="0"/>
              <a:t>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5. </a:t>
            </a:r>
            <a:r>
              <a:rPr lang="ko-KR" altLang="en-US" dirty="0" smtClean="0"/>
              <a:t>간도의 영토적 이점</a:t>
            </a:r>
            <a:r>
              <a:rPr lang="en-US" altLang="ko-KR" dirty="0" smtClean="0"/>
              <a:t>-----------------------------------------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6.</a:t>
            </a:r>
            <a:r>
              <a:rPr lang="en-US" altLang="ko-KR" dirty="0" smtClean="0"/>
              <a:t> </a:t>
            </a:r>
            <a:r>
              <a:rPr lang="ko-KR" altLang="en-US" dirty="0" smtClean="0"/>
              <a:t>간도 </a:t>
            </a:r>
            <a:r>
              <a:rPr lang="ko-KR" altLang="en-US" dirty="0" err="1" smtClean="0"/>
              <a:t>백년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시호설</a:t>
            </a:r>
            <a:r>
              <a:rPr lang="en-US" altLang="ko-KR" dirty="0" smtClean="0"/>
              <a:t>-------------------------------------------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7. </a:t>
            </a:r>
            <a:r>
              <a:rPr lang="ko-KR" altLang="en-US" dirty="0" smtClean="0"/>
              <a:t>독도 분쟁과 간도 분쟁의 차이</a:t>
            </a:r>
            <a:r>
              <a:rPr lang="en-US" altLang="ko-KR" dirty="0" smtClean="0"/>
              <a:t>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8. </a:t>
            </a:r>
            <a:r>
              <a:rPr lang="ko-KR" altLang="en-US" dirty="0" smtClean="0"/>
              <a:t>영유권 주장의 한계</a:t>
            </a:r>
            <a:r>
              <a:rPr lang="en-US" altLang="ko-KR" dirty="0" smtClean="0"/>
              <a:t>-----------------------------------------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bg1"/>
                </a:solidFill>
              </a:rPr>
              <a:t>9. </a:t>
            </a:r>
            <a:r>
              <a:rPr lang="ko-KR" altLang="en-US" dirty="0" smtClean="0"/>
              <a:t>간도의 현황</a:t>
            </a:r>
            <a:r>
              <a:rPr lang="en-US" altLang="ko-KR" dirty="0" smtClean="0"/>
              <a:t>--------------------------------------------------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9"/>
          <p:cNvGrpSpPr/>
          <p:nvPr/>
        </p:nvGrpSpPr>
        <p:grpSpPr>
          <a:xfrm>
            <a:off x="107504" y="1196752"/>
            <a:ext cx="2232248" cy="2007214"/>
            <a:chOff x="395536" y="2544267"/>
            <a:chExt cx="2232248" cy="2007214"/>
          </a:xfrm>
        </p:grpSpPr>
        <p:pic>
          <p:nvPicPr>
            <p:cNvPr id="20" name="그림 19" descr="iconfinder_12_avatar_275457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670" y="3069502"/>
              <a:ext cx="1481980" cy="14819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5536" y="2544267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청나라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107504" y="3298677"/>
            <a:ext cx="2232248" cy="2023168"/>
            <a:chOff x="395536" y="4646192"/>
            <a:chExt cx="2232248" cy="2023168"/>
          </a:xfrm>
        </p:grpSpPr>
        <p:pic>
          <p:nvPicPr>
            <p:cNvPr id="18" name="그림 17" descr="iconfinder_1_avatar_275457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670" y="5187380"/>
              <a:ext cx="1481980" cy="14819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5536" y="4646192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조선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27" name="내용 개체 틀 11"/>
          <p:cNvSpPr txBox="1">
            <a:spLocks/>
          </p:cNvSpPr>
          <p:nvPr/>
        </p:nvSpPr>
        <p:spPr>
          <a:xfrm>
            <a:off x="2123728" y="2143397"/>
            <a:ext cx="7164288" cy="8535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“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살고 </a:t>
            </a:r>
            <a:r>
              <a:rPr lang="ko-KR" altLang="en-US" sz="2800" dirty="0" err="1" smtClean="0">
                <a:latin typeface="굴림" pitchFamily="50" charset="-127"/>
                <a:ea typeface="굴림" pitchFamily="50" charset="-127"/>
              </a:rPr>
              <a:t>싶으면청국인으로</a:t>
            </a:r>
            <a:r>
              <a:rPr lang="ko-KR" altLang="en-US" sz="2800" dirty="0" smtClean="0">
                <a:latin typeface="굴림" pitchFamily="50" charset="-127"/>
                <a:ea typeface="굴림" pitchFamily="50" charset="-127"/>
              </a:rPr>
              <a:t> 귀화하고 변발하</a:t>
            </a:r>
            <a:r>
              <a:rPr lang="ko-KR" altLang="en-US" sz="2800" dirty="0">
                <a:latin typeface="굴림" pitchFamily="50" charset="-127"/>
                <a:ea typeface="굴림" pitchFamily="50" charset="-127"/>
              </a:rPr>
              <a:t>라</a:t>
            </a:r>
            <a:r>
              <a:rPr lang="en-US" altLang="ko-KR" sz="2800" dirty="0" smtClean="0">
                <a:latin typeface="굴림" pitchFamily="50" charset="-127"/>
                <a:ea typeface="굴림" pitchFamily="50" charset="-127"/>
              </a:rPr>
              <a:t>”</a:t>
            </a:r>
            <a:endParaRPr kumimoji="0" lang="ko-KR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28" name="내용 개체 틀 11"/>
          <p:cNvSpPr txBox="1">
            <a:spLocks/>
          </p:cNvSpPr>
          <p:nvPr/>
        </p:nvSpPr>
        <p:spPr>
          <a:xfrm>
            <a:off x="2339752" y="4025701"/>
            <a:ext cx="6948264" cy="853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“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토문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감계를</a:t>
            </a: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 요청</a:t>
            </a:r>
            <a:r>
              <a:rPr kumimoji="0" lang="en-US" altLang="ko-K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rPr>
              <a:t>”</a:t>
            </a:r>
            <a:endParaRPr kumimoji="0" lang="ko-KR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11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r>
              <a:rPr altLang="ko-KR" smtClean="0"/>
              <a:t>4. 1887</a:t>
            </a:r>
            <a:r>
              <a:rPr lang="ko-KR" altLang="en-US" dirty="0" smtClean="0"/>
              <a:t>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9"/>
          <p:cNvGrpSpPr/>
          <p:nvPr/>
        </p:nvGrpSpPr>
        <p:grpSpPr>
          <a:xfrm>
            <a:off x="5544108" y="1052736"/>
            <a:ext cx="2232248" cy="2007214"/>
            <a:chOff x="395536" y="2544267"/>
            <a:chExt cx="2232248" cy="2007214"/>
          </a:xfrm>
        </p:grpSpPr>
        <p:pic>
          <p:nvPicPr>
            <p:cNvPr id="20" name="그림 19" descr="iconfinder_12_avatar_275457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670" y="3069502"/>
              <a:ext cx="1481980" cy="1481979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95536" y="2544267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청나라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3" name="그룹 30"/>
          <p:cNvGrpSpPr/>
          <p:nvPr/>
        </p:nvGrpSpPr>
        <p:grpSpPr>
          <a:xfrm>
            <a:off x="935596" y="1052736"/>
            <a:ext cx="2232248" cy="2023168"/>
            <a:chOff x="395536" y="4646192"/>
            <a:chExt cx="2232248" cy="2023168"/>
          </a:xfrm>
        </p:grpSpPr>
        <p:pic>
          <p:nvPicPr>
            <p:cNvPr id="18" name="그림 17" descr="iconfinder_1_avatar_275457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0670" y="5187380"/>
              <a:ext cx="1481980" cy="148198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95536" y="4646192"/>
              <a:ext cx="2232248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dirty="0" smtClean="0">
                  <a:latin typeface="굴림" pitchFamily="50" charset="-127"/>
                  <a:ea typeface="굴림" pitchFamily="50" charset="-127"/>
                </a:rPr>
                <a:t>조선</a:t>
              </a:r>
              <a:endParaRPr lang="ko-KR" altLang="en-US" sz="3200" dirty="0">
                <a:latin typeface="굴림" pitchFamily="50" charset="-127"/>
                <a:ea typeface="굴림" pitchFamily="50" charset="-127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32040" y="3131676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백두산 정계비는 국경을 정하는 것이 아닌 변경 지대를 조사하기 위한 것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기록과 조사는 신뢰 </a:t>
            </a:r>
            <a:r>
              <a:rPr lang="ko-KR" altLang="en-US" dirty="0" err="1" smtClean="0"/>
              <a:t>할수</a:t>
            </a:r>
            <a:r>
              <a:rPr lang="ko-KR" altLang="en-US" dirty="0" smtClean="0"/>
              <a:t> 없다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새로 조사해야 한다</a:t>
            </a:r>
            <a:endParaRPr lang="en-US" altLang="ko-KR" dirty="0"/>
          </a:p>
        </p:txBody>
      </p:sp>
      <p:sp>
        <p:nvSpPr>
          <p:cNvPr id="16" name="TextBox 15"/>
          <p:cNvSpPr txBox="1"/>
          <p:nvPr/>
        </p:nvSpPr>
        <p:spPr>
          <a:xfrm>
            <a:off x="323528" y="321206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도문과</a:t>
            </a:r>
            <a:r>
              <a:rPr lang="ko-KR" altLang="en-US" dirty="0" smtClean="0"/>
              <a:t> 두만이 같은 강이지만</a:t>
            </a:r>
            <a:endParaRPr lang="en-US" altLang="ko-KR" dirty="0" smtClean="0"/>
          </a:p>
          <a:p>
            <a:r>
              <a:rPr lang="ko-KR" altLang="en-US" dirty="0" err="1" smtClean="0"/>
              <a:t>토문과</a:t>
            </a:r>
            <a:r>
              <a:rPr lang="ko-KR" altLang="en-US" dirty="0" smtClean="0"/>
              <a:t> 두만은 별개의 강</a:t>
            </a:r>
            <a:endParaRPr lang="ko-KR" altLang="en-US" dirty="0"/>
          </a:p>
        </p:txBody>
      </p:sp>
      <p:sp>
        <p:nvSpPr>
          <p:cNvPr id="26" name="아래쪽 화살표 25"/>
          <p:cNvSpPr/>
          <p:nvPr/>
        </p:nvSpPr>
        <p:spPr>
          <a:xfrm>
            <a:off x="3491880" y="4941168"/>
            <a:ext cx="1512168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5865802"/>
            <a:ext cx="914400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750" dirty="0" smtClean="0"/>
              <a:t>합의점을 찾지 못한 채 회담은 다시 결렬</a:t>
            </a:r>
            <a:endParaRPr lang="ko-KR" altLang="en-US" sz="2750" dirty="0"/>
          </a:p>
        </p:txBody>
      </p:sp>
      <p:sp>
        <p:nvSpPr>
          <p:cNvPr id="13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r>
              <a:rPr altLang="ko-KR" smtClean="0"/>
              <a:t>5. </a:t>
            </a:r>
            <a:r>
              <a:rPr lang="ko-KR" altLang="en-US" dirty="0" smtClean="0"/>
              <a:t>정해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3357562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u="sng" dirty="0" err="1" smtClean="0">
                <a:solidFill>
                  <a:srgbClr val="0070C0"/>
                </a:solidFill>
              </a:rPr>
              <a:t>을유</a:t>
            </a:r>
            <a:r>
              <a:rPr lang="ko-KR" altLang="en-US" sz="4800" b="1" u="sng" dirty="0" smtClean="0">
                <a:solidFill>
                  <a:srgbClr val="0070C0"/>
                </a:solidFill>
              </a:rPr>
              <a:t> 정해 </a:t>
            </a:r>
            <a:r>
              <a:rPr lang="ko-KR" altLang="en-US" sz="4800" b="1" u="sng" dirty="0" err="1" smtClean="0">
                <a:solidFill>
                  <a:srgbClr val="0070C0"/>
                </a:solidFill>
              </a:rPr>
              <a:t>감계</a:t>
            </a:r>
            <a:r>
              <a:rPr lang="ko-KR" altLang="en-US" sz="4800" b="1" u="sng" dirty="0" smtClean="0">
                <a:solidFill>
                  <a:srgbClr val="0070C0"/>
                </a:solidFill>
              </a:rPr>
              <a:t> 회담</a:t>
            </a:r>
            <a:endParaRPr lang="ko-KR" altLang="en-US" sz="4800" b="1" u="sng" dirty="0">
              <a:solidFill>
                <a:srgbClr val="0070C0"/>
              </a:solidFill>
            </a:endParaRPr>
          </a:p>
        </p:txBody>
      </p:sp>
      <p:sp>
        <p:nvSpPr>
          <p:cNvPr id="5" name="제목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r>
              <a:rPr altLang="ko-KR" smtClean="0"/>
              <a:t>6. </a:t>
            </a:r>
            <a:r>
              <a:rPr lang="ko-KR" altLang="en-US" dirty="0" err="1" smtClean="0"/>
              <a:t>을유</a:t>
            </a:r>
            <a:r>
              <a:rPr lang="ko-KR" altLang="en-US" dirty="0" smtClean="0"/>
              <a:t> 정해 </a:t>
            </a:r>
            <a:r>
              <a:rPr lang="ko-KR" altLang="en-US" dirty="0" err="1" smtClean="0"/>
              <a:t>감계</a:t>
            </a:r>
            <a:r>
              <a:rPr lang="ko-KR" altLang="en-US" dirty="0" smtClean="0"/>
              <a:t> 회담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행정학과</a:t>
            </a:r>
            <a:endParaRPr lang="en-US" altLang="ko-KR" dirty="0" smtClean="0"/>
          </a:p>
          <a:p>
            <a:r>
              <a:rPr lang="en-US" altLang="ko-KR" dirty="0" smtClean="0"/>
              <a:t>21308159</a:t>
            </a:r>
          </a:p>
          <a:p>
            <a:r>
              <a:rPr lang="ko-KR" altLang="en-US" dirty="0" smtClean="0"/>
              <a:t>이희성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간도협약과 </a:t>
            </a:r>
            <a:r>
              <a:rPr lang="ko-KR" altLang="en-US" dirty="0" err="1" smtClean="0"/>
              <a:t>조중변계조약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72000"/>
          </a:xfrm>
        </p:spPr>
        <p:txBody>
          <a:bodyPr/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간도협약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조중변계조약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3. </a:t>
            </a:r>
            <a:r>
              <a:rPr lang="ko-KR" altLang="en-US" dirty="0" smtClean="0"/>
              <a:t>간도협약과 </a:t>
            </a:r>
            <a:r>
              <a:rPr lang="ko-KR" altLang="en-US" dirty="0" err="1" smtClean="0"/>
              <a:t>조중변계조약의</a:t>
            </a:r>
            <a:r>
              <a:rPr lang="ko-KR" altLang="en-US" dirty="0" smtClean="0"/>
              <a:t> 한계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1. </a:t>
            </a:r>
            <a:r>
              <a:rPr lang="ko-KR" altLang="en-US" dirty="0" smtClean="0"/>
              <a:t>간도협약</a:t>
            </a:r>
            <a:endParaRPr lang="ko-KR" altLang="en-US" dirty="0"/>
          </a:p>
        </p:txBody>
      </p:sp>
      <p:pic>
        <p:nvPicPr>
          <p:cNvPr id="6" name="그림 5" descr="06976fe8197036e4eff7f076c71f0c4de04ae585a12909ef37d9c19709c100ad00074842ad8dd9aca0f3debbf8b5b1d581fc2774f66c004fa2b85d16dbed8a6952ab11bd4c99b40cdda39f6f3af273cc20960f489fa5dd406e90ef99985fc9c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357430"/>
            <a:ext cx="4250529" cy="2833686"/>
          </a:xfrm>
          <a:prstGeom prst="rect">
            <a:avLst/>
          </a:prstGeom>
        </p:spPr>
      </p:pic>
      <p:pic>
        <p:nvPicPr>
          <p:cNvPr id="7" name="그림 6" descr="a65a634ba3551a14004af20f3859c3355d6fb7744ac51c848e423d8348313e5714c50e0da19072fc4275cc07e7fc56ef29232f296e7b6d4be1d982e6263664a1cd5fe19c3a81685c6817bed799e87bcf34acdbc48bedb12ebeb8c6c4b778f3d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357430"/>
            <a:ext cx="4277724" cy="2857520"/>
          </a:xfrm>
          <a:prstGeom prst="rect">
            <a:avLst/>
          </a:prstGeom>
        </p:spPr>
      </p:pic>
      <p:pic>
        <p:nvPicPr>
          <p:cNvPr id="8" name="그림 7" descr="99F8F7335A17EB21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857364"/>
            <a:ext cx="3683711" cy="3943356"/>
          </a:xfrm>
          <a:prstGeom prst="rect">
            <a:avLst/>
          </a:prstGeom>
        </p:spPr>
      </p:pic>
      <p:pic>
        <p:nvPicPr>
          <p:cNvPr id="9" name="그림 8" descr="800px-Railroad-Gyula-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2643182"/>
            <a:ext cx="3892985" cy="2457447"/>
          </a:xfrm>
          <a:prstGeom prst="rect">
            <a:avLst/>
          </a:prstGeom>
        </p:spPr>
      </p:pic>
      <p:sp>
        <p:nvSpPr>
          <p:cNvPr id="10" name="모서리가 둥근 직사각형 9"/>
          <p:cNvSpPr/>
          <p:nvPr/>
        </p:nvSpPr>
        <p:spPr>
          <a:xfrm>
            <a:off x="3929058" y="1071546"/>
            <a:ext cx="1357322" cy="71438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929058" y="12144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1909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2" name="그림 11" descr="20101117.01200133000011.01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811" y="2214554"/>
            <a:ext cx="3122861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54106E-7 L -0.49601 -7.54106E-7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41684E-6 L 0.49601 -6.41684E-6 " pathEditMode="relative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2. </a:t>
            </a:r>
            <a:r>
              <a:rPr lang="ko-KR" altLang="en-US" dirty="0" err="1" smtClean="0"/>
              <a:t>조중변계조약</a:t>
            </a:r>
            <a:endParaRPr lang="ko-KR" altLang="en-US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내용 개체 틀 8" descr="north-kor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2786058"/>
            <a:ext cx="3143250" cy="2095500"/>
          </a:xfrm>
        </p:spPr>
      </p:pic>
      <p:pic>
        <p:nvPicPr>
          <p:cNvPr id="10" name="그림 9" descr="8a6696713443774d19f6d978d2b718d59a309548ee154ea3510e633d1a0f88582774c6fc1abde7bdb4f1a0a9c833b573d5f7a9ae1b72640197edd6e1f5cc2d608ef038ace2dd9c0a921b8d596cb7c45c4b77512fc087c1bf95a7438fae9f52d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786058"/>
            <a:ext cx="3286148" cy="2071702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3929058" y="1785926"/>
            <a:ext cx="1357322" cy="71438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29058" y="192880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</a:rPr>
              <a:t>1962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3" name="그림 12" descr="26397381-북한지도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1714488"/>
            <a:ext cx="3716735" cy="457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ko-KR" smtClean="0"/>
              <a:t>3. </a:t>
            </a:r>
            <a:r>
              <a:rPr lang="ko-KR" altLang="en-US" sz="3200" dirty="0" smtClean="0"/>
              <a:t>간도협약과 </a:t>
            </a:r>
            <a:r>
              <a:rPr lang="ko-KR" altLang="en-US" sz="3200" dirty="0" err="1" smtClean="0"/>
              <a:t>조중변계조약의</a:t>
            </a:r>
            <a:r>
              <a:rPr lang="ko-KR" altLang="en-US" sz="3200" dirty="0" smtClean="0"/>
              <a:t> 한계</a:t>
            </a:r>
            <a:endParaRPr lang="ko-KR" altLang="en-US" sz="32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내용 개체 틀 8" descr="cd4hpvor2fup0bpmbrmbk8pef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571744"/>
            <a:ext cx="3595518" cy="2595549"/>
          </a:xfrm>
        </p:spPr>
      </p:pic>
      <p:pic>
        <p:nvPicPr>
          <p:cNvPr id="10" name="그림 9" descr="20170622045367600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500306"/>
            <a:ext cx="3810000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8794" y="55007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일본의 패망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72198" y="550070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한일기본조약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071934" y="1643050"/>
            <a:ext cx="1143008" cy="57150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071934" y="171448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간도협약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곱셈 기호 15"/>
          <p:cNvSpPr/>
          <p:nvPr/>
        </p:nvSpPr>
        <p:spPr>
          <a:xfrm>
            <a:off x="4000496" y="1428736"/>
            <a:ext cx="1357322" cy="1000132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3857620" y="1643050"/>
            <a:ext cx="1643074" cy="571504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3714744" y="171448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 smtClean="0">
                <a:solidFill>
                  <a:schemeClr val="bg1"/>
                </a:solidFill>
              </a:rPr>
              <a:t>조중변계조약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19" name="그림 18" descr="north-kore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2857496"/>
            <a:ext cx="3143250" cy="2095500"/>
          </a:xfrm>
          <a:prstGeom prst="rect">
            <a:avLst/>
          </a:prstGeom>
        </p:spPr>
      </p:pic>
      <p:sp>
        <p:nvSpPr>
          <p:cNvPr id="20" name="곱셈 기호 19"/>
          <p:cNvSpPr/>
          <p:nvPr/>
        </p:nvSpPr>
        <p:spPr>
          <a:xfrm>
            <a:off x="3143240" y="2643182"/>
            <a:ext cx="2928958" cy="2786082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428596" y="3357562"/>
            <a:ext cx="2428892" cy="1285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6429388" y="3286124"/>
            <a:ext cx="2428892" cy="128588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428596" y="3786190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헌법 제</a:t>
            </a:r>
            <a:r>
              <a:rPr lang="en-US" altLang="ko-KR" dirty="0" smtClean="0">
                <a:solidFill>
                  <a:schemeClr val="bg1"/>
                </a:solidFill>
              </a:rPr>
              <a:t>3</a:t>
            </a:r>
            <a:r>
              <a:rPr lang="ko-KR" altLang="en-US" dirty="0" smtClean="0">
                <a:solidFill>
                  <a:schemeClr val="bg1"/>
                </a:solidFill>
              </a:rPr>
              <a:t>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388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국가보안법 제</a:t>
            </a:r>
            <a:r>
              <a:rPr lang="en-US" altLang="ko-KR" dirty="0" smtClean="0">
                <a:solidFill>
                  <a:schemeClr val="bg1"/>
                </a:solidFill>
              </a:rPr>
              <a:t>2</a:t>
            </a:r>
            <a:r>
              <a:rPr lang="ko-KR" altLang="en-US" dirty="0" smtClean="0">
                <a:solidFill>
                  <a:schemeClr val="bg1"/>
                </a:solidFill>
              </a:rPr>
              <a:t>조</a:t>
            </a:r>
            <a:endParaRPr lang="ko-KR" altLang="en-US" dirty="0">
              <a:solidFill>
                <a:schemeClr val="bg1"/>
              </a:solidFill>
            </a:endParaRPr>
          </a:p>
        </p:txBody>
      </p:sp>
      <p:pic>
        <p:nvPicPr>
          <p:cNvPr id="25" name="그림 24" descr="e5a39722f62bd930fc40ea022bfb660a630ce70ecd6fb6dae5d5914a7229088837e7581bea793677a82b2b5015e85e22f41997cff01fbc22aef753b54799f92fb2dc76fbe1426478645a7ed6a6d79656c7ce9407dd58373b7d3b9f5ceb43717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500306"/>
            <a:ext cx="4929192" cy="3286128"/>
          </a:xfrm>
          <a:prstGeom prst="rect">
            <a:avLst/>
          </a:prstGeom>
        </p:spPr>
      </p:pic>
      <p:pic>
        <p:nvPicPr>
          <p:cNvPr id="26" name="그림 25" descr="3970923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2857496"/>
            <a:ext cx="2486577" cy="2586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 animBg="1"/>
      <p:bldP spid="16" grpId="1" animBg="1"/>
      <p:bldP spid="17" grpId="0" animBg="1"/>
      <p:bldP spid="18" grpId="0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>
              <a:buNone/>
            </a:pPr>
            <a:endParaRPr lang="en-US" dirty="0" smtClean="0">
              <a:hlinkClick r:id="rId2"/>
            </a:endParaRP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https://www.youtube.com/watch?v=I_Fefy4d1No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재활공학과</a:t>
            </a:r>
            <a:endParaRPr lang="en-US" altLang="ko-KR" dirty="0" smtClean="0"/>
          </a:p>
          <a:p>
            <a:r>
              <a:rPr lang="en-US" altLang="ko-KR" dirty="0" smtClean="0"/>
              <a:t>21445452</a:t>
            </a:r>
          </a:p>
          <a:p>
            <a:r>
              <a:rPr lang="ko-KR" altLang="en-US" dirty="0" smtClean="0"/>
              <a:t>주현</a:t>
            </a:r>
            <a:r>
              <a:rPr lang="ko-KR" altLang="en-US" dirty="0"/>
              <a:t>섭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고려와 조선의 북진정책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영어영문학과</a:t>
            </a:r>
            <a:endParaRPr lang="en-US" altLang="ko-KR" dirty="0" smtClean="0"/>
          </a:p>
          <a:p>
            <a:r>
              <a:rPr lang="en-US" altLang="ko-KR" dirty="0" smtClean="0"/>
              <a:t>21502829</a:t>
            </a:r>
          </a:p>
          <a:p>
            <a:r>
              <a:rPr lang="ko-KR" altLang="en-US" dirty="0" smtClean="0"/>
              <a:t>김찬형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간도의 영토적 이점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2"/>
          <p:cNvSpPr>
            <a:spLocks noGrp="1"/>
          </p:cNvSpPr>
          <p:nvPr>
            <p:ph type="title"/>
          </p:nvPr>
        </p:nvSpPr>
        <p:spPr>
          <a:xfrm>
            <a:off x="500063" y="2786063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dirty="0" smtClean="0">
                <a:hlinkClick r:id="rId2"/>
              </a:rPr>
              <a:t>https://www.youtube.com/watch?v=hn4SKIC4mnU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4572000"/>
          </a:xfrm>
        </p:spPr>
        <p:txBody>
          <a:bodyPr/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자원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한민족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3. </a:t>
            </a:r>
            <a:r>
              <a:rPr lang="ko-KR" altLang="en-US" dirty="0" smtClean="0"/>
              <a:t>간도를 얻은 후 미래</a:t>
            </a:r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ko-KR" altLang="en-US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1214422"/>
            <a:ext cx="3858472" cy="4754498"/>
          </a:xfrm>
        </p:spPr>
      </p:pic>
    </p:spTree>
    <p:extLst>
      <p:ext uri="{BB962C8B-B14F-4D97-AF65-F5344CB8AC3E}">
        <p14:creationId xmlns="" xmlns:p14="http://schemas.microsoft.com/office/powerpoint/2010/main" val="2355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자  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334986"/>
            <a:ext cx="7886700" cy="3841977"/>
          </a:xfrm>
        </p:spPr>
        <p:txBody>
          <a:bodyPr/>
          <a:lstStyle/>
          <a:p>
            <a:r>
              <a:rPr lang="ko-KR" altLang="en-US" dirty="0" smtClean="0"/>
              <a:t>광물 자원으로는 석탄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납 등</a:t>
            </a:r>
            <a:r>
              <a:rPr lang="en-US" altLang="ko-KR" dirty="0" smtClean="0"/>
              <a:t>…</a:t>
            </a:r>
            <a:r>
              <a:rPr lang="ko-KR" altLang="en-US" dirty="0" smtClean="0"/>
              <a:t>의 광물 매장량이 풍부하다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연길 분지는 한민족이 최초로 벼를 이식하였고 </a:t>
            </a:r>
            <a:r>
              <a:rPr lang="ko-KR" altLang="en-US" dirty="0" err="1" smtClean="0"/>
              <a:t>수도작</a:t>
            </a:r>
            <a:r>
              <a:rPr lang="en-US" altLang="ko-KR" dirty="0" smtClean="0"/>
              <a:t>(</a:t>
            </a:r>
            <a:r>
              <a:rPr lang="ko-KR" altLang="en-US" dirty="0" smtClean="0"/>
              <a:t>물을 대어 농사를 </a:t>
            </a:r>
            <a:r>
              <a:rPr lang="ko-KR" altLang="en-US" dirty="0" err="1" smtClean="0"/>
              <a:t>짓는것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이뤄지며 그 밖에는 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보리 등의 작물도 재배한다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8362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한 민 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6621" y="3657600"/>
            <a:ext cx="7886700" cy="2356076"/>
          </a:xfrm>
        </p:spPr>
        <p:txBody>
          <a:bodyPr/>
          <a:lstStyle/>
          <a:p>
            <a:r>
              <a:rPr lang="ko-KR" altLang="en-US" dirty="0" smtClean="0"/>
              <a:t>중국의 인구조사에 따르면 간도 만주 지역에 우리나라 민족이 대략 </a:t>
            </a:r>
            <a:r>
              <a:rPr lang="en-US" altLang="ko-KR" dirty="0" smtClean="0"/>
              <a:t>2</a:t>
            </a:r>
            <a:r>
              <a:rPr lang="ko-KR" altLang="en-US" dirty="0" smtClean="0"/>
              <a:t>만명이 거주하고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1954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간도를 얻은 후의 미래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28650" y="2579914"/>
            <a:ext cx="7886700" cy="3597049"/>
          </a:xfrm>
        </p:spPr>
        <p:txBody>
          <a:bodyPr/>
          <a:lstStyle/>
          <a:p>
            <a:r>
              <a:rPr lang="ko-KR" altLang="en-US" dirty="0" smtClean="0"/>
              <a:t>간도를 만약 되찾게 된다면 우리의 영토가 넓어지는 것은 당연하고 그 넓은 지역으로 육로</a:t>
            </a:r>
            <a:r>
              <a:rPr lang="en-US" altLang="ko-KR" dirty="0" smtClean="0"/>
              <a:t>(</a:t>
            </a:r>
            <a:r>
              <a:rPr lang="ko-KR" altLang="en-US" dirty="0" smtClean="0"/>
              <a:t>철도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고속도로</a:t>
            </a:r>
            <a:r>
              <a:rPr lang="en-US" altLang="ko-KR" dirty="0" smtClean="0"/>
              <a:t>…)</a:t>
            </a:r>
            <a:r>
              <a:rPr lang="ko-KR" altLang="en-US" dirty="0" smtClean="0"/>
              <a:t>를 개척하여 대륙으로의 길이 좀 더 많아지게 된다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간도 지방에 거주하는 민족이 다시 우리나라로 돌아온다는 것도 큰 의미가 있을 것이다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8960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직업재활학과</a:t>
            </a:r>
            <a:endParaRPr lang="en-US" altLang="ko-KR" dirty="0" smtClean="0"/>
          </a:p>
          <a:p>
            <a:r>
              <a:rPr lang="en-US" altLang="ko-KR" dirty="0" smtClean="0"/>
              <a:t>21444479</a:t>
            </a:r>
          </a:p>
          <a:p>
            <a:r>
              <a:rPr lang="ko-KR" altLang="en-US" dirty="0" smtClean="0"/>
              <a:t>이종혁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 </a:t>
            </a:r>
            <a:r>
              <a:rPr lang="ko-KR" altLang="en-US" dirty="0" err="1" smtClean="0"/>
              <a:t>백년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시호설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고려의 북진정책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조선의 북진정책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3</a:t>
            </a:r>
            <a:r>
              <a:rPr lang="en-US" altLang="ko-KR" dirty="0" smtClean="0"/>
              <a:t>.</a:t>
            </a:r>
            <a:r>
              <a:rPr lang="ko-KR" altLang="en-US" dirty="0" smtClean="0"/>
              <a:t>잘못된 지식</a:t>
            </a:r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F9E3ECA-E3F7-41FC-B3F7-330F3F97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20" y="642918"/>
            <a:ext cx="2313633" cy="5646208"/>
          </a:xfrm>
        </p:spPr>
        <p:txBody>
          <a:bodyPr anchor="ctr">
            <a:normAutofit/>
          </a:bodyPr>
          <a:lstStyle/>
          <a:p>
            <a:r>
              <a:rPr lang="ko-KR" altLang="en-US" sz="3600" dirty="0">
                <a:solidFill>
                  <a:srgbClr val="FFFFFF"/>
                </a:solidFill>
              </a:rPr>
              <a:t>          </a:t>
            </a:r>
            <a:r>
              <a:rPr lang="ko-KR" altLang="en-US" sz="2800" dirty="0">
                <a:solidFill>
                  <a:srgbClr val="FFFFFF"/>
                </a:solidFill>
              </a:rPr>
              <a:t>질문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65F5BD-D36A-485F-B85D-0953F015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3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altLang="ko-KR" sz="1600" b="1" dirty="0"/>
              <a:t>Q. 2009</a:t>
            </a:r>
            <a:r>
              <a:rPr lang="ko-KR" altLang="en-US" sz="1600" b="1" dirty="0"/>
              <a:t>년 </a:t>
            </a:r>
            <a:r>
              <a:rPr lang="en-US" altLang="ko-KR" sz="1600" b="1" dirty="0"/>
              <a:t>9</a:t>
            </a:r>
            <a:r>
              <a:rPr lang="ko-KR" altLang="en-US" sz="1600" b="1" dirty="0"/>
              <a:t>월로 </a:t>
            </a:r>
            <a:r>
              <a:rPr lang="ko-KR" altLang="en-US" sz="1600" b="1" dirty="0">
                <a:solidFill>
                  <a:schemeClr val="bg1"/>
                </a:solidFill>
              </a:rPr>
              <a:t>간도협약 체결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년이 되었습니다</a:t>
            </a:r>
            <a:r>
              <a:rPr lang="en-US" altLang="ko-KR" sz="1600" b="1" dirty="0"/>
              <a:t>. </a:t>
            </a:r>
            <a:r>
              <a:rPr lang="ko-KR" altLang="en-US" sz="1600" b="1" dirty="0"/>
              <a:t>그런데 </a:t>
            </a:r>
            <a:r>
              <a:rPr lang="en-US" altLang="ko-KR" sz="1600" b="1" dirty="0"/>
              <a:t>100</a:t>
            </a:r>
            <a:r>
              <a:rPr lang="ko-KR" altLang="en-US" sz="1600" b="1" dirty="0"/>
              <a:t>년이 지나면 </a:t>
            </a:r>
            <a:r>
              <a:rPr lang="ko-KR" altLang="en-US" sz="1600" b="1" dirty="0">
                <a:solidFill>
                  <a:srgbClr val="FF0000"/>
                </a:solidFill>
              </a:rPr>
              <a:t>간도가</a:t>
            </a:r>
            <a:r>
              <a:rPr lang="ko-KR" altLang="en-US" sz="1600" b="1" dirty="0"/>
              <a:t> </a:t>
            </a:r>
            <a:r>
              <a:rPr lang="ko-KR" altLang="en-US" sz="1600" b="1" dirty="0">
                <a:solidFill>
                  <a:srgbClr val="FF0000"/>
                </a:solidFill>
              </a:rPr>
              <a:t>우리땅이라고 주장 할 수가 없다</a:t>
            </a:r>
            <a:r>
              <a:rPr lang="ko-KR" altLang="en-US" sz="1600" b="1" dirty="0"/>
              <a:t>는 이야기를 하는데요</a:t>
            </a:r>
            <a:r>
              <a:rPr lang="en-US" altLang="ko-KR" sz="1600" b="1" dirty="0"/>
              <a:t>, </a:t>
            </a:r>
            <a:r>
              <a:rPr lang="ko-KR" altLang="en-US" sz="1600" b="1" dirty="0"/>
              <a:t>이런 주장은 근거가 있는 것인가요</a:t>
            </a:r>
            <a:r>
              <a:rPr lang="en-US" altLang="ko-KR" sz="1600" b="1" dirty="0"/>
              <a:t>?</a:t>
            </a:r>
            <a:endParaRPr lang="ko-KR" altLang="en-US" sz="1600" b="1" dirty="0"/>
          </a:p>
        </p:txBody>
      </p:sp>
    </p:spTree>
    <p:extLst>
      <p:ext uri="{BB962C8B-B14F-4D97-AF65-F5344CB8AC3E}">
        <p14:creationId xmlns="" xmlns:p14="http://schemas.microsoft.com/office/powerpoint/2010/main" val="306525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4E4490D0-3672-446A-AC12-B4830333BD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9CB82C2-DF65-4EC1-8280-F201D50F57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7E1D4427-852B-4B37-8E76-0E9F1810BA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8" name="Rectangle 37">
            <a:extLst>
              <a:ext uri="{FF2B5EF4-FFF2-40B4-BE49-F238E27FC236}">
                <a16:creationId xmlns="" xmlns:a16="http://schemas.microsoft.com/office/drawing/2014/main" id="{FA4CD5CB-D209-4D70-8CA4-629731C59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23F340B-58F6-4B1C-A7EB-3DF5963B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60" y="1214422"/>
            <a:ext cx="2551471" cy="368601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atinLnBrk="0"/>
            <a:r>
              <a:rPr lang="ko-KR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간도 </a:t>
            </a:r>
            <a:r>
              <a:rPr lang="en-US" altLang="ko-KR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ko-KR" altLang="en-US" sz="20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 </a:t>
            </a:r>
            <a:r>
              <a:rPr lang="ko-KR" altLang="en-US" sz="2000" u="sng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시효설이란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국제법상 영토 문제의 시효는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년이기 때문에 간도협약 체결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년이 되는 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2009</a:t>
            </a: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년까지 간도 영유권을 공식적으로 제기하지 않을 시 간도가 중국 땅이 되어버린다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는 주장입니다</a:t>
            </a: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altLang="ko-K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9" name="내용 개체 틀 3">
            <a:extLst>
              <a:ext uri="{FF2B5EF4-FFF2-40B4-BE49-F238E27FC236}">
                <a16:creationId xmlns="" xmlns:a16="http://schemas.microsoft.com/office/drawing/2014/main" id="{412B290C-2726-43D3-8F44-441E3CCABF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010" y="640081"/>
            <a:ext cx="3781140" cy="5054156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C6A2BAE-B461-4B55-8E1F-0722ABDD13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56979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B4C27B90-DF2B-4D00-BA07-18ED774CD2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1688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F9E3ECA-E3F7-41FC-B3F7-330F3F97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8" y="605896"/>
            <a:ext cx="2313633" cy="5646208"/>
          </a:xfrm>
        </p:spPr>
        <p:txBody>
          <a:bodyPr anchor="ctr">
            <a:normAutofit/>
          </a:bodyPr>
          <a:lstStyle/>
          <a:p>
            <a:r>
              <a:rPr lang="ko-KR" altLang="en-US" sz="3600" dirty="0">
                <a:solidFill>
                  <a:srgbClr val="FFFFFF"/>
                </a:solidFill>
              </a:rPr>
              <a:t>          </a:t>
            </a:r>
            <a:r>
              <a:rPr lang="ko-KR" altLang="en-US" sz="3600" dirty="0" smtClean="0">
                <a:solidFill>
                  <a:srgbClr val="FFFFFF"/>
                </a:solidFill>
              </a:rPr>
              <a:t>답변</a:t>
            </a:r>
            <a:endParaRPr lang="ko-KR" altLang="en-US" sz="3600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54B3F04-9EAC-45C0-B3CE-0387EEA10A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6465F5BD-D36A-485F-B85D-0953F015A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513" y="605896"/>
            <a:ext cx="4810247" cy="5646208"/>
          </a:xfrm>
        </p:spPr>
        <p:txBody>
          <a:bodyPr anchor="ctr">
            <a:normAutofit/>
          </a:bodyPr>
          <a:lstStyle/>
          <a:p>
            <a:r>
              <a:rPr lang="en-US" altLang="ko-KR" dirty="0"/>
              <a:t>A</a:t>
            </a:r>
            <a:r>
              <a:rPr lang="en-US" altLang="ko-KR" dirty="0" smtClean="0"/>
              <a:t>. </a:t>
            </a:r>
            <a:r>
              <a:rPr lang="ko-KR" altLang="en-US" dirty="0" smtClean="0"/>
              <a:t>국제법상 영유권 시효 규칙은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0120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176A3F3-7EEC-40C8-9A4E-8EF1E58EB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/>
              <a:t>더 많은 연구가 필요한 간도문제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8519620"/>
              </p:ext>
            </p:extLst>
          </p:nvPr>
        </p:nvGraphicFramePr>
        <p:xfrm>
          <a:off x="822722" y="1846264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130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직업재활학과</a:t>
            </a:r>
            <a:endParaRPr lang="en-US" altLang="ko-KR" dirty="0" smtClean="0"/>
          </a:p>
          <a:p>
            <a:r>
              <a:rPr lang="en-US" altLang="ko-KR" dirty="0" smtClean="0"/>
              <a:t>21641159</a:t>
            </a:r>
          </a:p>
          <a:p>
            <a:r>
              <a:rPr lang="ko-KR" altLang="en-US" dirty="0" smtClean="0"/>
              <a:t>심기은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독도 분쟁과 간도분쟁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내용 개체 틀 7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72000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altLang="ko-KR" dirty="0" smtClean="0"/>
          </a:p>
          <a:p>
            <a:pPr marL="0" indent="0" algn="ctr">
              <a:buNone/>
            </a:pPr>
            <a:endParaRPr lang="en-US" altLang="ko-KR" dirty="0" smtClean="0"/>
          </a:p>
          <a:p>
            <a:pPr marL="0" indent="0" algn="ctr">
              <a:buNone/>
            </a:pPr>
            <a:endParaRPr lang="en-US" altLang="ko-KR" dirty="0"/>
          </a:p>
          <a:p>
            <a:pPr algn="ctr"/>
            <a:r>
              <a:rPr lang="en-US" altLang="ko-KR" dirty="0"/>
              <a:t>1</a:t>
            </a:r>
            <a:r>
              <a:rPr lang="en-US" altLang="ko-KR" dirty="0" smtClean="0"/>
              <a:t>. </a:t>
            </a:r>
            <a:r>
              <a:rPr lang="ko-KR" altLang="en-US" dirty="0" smtClean="0"/>
              <a:t>독도</a:t>
            </a:r>
            <a:endParaRPr lang="en-US" altLang="ko-KR" dirty="0" smtClean="0"/>
          </a:p>
          <a:p>
            <a:pPr algn="ctr"/>
            <a:endParaRPr lang="en-US" altLang="ko-KR" dirty="0"/>
          </a:p>
          <a:p>
            <a:pPr algn="ctr"/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등장배경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3. </a:t>
            </a:r>
            <a:r>
              <a:rPr lang="ko-KR" altLang="en-US" dirty="0" smtClean="0"/>
              <a:t>각 측의 입장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4. </a:t>
            </a:r>
            <a:r>
              <a:rPr lang="ko-KR" altLang="en-US" dirty="0" smtClean="0"/>
              <a:t>결과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5. </a:t>
            </a:r>
            <a:r>
              <a:rPr lang="ko-KR" altLang="en-US" dirty="0" smtClean="0"/>
              <a:t>간도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/>
            <a:r>
              <a:rPr lang="en-US" altLang="ko-KR" dirty="0" smtClean="0"/>
              <a:t>6. </a:t>
            </a:r>
            <a:r>
              <a:rPr lang="ko-KR" altLang="en-US" dirty="0" smtClean="0"/>
              <a:t>간도분쟁</a:t>
            </a:r>
            <a:endParaRPr lang="en-US" altLang="ko-KR" dirty="0" smtClean="0"/>
          </a:p>
          <a:p>
            <a:pPr algn="ctr"/>
            <a:endParaRPr lang="en-US" altLang="ko-KR" dirty="0" smtClean="0"/>
          </a:p>
          <a:p>
            <a:pPr algn="ctr">
              <a:buNone/>
            </a:pPr>
            <a:endParaRPr lang="en-US" altLang="ko-KR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2505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독도분쟁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512AF136-65AD-412D-83CE-1F5ED903F9C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4586634" y="416679"/>
            <a:ext cx="3969138" cy="29787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4DE82-A182-4A46-80E5-8E671ADAD6FE}"/>
              </a:ext>
            </a:extLst>
          </p:cNvPr>
          <p:cNvSpPr txBox="1"/>
          <p:nvPr/>
        </p:nvSpPr>
        <p:spPr>
          <a:xfrm>
            <a:off x="834633" y="1652917"/>
            <a:ext cx="408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accent2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 도</a:t>
            </a:r>
            <a:endParaRPr lang="en-US" altLang="ko-KR" sz="5400" b="1" dirty="0">
              <a:solidFill>
                <a:schemeClr val="accent2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241898-C11B-47CD-9D8F-5655CF0B4014}"/>
              </a:ext>
            </a:extLst>
          </p:cNvPr>
          <p:cNvSpPr txBox="1"/>
          <p:nvPr/>
        </p:nvSpPr>
        <p:spPr>
          <a:xfrm>
            <a:off x="1206864" y="3516794"/>
            <a:ext cx="73489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해저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2,000m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에서 솟아오른 용암의 의해 생성된 우리나라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동쪽제일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끝에 위치한 섬 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동도와 서도 두개의 섬과 주변의 암초들로 구성된 화산섬이다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섬 자체가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전연기념물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제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336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호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위치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경상북도 울릉군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울릉읍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독도리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산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1-96 </a:t>
            </a:r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20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18846" y="-33606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독도분쟁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16704-1BAD-4063-84DF-E0663B7ADC5B}"/>
              </a:ext>
            </a:extLst>
          </p:cNvPr>
          <p:cNvSpPr txBox="1"/>
          <p:nvPr/>
        </p:nvSpPr>
        <p:spPr>
          <a:xfrm>
            <a:off x="1018846" y="1822838"/>
            <a:ext cx="80238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독도는 동해에 있는 섬으로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대한민국에서는 영유권상에 문제가 없다고 하고 있으나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일본에서는 대한민국과 영유권 분쟁 중임을 주장하고 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대한민국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은 독도가 경상북도 울릉군에 속한다고 주장하며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ko-KR" altLang="en-US" dirty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 일본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은 시마네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島根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오키군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고카촌에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속한다고 주장하고 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1952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월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 한국정부가 ‘인접 해양의 주권에 관한 대통령 선언’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평화선 선언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발표하면서 세칭 ‘평화선’ 안에 독도를 포함시킨 것을 계기로 독도가 한일간의 분쟁거리로 등장하게 되었다</a:t>
            </a:r>
          </a:p>
          <a:p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17826B-739E-42D4-9421-302C0F524951}"/>
              </a:ext>
            </a:extLst>
          </p:cNvPr>
          <p:cNvSpPr txBox="1"/>
          <p:nvPr/>
        </p:nvSpPr>
        <p:spPr>
          <a:xfrm>
            <a:off x="1374190" y="1214886"/>
            <a:ext cx="750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등장배경</a:t>
            </a:r>
            <a:endParaRPr lang="ko-KR" altLang="en-US" sz="2400" b="1" spc="6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3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독도분쟁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3955CCB-7518-4C41-8C6F-72B133CC80C4}"/>
              </a:ext>
            </a:extLst>
          </p:cNvPr>
          <p:cNvSpPr txBox="1"/>
          <p:nvPr/>
        </p:nvSpPr>
        <p:spPr>
          <a:xfrm>
            <a:off x="1546894" y="1052272"/>
            <a:ext cx="7424401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schemeClr val="accent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</a:t>
            </a: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측 입장 </a:t>
            </a: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독도는 역사적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지리적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국제법적으로 명백한 우리 고유의 영토이다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독도에 대한 영유권 분쟁은 존재하지 않으며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독도는 외교 교섭이나 사법적 해결의 대상이 될 수 없다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독도가 경상북도 울릉군에 속한다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50A238-A221-4EC8-A258-1A891279DE9A}"/>
              </a:ext>
            </a:extLst>
          </p:cNvPr>
          <p:cNvSpPr txBox="1"/>
          <p:nvPr/>
        </p:nvSpPr>
        <p:spPr>
          <a:xfrm>
            <a:off x="1263568" y="3840200"/>
            <a:ext cx="7707728" cy="248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b="1" dirty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</a:t>
            </a:r>
            <a:r>
              <a:rPr lang="ko-KR" altLang="en-US" sz="2800" b="1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측 입장</a:t>
            </a:r>
            <a:endParaRPr lang="en-US" altLang="ko-KR" sz="2800" b="1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endParaRPr lang="en-US" altLang="ko-KR" sz="5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일본은 예전부터 다케시마의 존재를 인식하고 있었다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한국이 예전부터 다케시마를 인식하고 있었다는 근거는 없다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일본은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17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세기 중엽에 다케시마의 영유권을 확립했다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시마네현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오키군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고카촌에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속한다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535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 dirty="0" smtClean="0"/>
              <a:t>.</a:t>
            </a:r>
            <a:r>
              <a:rPr lang="ko-KR" altLang="en-US" dirty="0" smtClean="0"/>
              <a:t>고려의 북진정책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고구려를 계승한다는 건국 이념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평양을 기점으로 북진정책을 실시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11</a:t>
            </a:r>
            <a:r>
              <a:rPr lang="ko-KR" altLang="en-US" dirty="0" smtClean="0"/>
              <a:t>세기 서희의 담판으로 강동 </a:t>
            </a:r>
            <a:r>
              <a:rPr lang="en-US" altLang="ko-KR" dirty="0" smtClean="0"/>
              <a:t>6</a:t>
            </a:r>
            <a:r>
              <a:rPr lang="ko-KR" altLang="en-US" dirty="0" smtClean="0"/>
              <a:t>주 차지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12</a:t>
            </a:r>
            <a:r>
              <a:rPr lang="ko-KR" altLang="en-US" dirty="0" smtClean="0"/>
              <a:t>세기 금나라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사대의 예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로 인해 북진정책 포기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14</a:t>
            </a:r>
            <a:r>
              <a:rPr lang="ko-KR" altLang="en-US" dirty="0" smtClean="0"/>
              <a:t>세기 공민왕 </a:t>
            </a:r>
            <a:r>
              <a:rPr lang="ko-KR" altLang="en-US" dirty="0" err="1" smtClean="0"/>
              <a:t>철령</a:t>
            </a:r>
            <a:r>
              <a:rPr lang="ko-KR" altLang="en-US" dirty="0" smtClean="0"/>
              <a:t> 이북 쌍성 </a:t>
            </a:r>
            <a:r>
              <a:rPr lang="ko-KR" altLang="en-US" dirty="0" err="1" smtClean="0"/>
              <a:t>총관부</a:t>
            </a:r>
            <a:r>
              <a:rPr lang="ko-KR" altLang="en-US" dirty="0"/>
              <a:t> </a:t>
            </a:r>
            <a:r>
              <a:rPr lang="ko-KR" altLang="en-US" dirty="0" smtClean="0"/>
              <a:t>재탈환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4000"/>
            <a:ext cx="3816423" cy="4572000"/>
          </a:xfrm>
        </p:spPr>
      </p:pic>
    </p:spTree>
    <p:extLst>
      <p:ext uri="{BB962C8B-B14F-4D97-AF65-F5344CB8AC3E}">
        <p14:creationId xmlns="" xmlns:p14="http://schemas.microsoft.com/office/powerpoint/2010/main" val="292662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독도분쟁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98F40F-4AD3-462A-853F-C11A9121339A}"/>
              </a:ext>
            </a:extLst>
          </p:cNvPr>
          <p:cNvSpPr txBox="1"/>
          <p:nvPr/>
        </p:nvSpPr>
        <p:spPr>
          <a:xfrm>
            <a:off x="1020748" y="1477901"/>
            <a:ext cx="8274758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대한민국은 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1948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정부 수립 이후부터 독도에 대한 실효적인 지배를 지속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대한민국 정부는 국제법상 평화적인 지배를 계속하는 것이 영토권을 주장할 수 있는 가장 확실한 근거라고 판단하여 독도에 대한 외교적 공론화를 피해 옴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일본의 여론조사에서는 ‘다케시마는 일본의 영토라고 생각한다’ 라는 의견이 다수를 차지하고 있으며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‘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다케시마의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날’에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대하여 일본 내에서 비판 의견은 소수이다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일본의 언론도 독도 문제를 한일간의 현안만이 아닌 영토문제로 보도하고 있음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일본 정부가 중학교 사회 교과서의 학습지도요령 해설서에 독도를 일본 영토로 표기하였으며</a:t>
            </a:r>
            <a:r>
              <a:rPr lang="en-US" altLang="ko-KR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‘다케시마는 일본 고유의 </a:t>
            </a:r>
            <a:r>
              <a:rPr lang="ko-KR" altLang="en-US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영토’라는</a:t>
            </a:r>
            <a:r>
              <a:rPr lang="ko-KR" altLang="en-US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내용을 교육시킬 것이라고 발표하여 대한민국 정부의 강한 항의를 받는 등 주권 침해의 논란이 됨</a:t>
            </a:r>
            <a:endParaRPr lang="en-US" altLang="ko-KR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AB471B5-523D-4612-8C44-E978DB9A01F0}"/>
              </a:ext>
            </a:extLst>
          </p:cNvPr>
          <p:cNvSpPr txBox="1"/>
          <p:nvPr/>
        </p:nvSpPr>
        <p:spPr>
          <a:xfrm>
            <a:off x="1240038" y="932054"/>
            <a:ext cx="7493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결  과</a:t>
            </a:r>
          </a:p>
        </p:txBody>
      </p:sp>
    </p:spTree>
    <p:extLst>
      <p:ext uri="{BB962C8B-B14F-4D97-AF65-F5344CB8AC3E}">
        <p14:creationId xmlns="" xmlns:p14="http://schemas.microsoft.com/office/powerpoint/2010/main" val="1739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간도분쟁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114DE82-A182-4A46-80E5-8E671ADAD6FE}"/>
              </a:ext>
            </a:extLst>
          </p:cNvPr>
          <p:cNvSpPr txBox="1"/>
          <p:nvPr/>
        </p:nvSpPr>
        <p:spPr>
          <a:xfrm>
            <a:off x="834633" y="1652917"/>
            <a:ext cx="408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 도</a:t>
            </a:r>
            <a:endParaRPr lang="en-US" altLang="ko-KR" sz="54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241898-C11B-47CD-9D8F-5655CF0B4014}"/>
              </a:ext>
            </a:extLst>
          </p:cNvPr>
          <p:cNvSpPr txBox="1"/>
          <p:nvPr/>
        </p:nvSpPr>
        <p:spPr>
          <a:xfrm>
            <a:off x="1206864" y="3516794"/>
            <a:ext cx="734890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압록강 북쪽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송화강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토문강의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동쪽 지역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현재 중국 길림성 동남부에 위치함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발해 멸망 이후 민족 사회의 주요 무대가 한반도로 축소되었으나 간도 지역에는 다수의 조선인이 월경하여 거주하는 등 구한말에 이르기까지 조선의 영역으로 간주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200000"/>
              </a:lnSpc>
            </a:pPr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0EC15CD-A133-48DF-98D7-D763EDF0F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026275" cy="33809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31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간도분쟁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241898-C11B-47CD-9D8F-5655CF0B4014}"/>
              </a:ext>
            </a:extLst>
          </p:cNvPr>
          <p:cNvSpPr txBox="1"/>
          <p:nvPr/>
        </p:nvSpPr>
        <p:spPr>
          <a:xfrm>
            <a:off x="1066467" y="1613988"/>
            <a:ext cx="7811098" cy="370870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간도분쟁의 역사는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세기 초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 숙종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38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(1702)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 청나라에서 사람을 보내 조선의 관리와 상의한 끝에 백두산 정계비를 세움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 당시 중앙조정에서는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유득공의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&lt;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발해고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&gt;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가 나올 정도로 고구려 옛 땅을 되찾자는 고토 수호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요동 수복론이 나오고 있던 때였다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endParaRPr lang="ko-KR" altLang="en-US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582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간도분쟁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241898-C11B-47CD-9D8F-5655CF0B4014}"/>
              </a:ext>
            </a:extLst>
          </p:cNvPr>
          <p:cNvSpPr txBox="1"/>
          <p:nvPr/>
        </p:nvSpPr>
        <p:spPr>
          <a:xfrm>
            <a:off x="1181219" y="1383033"/>
            <a:ext cx="7825169" cy="3924151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19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세기 후반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청나라가 러시아의 남하 정책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영국의 침략 등에 위기를 느끼고 있었고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연해주를 빼앗길 정도로  국방이 흔들리던 때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→ 그런 가운데 청나라로서는 국경을 단속할 필요를 느낌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내몽골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티벳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신장 </a:t>
            </a:r>
            <a:r>
              <a:rPr lang="ko-KR" altLang="en-US" sz="20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문제뿐만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아니라 만주에도 신경을 쓰게 됨</a:t>
            </a:r>
            <a:endParaRPr lang="en-US" altLang="ko-KR" sz="20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 직성화를 추진한 것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ko-KR" altLang="en-US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28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이것이 </a:t>
            </a:r>
            <a:r>
              <a:rPr lang="ko-KR" altLang="en-US" sz="2800" dirty="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조선과 갈등을 이루는 원인</a:t>
            </a:r>
            <a:r>
              <a:rPr lang="en-US" altLang="ko-KR" sz="20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922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 rot="21000000">
            <a:off x="801189" y="663899"/>
            <a:ext cx="360040" cy="2484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-윤고딕230" pitchFamily="18" charset="-127"/>
              <a:ea typeface="-윤고딕230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7889" y="0"/>
            <a:ext cx="45719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1020748" y="0"/>
            <a:ext cx="8123252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한컴 윤고딕 240" panose="02020603020101020101" pitchFamily="18" charset="-127"/>
              <a:ea typeface="한컴 윤고딕 240" panose="02020603020101020101" pitchFamily="18" charset="-127"/>
            </a:endParaRPr>
          </a:p>
        </p:txBody>
      </p:sp>
      <p:sp>
        <p:nvSpPr>
          <p:cNvPr id="6" name="오각형 5"/>
          <p:cNvSpPr/>
          <p:nvPr/>
        </p:nvSpPr>
        <p:spPr>
          <a:xfrm rot="21000000">
            <a:off x="602806" y="520608"/>
            <a:ext cx="2196244" cy="36004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6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간도분쟁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241898-C11B-47CD-9D8F-5655CF0B4014}"/>
              </a:ext>
            </a:extLst>
          </p:cNvPr>
          <p:cNvSpPr txBox="1"/>
          <p:nvPr/>
        </p:nvSpPr>
        <p:spPr>
          <a:xfrm>
            <a:off x="1181219" y="1068600"/>
            <a:ext cx="7825169" cy="508600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서쪽은 압록강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동쪽은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토문강이라는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말에 대한 해석을 양 측이 달리 함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accent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에서는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토문강을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두만강보고 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accent2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조선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은 송화강의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분개강인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해란강이 토문이라고 해석해서 조선의 영토가 연해주 지역까지 올라가야 한다고 주장</a:t>
            </a:r>
            <a:endParaRPr lang="en-US" altLang="ko-KR" sz="3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1882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년 임오군란 이후 청나라와 조선 간에 맺은 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'</a:t>
            </a:r>
            <a:r>
              <a:rPr lang="ko-KR" altLang="en-US" sz="1600" spc="3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조청상민수륙무역장정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’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에서도</a:t>
            </a:r>
            <a:endParaRPr lang="en-US" altLang="ko-KR" sz="1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이 내용이 언급됨</a:t>
            </a:r>
            <a:endParaRPr lang="en-US" altLang="ko-KR" sz="1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청나라는 조선정부에 간도에서 생활하는 조선인들을 다시 데려가라고 요구 →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이에 당시 관료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어윤중이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간도에 직접 가서 현지에 있는 조선인들의 의견을 듣고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백두산정계비를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살핌 → 결론은 조선인들은 불법으로 간도에 거주하는 것이 아니기 때문에 청나라의 요구를 수용할 필요가 없다는 것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→ 이후 감계사의 자격으로 이중화가 간도에 방문하게 되고 </a:t>
            </a:r>
            <a:r>
              <a:rPr lang="ko-KR" altLang="en-US" sz="1400" dirty="0" err="1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어윤중의</a:t>
            </a:r>
            <a:r>
              <a:rPr lang="ko-KR" altLang="en-US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주장을 이어가지만 내부의 의견 충돌과 청나라의 간섭 등으로 간도를 수복하기 위한 노력은 흐지부지 됨</a:t>
            </a:r>
            <a:r>
              <a:rPr lang="en-US" altLang="ko-KR" sz="1400" dirty="0"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. </a:t>
            </a:r>
            <a:endParaRPr lang="ko-KR" altLang="en-US" sz="1400" dirty="0"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3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직업재활학과</a:t>
            </a:r>
            <a:endParaRPr lang="en-US" altLang="ko-KR" dirty="0" smtClean="0"/>
          </a:p>
          <a:p>
            <a:r>
              <a:rPr lang="en-US" altLang="ko-KR" dirty="0" smtClean="0"/>
              <a:t>21641065</a:t>
            </a:r>
          </a:p>
          <a:p>
            <a:r>
              <a:rPr lang="ko-KR" altLang="en-US" dirty="0" smtClean="0"/>
              <a:t>김지혜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영유권 주장의 한계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180528" y="-129257"/>
            <a:ext cx="2520280" cy="1470025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배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dirty="0" smtClean="0"/>
              <a:t>- 1883</a:t>
            </a:r>
            <a:r>
              <a:rPr lang="ko-KR" altLang="en-US" dirty="0" smtClean="0"/>
              <a:t>년에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월강 금지령</a:t>
            </a:r>
            <a:r>
              <a:rPr lang="en-US" altLang="ko-KR" dirty="0" smtClean="0"/>
              <a:t>(</a:t>
            </a:r>
            <a:r>
              <a:rPr lang="ko-KR" altLang="en-US" dirty="0" smtClean="0"/>
              <a:t>두만강을 건너는 것을 금지함 </a:t>
            </a:r>
            <a:r>
              <a:rPr lang="en-US" altLang="ko-KR" dirty="0" smtClean="0"/>
              <a:t>)’</a:t>
            </a:r>
            <a:r>
              <a:rPr lang="ko-KR" altLang="en-US" dirty="0" smtClean="0"/>
              <a:t>을 폐지하고 정계비와 그 주변 지형을 조사해 송화강의 한 지류로 </a:t>
            </a:r>
            <a:r>
              <a:rPr lang="ko-KR" altLang="en-US" dirty="0" err="1" smtClean="0"/>
              <a:t>토문강이</a:t>
            </a:r>
            <a:r>
              <a:rPr lang="ko-KR" altLang="en-US" dirty="0" smtClean="0"/>
              <a:t> 있다는 자체적인 결론을 내림</a:t>
            </a:r>
            <a:endParaRPr lang="en-US" altLang="ko-KR" dirty="0" smtClean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정계비를 </a:t>
            </a:r>
            <a:r>
              <a:rPr lang="ko-KR" altLang="en-US" dirty="0" err="1" smtClean="0"/>
              <a:t>세울때</a:t>
            </a:r>
            <a:r>
              <a:rPr lang="ko-KR" altLang="en-US" dirty="0" smtClean="0"/>
              <a:t> 내용이 </a:t>
            </a:r>
            <a:r>
              <a:rPr lang="ko-KR" altLang="en-US" dirty="0" err="1" smtClean="0"/>
              <a:t>바꼈다고</a:t>
            </a:r>
            <a:r>
              <a:rPr lang="ko-KR" altLang="en-US" dirty="0" smtClean="0"/>
              <a:t> 보는 의견이 많음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- 19</a:t>
            </a:r>
            <a:r>
              <a:rPr lang="ko-KR" altLang="en-US" dirty="0" smtClean="0"/>
              <a:t>세기 말 조선이 간도가 조선의 영토임을 주장하지만 청나라는 양국의 기본적인 국경선이 두만강이라는 전제하에 </a:t>
            </a:r>
            <a:r>
              <a:rPr lang="ko-KR" altLang="en-US" dirty="0" err="1" smtClean="0"/>
              <a:t>도문강</a:t>
            </a:r>
            <a:r>
              <a:rPr lang="en-US" altLang="ko-KR" dirty="0" smtClean="0"/>
              <a:t>(</a:t>
            </a:r>
            <a:r>
              <a:rPr lang="ko-KR" altLang="en-US" dirty="0" smtClean="0"/>
              <a:t>두만강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도문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圖們</a:t>
            </a:r>
            <a:r>
              <a:rPr lang="en-US" altLang="ko-KR" dirty="0" smtClean="0"/>
              <a:t>)</a:t>
            </a:r>
            <a:r>
              <a:rPr lang="ko-KR" altLang="en-US" dirty="0" smtClean="0"/>
              <a:t>과 </a:t>
            </a:r>
            <a:r>
              <a:rPr lang="ko-KR" altLang="en-US" dirty="0" err="1" smtClean="0"/>
              <a:t>토문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土門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소리가 비슷하다고 주장함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- </a:t>
            </a:r>
            <a:r>
              <a:rPr lang="ko-KR" altLang="en-US" dirty="0" smtClean="0"/>
              <a:t>이후 조선과 청나라는 백두산과 그 동쪽의 국경을 명확히 확정하기 위한 회담을 가졌으나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서로의 주장이 엇갈려 모두 결렬되고 맙니다</a:t>
            </a:r>
            <a:r>
              <a:rPr lang="en-US" altLang="ko-KR" dirty="0" smtClean="0"/>
              <a:t>.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2123728" y="4797152"/>
            <a:ext cx="2304256" cy="136815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도문</a:t>
            </a:r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8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圖們</a:t>
            </a:r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5292080" y="4767963"/>
            <a:ext cx="2304256" cy="136815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8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토문</a:t>
            </a:r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4800" dirty="0" err="1" smtClean="0">
                <a:latin typeface="HY견고딕" panose="02030600000101010101" pitchFamily="18" charset="-127"/>
                <a:ea typeface="HY견고딕" panose="02030600000101010101" pitchFamily="18" charset="-127"/>
              </a:rPr>
              <a:t>土門</a:t>
            </a:r>
            <a:r>
              <a:rPr lang="en-US" altLang="ko-KR" sz="48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24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180528" y="-129257"/>
            <a:ext cx="2520280" cy="1470025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과정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94" y="1578272"/>
            <a:ext cx="85689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- 1903</a:t>
            </a:r>
            <a:r>
              <a:rPr lang="ko-KR" altLang="en-US" sz="2400" dirty="0" smtClean="0"/>
              <a:t>년 고종황제가 청나라가 약해진 틈을 타 간도 관리사를 간도에 파견함</a:t>
            </a:r>
            <a:r>
              <a:rPr lang="en-US" altLang="ko-KR" sz="2400" dirty="0" smtClean="0"/>
              <a:t>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-&gt; 1907</a:t>
            </a:r>
            <a:r>
              <a:rPr lang="ko-KR" altLang="en-US" sz="2400" dirty="0" smtClean="0"/>
              <a:t>년 일본이 간도에 헌병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경찰을 보내어 </a:t>
            </a:r>
            <a:r>
              <a:rPr lang="ko-KR" altLang="en-US" sz="2400" dirty="0" err="1" smtClean="0"/>
              <a:t>통감부</a:t>
            </a:r>
            <a:r>
              <a:rPr lang="ko-KR" altLang="en-US" sz="2400" dirty="0" smtClean="0"/>
              <a:t> 간도 파출소 설치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-&gt; 1909</a:t>
            </a:r>
            <a:r>
              <a:rPr lang="ko-KR" altLang="en-US" sz="2400" dirty="0" smtClean="0"/>
              <a:t>년 청나라와 일본이 임의로 간도 협약을 체결</a:t>
            </a:r>
            <a:endParaRPr lang="en-US" altLang="ko-KR" sz="2400" dirty="0" smtClean="0"/>
          </a:p>
          <a:p>
            <a:endParaRPr lang="en-US" altLang="ko-KR" sz="2400" dirty="0"/>
          </a:p>
          <a:p>
            <a:r>
              <a:rPr lang="en-US" altLang="ko-KR" sz="2400" dirty="0" smtClean="0"/>
              <a:t>-&gt; </a:t>
            </a:r>
            <a:r>
              <a:rPr lang="ko-KR" altLang="en-US" sz="2400" dirty="0" smtClean="0"/>
              <a:t>일본이 철도 부설권을 넘겨받는 대가로 간도를 청나라에 내어줌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(</a:t>
            </a:r>
            <a:r>
              <a:rPr lang="ko-KR" altLang="en-US" sz="2400" dirty="0" smtClean="0"/>
              <a:t>백두산의 상당한 부분도 조약과 함께 청나라 땅으로 인정함</a:t>
            </a:r>
            <a:r>
              <a:rPr lang="en-US" altLang="ko-KR" sz="2400" dirty="0" smtClean="0"/>
              <a:t>)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xmlns="" val="310715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ctrTitle"/>
          </p:nvPr>
        </p:nvSpPr>
        <p:spPr>
          <a:xfrm>
            <a:off x="-180528" y="-129257"/>
            <a:ext cx="2520280" cy="1470025"/>
          </a:xfrm>
        </p:spPr>
        <p:txBody>
          <a:bodyPr/>
          <a:lstStyle/>
          <a:p>
            <a:r>
              <a:rPr lang="ko-KR" altLang="en-US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현실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94" y="1578272"/>
            <a:ext cx="85689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400" dirty="0" smtClean="0"/>
              <a:t>광복과 </a:t>
            </a:r>
            <a:r>
              <a:rPr lang="en-US" altLang="ko-KR" sz="2400" dirty="0" smtClean="0"/>
              <a:t>6.25</a:t>
            </a:r>
            <a:r>
              <a:rPr lang="ko-KR" altLang="en-US" sz="2400" dirty="0" smtClean="0"/>
              <a:t>전쟁 이후 백두산 지역의 국경은 애매한 상태로 </a:t>
            </a:r>
            <a:r>
              <a:rPr lang="ko-KR" altLang="en-US" sz="2400" dirty="0" err="1" smtClean="0"/>
              <a:t>남게됨</a:t>
            </a:r>
            <a:r>
              <a:rPr lang="en-US" altLang="ko-KR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en-US" altLang="ko-KR" sz="2400" dirty="0"/>
          </a:p>
          <a:p>
            <a:pPr marL="342900" indent="-342900">
              <a:buFontTx/>
              <a:buChar char="-"/>
            </a:pPr>
            <a:r>
              <a:rPr lang="en-US" altLang="ko-KR" sz="2400" dirty="0" smtClean="0">
                <a:solidFill>
                  <a:srgbClr val="FF0000"/>
                </a:solidFill>
              </a:rPr>
              <a:t>1962</a:t>
            </a:r>
            <a:r>
              <a:rPr lang="ko-KR" altLang="en-US" sz="2400" dirty="0" smtClean="0">
                <a:solidFill>
                  <a:srgbClr val="FF0000"/>
                </a:solidFill>
              </a:rPr>
              <a:t>년</a:t>
            </a:r>
            <a:r>
              <a:rPr lang="ko-KR" altLang="en-US" sz="2400" dirty="0" smtClean="0"/>
              <a:t> 북한과 중국은 </a:t>
            </a:r>
            <a:r>
              <a:rPr lang="ko-KR" altLang="en-US" sz="2400" dirty="0" err="1" smtClean="0"/>
              <a:t>조중변계조약을</a:t>
            </a:r>
            <a:r>
              <a:rPr lang="ko-KR" altLang="en-US" sz="2400" dirty="0" smtClean="0"/>
              <a:t> 체결하여 백두산과 두만강 상류의 국경선을 명확히 확정함</a:t>
            </a:r>
            <a:r>
              <a:rPr lang="en-US" altLang="ko-KR" sz="2400" dirty="0" smtClean="0"/>
              <a:t>. </a:t>
            </a:r>
            <a:r>
              <a:rPr lang="ko-KR" altLang="en-US" sz="2400" dirty="0" smtClean="0">
                <a:solidFill>
                  <a:srgbClr val="FF0000"/>
                </a:solidFill>
              </a:rPr>
              <a:t>이때 두만강 이북 지역에 대한 영토권이 중국에게 있다고 확정지음</a:t>
            </a:r>
            <a:r>
              <a:rPr lang="en-US" altLang="ko-KR" sz="24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endParaRPr lang="en-US" altLang="ko-KR" sz="24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 smtClean="0"/>
              <a:t>간도 협약 이전보다 백두산의 많은 부분을 우리 땅으로 인정받았으나</a:t>
            </a:r>
            <a:r>
              <a:rPr lang="en-US" altLang="ko-KR" sz="2400" dirty="0" smtClean="0"/>
              <a:t>, </a:t>
            </a:r>
            <a:r>
              <a:rPr lang="ko-KR" altLang="en-US" sz="2400" dirty="0" smtClean="0">
                <a:solidFill>
                  <a:srgbClr val="0070C0"/>
                </a:solidFill>
              </a:rPr>
              <a:t>남북이 분단되어 있는 상황에서 당시 조약 체결 전후 사정과 세부적인 내용을 알아내기엔 한계가 있음 </a:t>
            </a:r>
            <a:endParaRPr lang="en-US" altLang="ko-K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4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</a:t>
            </a:r>
            <a:r>
              <a:rPr lang="ko-KR" altLang="en-US" dirty="0" smtClean="0"/>
              <a:t>조선의 북진정책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06" y="1524000"/>
            <a:ext cx="3337226" cy="4572000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56792"/>
            <a:ext cx="4059238" cy="4536504"/>
          </a:xfrm>
        </p:spPr>
      </p:pic>
    </p:spTree>
    <p:extLst>
      <p:ext uri="{BB962C8B-B14F-4D97-AF65-F5344CB8AC3E}">
        <p14:creationId xmlns="" xmlns:p14="http://schemas.microsoft.com/office/powerpoint/2010/main" val="1708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영어영문학과</a:t>
            </a:r>
            <a:endParaRPr lang="en-US" altLang="ko-KR" dirty="0" smtClean="0"/>
          </a:p>
          <a:p>
            <a:r>
              <a:rPr lang="en-US" altLang="ko-KR" dirty="0" smtClean="0"/>
              <a:t>21802574</a:t>
            </a:r>
          </a:p>
          <a:p>
            <a:r>
              <a:rPr lang="ko-KR" altLang="en-US" dirty="0" smtClean="0"/>
              <a:t>이준현</a:t>
            </a:r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간도의 현황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08" y="2428868"/>
            <a:ext cx="5239026" cy="4008197"/>
          </a:xfrm>
          <a:prstGeom prst="rect">
            <a:avLst/>
          </a:prstGeom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860" y="390176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4000" dirty="0" smtClean="0"/>
              <a:t>조선인들이 </a:t>
            </a:r>
            <a:r>
              <a:rPr lang="en-US" altLang="ko-KR" sz="4000" dirty="0" smtClean="0"/>
              <a:t>19</a:t>
            </a:r>
            <a:r>
              <a:rPr lang="ko-KR" altLang="en-US" sz="4000" dirty="0" smtClean="0"/>
              <a:t>세기 중</a:t>
            </a:r>
            <a:r>
              <a:rPr lang="en-US" altLang="ko-KR" sz="4000" dirty="0" smtClean="0"/>
              <a:t>~</a:t>
            </a:r>
            <a:r>
              <a:rPr lang="ko-KR" altLang="en-US" sz="4000" dirty="0" smtClean="0"/>
              <a:t>후반 부터 일제 강점기 까지  간도로 많이 이주</a:t>
            </a:r>
            <a:r>
              <a:rPr lang="en-US" altLang="ko-KR" sz="4000" dirty="0" smtClean="0"/>
              <a:t>.</a:t>
            </a:r>
            <a:endParaRPr lang="ko-KR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67694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7950" y="2428868"/>
            <a:ext cx="2678222" cy="1302381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일제강점기 간도로 이주하는 조선인</a:t>
            </a:r>
            <a:endParaRPr lang="ko-KR" altLang="en-US" sz="24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5"/>
            <a:ext cx="5763116" cy="5246535"/>
          </a:xfrm>
        </p:spPr>
      </p:pic>
    </p:spTree>
    <p:extLst>
      <p:ext uri="{BB962C8B-B14F-4D97-AF65-F5344CB8AC3E}">
        <p14:creationId xmlns="" xmlns:p14="http://schemas.microsoft.com/office/powerpoint/2010/main" val="23535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8429" y="1279526"/>
            <a:ext cx="1936054" cy="2202711"/>
          </a:xfrm>
        </p:spPr>
        <p:txBody>
          <a:bodyPr>
            <a:normAutofit/>
          </a:bodyPr>
          <a:lstStyle/>
          <a:p>
            <a:r>
              <a:rPr lang="ko-KR" altLang="en-US" sz="2400" dirty="0" smtClean="0"/>
              <a:t>간도로 이주하는 조선인</a:t>
            </a:r>
            <a:endParaRPr lang="ko-KR" altLang="en-US" sz="2400" dirty="0"/>
          </a:p>
        </p:txBody>
      </p:sp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65126"/>
            <a:ext cx="6010667" cy="5161159"/>
          </a:xfrm>
        </p:spPr>
      </p:pic>
    </p:spTree>
    <p:extLst>
      <p:ext uri="{BB962C8B-B14F-4D97-AF65-F5344CB8AC3E}">
        <p14:creationId xmlns="" xmlns:p14="http://schemas.microsoft.com/office/powerpoint/2010/main" val="8079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 조선인들의 독립운동</a:t>
            </a:r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49637"/>
            <a:ext cx="5312149" cy="5060233"/>
          </a:xfrm>
        </p:spPr>
      </p:pic>
      <p:sp>
        <p:nvSpPr>
          <p:cNvPr id="7" name="TextBox 6"/>
          <p:cNvSpPr txBox="1"/>
          <p:nvPr/>
        </p:nvSpPr>
        <p:spPr>
          <a:xfrm>
            <a:off x="5940799" y="2357430"/>
            <a:ext cx="320320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dirty="0" smtClean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1919</a:t>
            </a:r>
            <a:r>
              <a:rPr lang="ko-KR" altLang="ko-KR" dirty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년 3월13일 간도 </a:t>
            </a:r>
            <a:r>
              <a:rPr lang="ko-KR" altLang="ko-KR" dirty="0" smtClean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용정</a:t>
            </a:r>
            <a:endParaRPr lang="en-US" altLang="ko-KR" dirty="0" smtClean="0">
              <a:solidFill>
                <a:srgbClr val="333333"/>
              </a:solidFill>
              <a:latin typeface="Arial" panose="020B0604020202020204" pitchFamily="34" charset="0"/>
              <a:ea typeface="AppleSDGothicNeo-Light"/>
            </a:endParaRPr>
          </a:p>
          <a:p>
            <a:r>
              <a:rPr lang="ko-KR" altLang="ko-KR" dirty="0" smtClean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서전평야에 </a:t>
            </a:r>
            <a:r>
              <a:rPr lang="ko-KR" altLang="ko-KR" dirty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3만여 명의 한인들이 모여 독립선언 포고문을 낭독하고 태극기를 흔들며 시위를 벌이고 </a:t>
            </a:r>
            <a:r>
              <a:rPr lang="ko-KR" altLang="ko-KR" dirty="0" smtClean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있다</a:t>
            </a:r>
            <a:r>
              <a:rPr lang="en-US" altLang="ko-KR" dirty="0" smtClean="0">
                <a:solidFill>
                  <a:srgbClr val="333333"/>
                </a:solidFill>
                <a:latin typeface="Arial" panose="020B0604020202020204" pitchFamily="34" charset="0"/>
                <a:ea typeface="AppleSDGothicNeo-Light"/>
              </a:rPr>
              <a:t>.</a:t>
            </a:r>
            <a:r>
              <a:rPr kumimoji="0" lang="ko-KR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ko-KR" altLang="ko-K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ko-KR" altLang="en-US" dirty="0"/>
          </a:p>
        </p:txBody>
      </p:sp>
      <p:pic>
        <p:nvPicPr>
          <p:cNvPr id="1026" name="Picture 2" descr="http://linkback.hani.co.kr/images/onebyone.gif?action_id=d9ca371f20ed4f2af89853bbb4567f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557" y="206376"/>
            <a:ext cx="7144" cy="9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48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86380" y="2285992"/>
            <a:ext cx="3254419" cy="4351338"/>
          </a:xfrm>
        </p:spPr>
        <p:txBody>
          <a:bodyPr>
            <a:normAutofit/>
          </a:bodyPr>
          <a:lstStyle/>
          <a:p>
            <a:r>
              <a:rPr lang="ko-KR" altLang="en-US" sz="2000" dirty="0" smtClean="0"/>
              <a:t>간도의 한인들은 중국 내 공산당과 국민당 내전 시 공산당을 도와 </a:t>
            </a:r>
            <a:r>
              <a:rPr lang="ko-KR" altLang="en-US" sz="2000" dirty="0" err="1" smtClean="0"/>
              <a:t>국공내전</a:t>
            </a:r>
            <a:r>
              <a:rPr lang="ko-KR" altLang="en-US" sz="2000" dirty="0" smtClean="0"/>
              <a:t> 당시 공산당의 승리에 큰 공을 세움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8" y="778245"/>
            <a:ext cx="4809203" cy="53987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146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42910" y="1428736"/>
            <a:ext cx="7886700" cy="4351338"/>
          </a:xfrm>
        </p:spPr>
        <p:txBody>
          <a:bodyPr>
            <a:normAutofit/>
          </a:bodyPr>
          <a:lstStyle/>
          <a:p>
            <a:r>
              <a:rPr lang="en-US" altLang="ko-KR" sz="4000" dirty="0"/>
              <a:t>1956</a:t>
            </a:r>
            <a:r>
              <a:rPr lang="ko-KR" altLang="en-US" sz="4000" dirty="0"/>
              <a:t>년 </a:t>
            </a:r>
            <a:r>
              <a:rPr lang="ko-KR" altLang="en-US" sz="4000" dirty="0" err="1" smtClean="0"/>
              <a:t>반우파운동</a:t>
            </a:r>
            <a:r>
              <a:rPr lang="en-US" altLang="ko-KR" sz="4000" dirty="0" smtClean="0"/>
              <a:t>, </a:t>
            </a:r>
            <a:r>
              <a:rPr lang="en-US" altLang="ko-KR" sz="4000" dirty="0"/>
              <a:t>1958</a:t>
            </a:r>
            <a:r>
              <a:rPr lang="ko-KR" altLang="en-US" sz="4000" dirty="0"/>
              <a:t>년 </a:t>
            </a:r>
            <a:r>
              <a:rPr lang="ko-KR" altLang="en-US" sz="4000" dirty="0" err="1"/>
              <a:t>대약진</a:t>
            </a:r>
            <a:r>
              <a:rPr lang="ko-KR" altLang="en-US" sz="4000" dirty="0"/>
              <a:t> 운동</a:t>
            </a:r>
            <a:r>
              <a:rPr lang="en-US" altLang="ko-KR" sz="4000" dirty="0"/>
              <a:t>, 1968</a:t>
            </a:r>
            <a:r>
              <a:rPr lang="ko-KR" altLang="en-US" sz="4000" dirty="0"/>
              <a:t>년 </a:t>
            </a:r>
            <a:r>
              <a:rPr lang="ko-KR" altLang="en-US" sz="4000" dirty="0" smtClean="0"/>
              <a:t>문화대혁명</a:t>
            </a:r>
            <a:endParaRPr lang="ko-KR" altLang="en-US" sz="4000" dirty="0"/>
          </a:p>
          <a:p>
            <a:r>
              <a:rPr lang="en-US" altLang="ko-KR" sz="4000" dirty="0"/>
              <a:t>1984</a:t>
            </a:r>
            <a:r>
              <a:rPr lang="ko-KR" altLang="en-US" sz="4000" dirty="0" smtClean="0"/>
              <a:t>년부터 </a:t>
            </a:r>
            <a:r>
              <a:rPr lang="ko-KR" altLang="en-US" sz="4000" dirty="0"/>
              <a:t>전 농가의 </a:t>
            </a:r>
            <a:r>
              <a:rPr lang="en-US" altLang="ko-KR" sz="4000" dirty="0"/>
              <a:t>98</a:t>
            </a:r>
            <a:r>
              <a:rPr lang="en-US" altLang="ko-KR" sz="4000" dirty="0" smtClean="0"/>
              <a:t>%</a:t>
            </a:r>
            <a:r>
              <a:rPr lang="ko-KR" altLang="en-US" sz="4000" dirty="0" smtClean="0"/>
              <a:t> 가정생산도급제를 실시</a:t>
            </a:r>
            <a:endParaRPr lang="en-US" altLang="ko-KR" sz="4000" dirty="0" smtClean="0"/>
          </a:p>
          <a:p>
            <a:r>
              <a:rPr lang="ko-KR" altLang="en-US" sz="4000" dirty="0" smtClean="0"/>
              <a:t>한인들 적응 못해 한족들과 경제적 격차 발생</a:t>
            </a:r>
            <a:endParaRPr lang="ko-KR" alt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5435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53494" y="610600"/>
            <a:ext cx="7886700" cy="4351338"/>
          </a:xfrm>
        </p:spPr>
        <p:txBody>
          <a:bodyPr>
            <a:normAutofit/>
          </a:bodyPr>
          <a:lstStyle/>
          <a:p>
            <a:r>
              <a:rPr lang="ko-KR" altLang="en-US" sz="4000" dirty="0" smtClean="0"/>
              <a:t>생활수준 저하로 한국</a:t>
            </a:r>
            <a:r>
              <a:rPr lang="en-US" altLang="ko-KR" sz="4000" dirty="0" smtClean="0"/>
              <a:t>, </a:t>
            </a:r>
            <a:r>
              <a:rPr lang="ko-KR" altLang="en-US" sz="4000" dirty="0" smtClean="0"/>
              <a:t>일본 등 해외로 이주</a:t>
            </a:r>
            <a:endParaRPr lang="ko-KR" altLang="en-US" sz="4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6" y="2143116"/>
            <a:ext cx="4565195" cy="39879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535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43504" y="1214422"/>
            <a:ext cx="362628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3600" u="sng" dirty="0" smtClean="0">
                <a:hlinkClick r:id="rId2"/>
              </a:rPr>
              <a:t>http</a:t>
            </a:r>
            <a:r>
              <a:rPr lang="en-US" altLang="ko-KR" sz="3600" u="sng" dirty="0">
                <a:hlinkClick r:id="rId2"/>
              </a:rPr>
              <a:t>://www.gando.or.kr/</a:t>
            </a:r>
            <a:r>
              <a:rPr lang="ko-KR" altLang="en-US" sz="3600" dirty="0"/>
              <a:t> </a:t>
            </a:r>
            <a:endParaRPr lang="en-US" altLang="ko-KR" sz="3600" dirty="0" smtClean="0"/>
          </a:p>
          <a:p>
            <a:pPr marL="0" indent="0">
              <a:buNone/>
            </a:pPr>
            <a:r>
              <a:rPr lang="ko-KR" altLang="en-US" sz="3600" dirty="0" err="1" smtClean="0"/>
              <a:t>간도되찾기운동본부에서</a:t>
            </a:r>
            <a:r>
              <a:rPr lang="ko-KR" altLang="en-US" sz="3600" dirty="0" smtClean="0"/>
              <a:t> </a:t>
            </a:r>
            <a:r>
              <a:rPr lang="ko-KR" altLang="en-US" sz="3600" dirty="0"/>
              <a:t>간도를 되찾기 위해 각종 사업과 행사</a:t>
            </a:r>
            <a:r>
              <a:rPr lang="en-US" altLang="ko-KR" sz="3600" dirty="0"/>
              <a:t>, </a:t>
            </a:r>
            <a:r>
              <a:rPr lang="ko-KR" altLang="en-US" sz="3600" dirty="0"/>
              <a:t>모금을 </a:t>
            </a:r>
            <a:r>
              <a:rPr lang="ko-KR" altLang="en-US" sz="3600" dirty="0" smtClean="0"/>
              <a:t>하고있고</a:t>
            </a:r>
            <a:r>
              <a:rPr lang="en-US" altLang="ko-KR" sz="3600" dirty="0" smtClean="0"/>
              <a:t> </a:t>
            </a:r>
            <a:r>
              <a:rPr lang="ko-KR" altLang="en-US" sz="3600" dirty="0"/>
              <a:t>간도에 대해 자세히 알리고 있다</a:t>
            </a:r>
            <a:r>
              <a:rPr lang="en-US" altLang="ko-KR" sz="3600" dirty="0"/>
              <a:t>.</a:t>
            </a:r>
            <a:endParaRPr lang="ko-KR" altLang="en-US" sz="3600" dirty="0"/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214422"/>
            <a:ext cx="4620287" cy="4308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08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</a:t>
            </a:r>
            <a:r>
              <a:rPr lang="ko-KR" altLang="en-US" dirty="0" smtClean="0"/>
              <a:t>잘못된 지식</a:t>
            </a:r>
            <a:endParaRPr lang="ko-KR" altLang="en-US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49" y="1524000"/>
            <a:ext cx="2687331" cy="4572000"/>
          </a:xfrm>
        </p:spPr>
      </p:pic>
      <p:pic>
        <p:nvPicPr>
          <p:cNvPr id="6" name="내용 개체 틀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84784"/>
            <a:ext cx="4999534" cy="4608512"/>
          </a:xfrm>
        </p:spPr>
      </p:pic>
    </p:spTree>
    <p:extLst>
      <p:ext uri="{BB962C8B-B14F-4D97-AF65-F5344CB8AC3E}">
        <p14:creationId xmlns="" xmlns:p14="http://schemas.microsoft.com/office/powerpoint/2010/main" val="270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159" y="214290"/>
            <a:ext cx="8073640" cy="4447024"/>
          </a:xfrm>
        </p:spPr>
        <p:txBody>
          <a:bodyPr/>
          <a:lstStyle/>
          <a:p>
            <a:r>
              <a:rPr lang="en-US" altLang="ko-KR" dirty="0" smtClean="0">
                <a:hlinkClick r:id="rId2"/>
              </a:rPr>
              <a:t>http://theme.archives.go.kr/viewer/common/archWebViewer.do?archiveEventId=0049292707&amp;themeFlag=Y&amp;singleData=Y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5" y="1098468"/>
            <a:ext cx="3693834" cy="35628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25199" y="1285317"/>
            <a:ext cx="4418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/>
              <a:t>1920</a:t>
            </a:r>
            <a:r>
              <a:rPr lang="ko-KR" altLang="en-US" sz="3600" dirty="0" smtClean="0"/>
              <a:t>년 당시 만주로 향하는 조선인들</a:t>
            </a:r>
            <a:r>
              <a:rPr lang="en-US" altLang="ko-KR" sz="3600" dirty="0" smtClean="0"/>
              <a:t>.</a:t>
            </a:r>
            <a:endParaRPr lang="ko-KR" alt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857760"/>
            <a:ext cx="42729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1998 </a:t>
            </a:r>
            <a:r>
              <a:rPr lang="ko-KR" altLang="en-US" sz="2000" dirty="0" smtClean="0"/>
              <a:t>간도 한인들의 근황</a:t>
            </a:r>
            <a:endParaRPr lang="en-US" altLang="ko-KR" sz="2000" dirty="0" smtClean="0"/>
          </a:p>
          <a:p>
            <a:r>
              <a:rPr lang="en-US" altLang="ko-KR" sz="2000" dirty="0" smtClean="0">
                <a:hlinkClick r:id="rId4"/>
              </a:rPr>
              <a:t>http://theme.archives.go.kr/viewer/common/archWebViewer.do?archiveEventId=0049292621&amp;themeFlag=Y&amp;singleData=Y</a:t>
            </a:r>
            <a:endParaRPr lang="ko-KR" altLang="en-US" sz="20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586" y="3299050"/>
            <a:ext cx="3722414" cy="3562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6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219200"/>
          </a:xfrm>
        </p:spPr>
        <p:txBody>
          <a:bodyPr/>
          <a:lstStyle/>
          <a:p>
            <a:pPr algn="ctr"/>
            <a:r>
              <a:rPr lang="ko-KR" altLang="en-US" dirty="0" smtClean="0"/>
              <a:t>감사합니다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smtClean="0"/>
              <a:t>영어영문학과</a:t>
            </a:r>
            <a:endParaRPr lang="en-US" altLang="ko-KR" dirty="0" smtClean="0"/>
          </a:p>
          <a:p>
            <a:r>
              <a:rPr lang="en-US" altLang="ko-KR" dirty="0" smtClean="0"/>
              <a:t>21802723</a:t>
            </a:r>
          </a:p>
          <a:p>
            <a:r>
              <a:rPr lang="ko-KR" altLang="en-US" dirty="0" smtClean="0"/>
              <a:t>이영희</a:t>
            </a:r>
            <a:endParaRPr lang="en-US" altLang="ko-KR" dirty="0" smtClean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sz="4400" dirty="0" smtClean="0"/>
              <a:t>백두산 정계비와 </a:t>
            </a:r>
            <a:r>
              <a:rPr lang="ko-KR" altLang="en-US" sz="4400" dirty="0" err="1" smtClean="0"/>
              <a:t>토문강</a:t>
            </a:r>
            <a:r>
              <a:rPr lang="ko-KR" altLang="en-US" sz="4400" dirty="0" smtClean="0"/>
              <a:t> 해석차이 </a:t>
            </a:r>
            <a:endParaRPr lang="ko-KR" alt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5232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종이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종이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종이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346</TotalTime>
  <Words>1539</Words>
  <Application>Microsoft Office PowerPoint</Application>
  <PresentationFormat>화면 슬라이드 쇼(4:3)</PresentationFormat>
  <Paragraphs>312</Paragraphs>
  <Slides>71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71</vt:i4>
      </vt:variant>
    </vt:vector>
  </HeadingPairs>
  <TitlesOfParts>
    <vt:vector size="72" baseType="lpstr">
      <vt:lpstr>종이</vt:lpstr>
      <vt:lpstr>간도가 중국의 영토가 된 이유에 관하여</vt:lpstr>
      <vt:lpstr>목차</vt:lpstr>
      <vt:lpstr>고려와 조선의 북진정책</vt:lpstr>
      <vt:lpstr>목차</vt:lpstr>
      <vt:lpstr>1.고려의 북진정책</vt:lpstr>
      <vt:lpstr>2.조선의 북진정책</vt:lpstr>
      <vt:lpstr>3.잘못된 지식</vt:lpstr>
      <vt:lpstr>감사합니다</vt:lpstr>
      <vt:lpstr>백두산 정계비와 토문강 해석차이 </vt:lpstr>
      <vt:lpstr>목차</vt:lpstr>
      <vt:lpstr>1. 백두산 정계비</vt:lpstr>
      <vt:lpstr>1. 백두산 정계비</vt:lpstr>
      <vt:lpstr>2. 토문강 해석차이</vt:lpstr>
      <vt:lpstr>감사합니다</vt:lpstr>
      <vt:lpstr>을유정해감계 회담  乙酉丁亥勘界會談</vt:lpstr>
      <vt:lpstr>목차</vt:lpstr>
      <vt:lpstr>1. 발단</vt:lpstr>
      <vt:lpstr>2. 1885년</vt:lpstr>
      <vt:lpstr>3. 을유 감계 회담</vt:lpstr>
      <vt:lpstr>4. 1887년</vt:lpstr>
      <vt:lpstr>5. 정해 감계 회담</vt:lpstr>
      <vt:lpstr>6. 을유 정해 감계 회담</vt:lpstr>
      <vt:lpstr>감사합니다</vt:lpstr>
      <vt:lpstr>간도협약과 조중변계조약</vt:lpstr>
      <vt:lpstr>목차</vt:lpstr>
      <vt:lpstr>1. 간도협약</vt:lpstr>
      <vt:lpstr>2. 조중변계조약</vt:lpstr>
      <vt:lpstr>3. 간도협약과 조중변계조약의 한계</vt:lpstr>
      <vt:lpstr>슬라이드 29</vt:lpstr>
      <vt:lpstr>감사합니다</vt:lpstr>
      <vt:lpstr>간도의 영토적 이점</vt:lpstr>
      <vt:lpstr>https://www.youtube.com/watch?v=hn4SKIC4mnU</vt:lpstr>
      <vt:lpstr>목차</vt:lpstr>
      <vt:lpstr>슬라이드 34</vt:lpstr>
      <vt:lpstr>자  원</vt:lpstr>
      <vt:lpstr>한 민 족</vt:lpstr>
      <vt:lpstr>간도를 얻은 후의 미래</vt:lpstr>
      <vt:lpstr>감사합니다</vt:lpstr>
      <vt:lpstr>간도 백년 시호설</vt:lpstr>
      <vt:lpstr>          질문</vt:lpstr>
      <vt:lpstr>간도 100년 시효설이란?    국제법상 영토 문제의 시효는 100년이기 때문에 간도협약 체결 100년이 되는 2009년까지 간도 영유권을 공식적으로 제기하지 않을 시 간도가 중국 땅이 되어버린다. 는 주장입니다  </vt:lpstr>
      <vt:lpstr>          답변</vt:lpstr>
      <vt:lpstr>더 많은 연구가 필요한 간도문제</vt:lpstr>
      <vt:lpstr>감사합니다</vt:lpstr>
      <vt:lpstr>독도 분쟁과 간도분쟁</vt:lpstr>
      <vt:lpstr>목차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감사합니다</vt:lpstr>
      <vt:lpstr>영유권 주장의 한계</vt:lpstr>
      <vt:lpstr>배경</vt:lpstr>
      <vt:lpstr>과정</vt:lpstr>
      <vt:lpstr>현실</vt:lpstr>
      <vt:lpstr>감사합니다</vt:lpstr>
      <vt:lpstr>간도의 현황</vt:lpstr>
      <vt:lpstr>슬라이드 62</vt:lpstr>
      <vt:lpstr>일제강점기 간도로 이주하는 조선인</vt:lpstr>
      <vt:lpstr>간도로 이주하는 조선인</vt:lpstr>
      <vt:lpstr>간도 조선인들의 독립운동</vt:lpstr>
      <vt:lpstr>슬라이드 66</vt:lpstr>
      <vt:lpstr>슬라이드 67</vt:lpstr>
      <vt:lpstr>슬라이드 68</vt:lpstr>
      <vt:lpstr>슬라이드 69</vt:lpstr>
      <vt:lpstr>슬라이드 70</vt:lpstr>
      <vt:lpstr>감사합니다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고려와 조선의 북진정책</dc:title>
  <dc:creator>user</dc:creator>
  <cp:lastModifiedBy>lee</cp:lastModifiedBy>
  <cp:revision>22</cp:revision>
  <dcterms:created xsi:type="dcterms:W3CDTF">2019-03-27T08:28:55Z</dcterms:created>
  <dcterms:modified xsi:type="dcterms:W3CDTF">2019-03-31T07:45:50Z</dcterms:modified>
</cp:coreProperties>
</file>