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2" autoAdjust="0"/>
    <p:restoredTop sz="94649" autoAdjust="0"/>
  </p:normalViewPr>
  <p:slideViewPr>
    <p:cSldViewPr>
      <p:cViewPr varScale="1">
        <p:scale>
          <a:sx n="67" d="100"/>
          <a:sy n="67" d="100"/>
        </p:scale>
        <p:origin x="-1140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직각 삼각형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제목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17" name="부제목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ko-KR" altLang="en-US" smtClean="0"/>
              <a:t>마스터 부제목 스타일 편집</a:t>
            </a:r>
            <a:endParaRPr kumimoji="0" lang="en-US"/>
          </a:p>
        </p:txBody>
      </p:sp>
      <p:grpSp>
        <p:nvGrpSpPr>
          <p:cNvPr id="2" name="그룹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자유형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자유형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자유형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직선 연결선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날짜 개체 틀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5D119EB8-75ED-4478-BF79-83892C76A36F}" type="datetimeFigureOut">
              <a:rPr lang="ko-KR" altLang="en-US" smtClean="0"/>
              <a:pPr/>
              <a:t>2019-03-31</a:t>
            </a:fld>
            <a:endParaRPr lang="ko-KR" altLang="en-US"/>
          </a:p>
        </p:txBody>
      </p:sp>
      <p:sp>
        <p:nvSpPr>
          <p:cNvPr id="19" name="바닥글 개체 틀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ko-KR" altLang="en-US"/>
          </a:p>
        </p:txBody>
      </p:sp>
      <p:sp>
        <p:nvSpPr>
          <p:cNvPr id="27" name="슬라이드 번호 개체 틀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A2BF6299-3BAA-4188-AA08-47C5ECF11940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D119EB8-75ED-4478-BF79-83892C76A36F}" type="datetimeFigureOut">
              <a:rPr lang="ko-KR" altLang="en-US" smtClean="0"/>
              <a:pPr/>
              <a:t>2019-03-31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2BF6299-3BAA-4188-AA08-47C5ECF11940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D119EB8-75ED-4478-BF79-83892C76A36F}" type="datetimeFigureOut">
              <a:rPr lang="ko-KR" altLang="en-US" smtClean="0"/>
              <a:pPr/>
              <a:t>2019-03-31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2BF6299-3BAA-4188-AA08-47C5ECF11940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D119EB8-75ED-4478-BF79-83892C76A36F}" type="datetimeFigureOut">
              <a:rPr lang="ko-KR" altLang="en-US" smtClean="0"/>
              <a:pPr/>
              <a:t>2019-03-31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2BF6299-3BAA-4188-AA08-47C5ECF11940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7" name="제목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D119EB8-75ED-4478-BF79-83892C76A36F}" type="datetimeFigureOut">
              <a:rPr lang="ko-KR" altLang="en-US" smtClean="0"/>
              <a:pPr/>
              <a:t>2019-03-31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2BF6299-3BAA-4188-AA08-47C5ECF11940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7" name="갈매기형 수장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갈매기형 수장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D119EB8-75ED-4478-BF79-83892C76A36F}" type="datetimeFigureOut">
              <a:rPr lang="ko-KR" altLang="en-US" smtClean="0"/>
              <a:pPr/>
              <a:t>2019-03-31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2BF6299-3BAA-4188-AA08-47C5ECF11940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8" name="제목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비교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5" name="내용 개체 틀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D119EB8-75ED-4478-BF79-83892C76A36F}" type="datetimeFigureOut">
              <a:rPr lang="ko-KR" altLang="en-US" smtClean="0"/>
              <a:pPr/>
              <a:t>2019-03-31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2BF6299-3BAA-4188-AA08-47C5ECF11940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D119EB8-75ED-4478-BF79-83892C76A36F}" type="datetimeFigureOut">
              <a:rPr lang="ko-KR" altLang="en-US" smtClean="0"/>
              <a:pPr/>
              <a:t>2019-03-31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2BF6299-3BAA-4188-AA08-47C5ECF11940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6" name="제목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D119EB8-75ED-4478-BF79-83892C76A36F}" type="datetimeFigureOut">
              <a:rPr lang="ko-KR" altLang="en-US" smtClean="0"/>
              <a:pPr/>
              <a:t>2019-03-31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2BF6299-3BAA-4188-AA08-47C5ECF11940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캡션 있는 콘텐츠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5D119EB8-75ED-4478-BF79-83892C76A36F}" type="datetimeFigureOut">
              <a:rPr lang="ko-KR" altLang="en-US" smtClean="0"/>
              <a:pPr/>
              <a:t>2019-03-31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2BF6299-3BAA-4188-AA08-47C5ECF11940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캡션 있는 그림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ko-KR" altLang="en-US" smtClean="0"/>
              <a:t>그림을 추가하려면 아이콘을 클릭하십시오</a:t>
            </a:r>
            <a:endParaRPr kumimoji="0" lang="en-US" dirty="0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D119EB8-75ED-4478-BF79-83892C76A36F}" type="datetimeFigureOut">
              <a:rPr lang="ko-KR" altLang="en-US" smtClean="0"/>
              <a:pPr/>
              <a:t>2019-03-31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A2BF6299-3BAA-4188-AA08-47C5ECF11940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8" name="자유형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자유형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직각 삼각형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직선 연결선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갈매기형 수장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갈매기형 수장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자유형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자유형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직각 삼각형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직선 연결선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제목 개체 틀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0" name="텍스트 개체 틀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kumimoji="0" lang="ko-KR" altLang="en-US" smtClean="0"/>
              <a:t>둘째 수준</a:t>
            </a:r>
          </a:p>
          <a:p>
            <a:pPr lvl="2" eaLnBrk="1" latinLnBrk="0" hangingPunct="1"/>
            <a:r>
              <a:rPr kumimoji="0" lang="ko-KR" altLang="en-US" smtClean="0"/>
              <a:t>셋째 수준</a:t>
            </a:r>
          </a:p>
          <a:p>
            <a:pPr lvl="3" eaLnBrk="1" latinLnBrk="0" hangingPunct="1"/>
            <a:r>
              <a:rPr kumimoji="0" lang="ko-KR" altLang="en-US" smtClean="0"/>
              <a:t>넷째 수준</a:t>
            </a:r>
          </a:p>
          <a:p>
            <a:pPr lvl="4" eaLnBrk="1" latinLnBrk="0" hangingPunct="1"/>
            <a:r>
              <a:rPr kumimoji="0" lang="ko-KR" altLang="en-US" smtClean="0"/>
              <a:t>다섯째 수준</a:t>
            </a:r>
            <a:endParaRPr kumimoji="0" lang="en-US"/>
          </a:p>
        </p:txBody>
      </p:sp>
      <p:sp>
        <p:nvSpPr>
          <p:cNvPr id="10" name="날짜 개체 틀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5D119EB8-75ED-4478-BF79-83892C76A36F}" type="datetimeFigureOut">
              <a:rPr lang="ko-KR" altLang="en-US" smtClean="0"/>
              <a:pPr/>
              <a:t>2019-03-31</a:t>
            </a:fld>
            <a:endParaRPr lang="ko-KR" altLang="en-US"/>
          </a:p>
        </p:txBody>
      </p:sp>
      <p:sp>
        <p:nvSpPr>
          <p:cNvPr id="22" name="바닥글 개체 틀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ko-KR" altLang="en-US"/>
          </a:p>
        </p:txBody>
      </p:sp>
      <p:sp>
        <p:nvSpPr>
          <p:cNvPr id="18" name="슬라이드 번호 개체 틀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A2BF6299-3BAA-4188-AA08-47C5ECF11940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1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1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1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1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1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1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1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1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1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1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8488C4"/>
            </a:gs>
            <a:gs pos="53000">
              <a:srgbClr val="D4DEFF"/>
            </a:gs>
            <a:gs pos="83000">
              <a:srgbClr val="D4DEFF"/>
            </a:gs>
            <a:gs pos="100000">
              <a:srgbClr val="96AB94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ko-KR" altLang="en-US" dirty="0" smtClean="0"/>
              <a:t>간도의 경제적 가치</a:t>
            </a:r>
            <a:endParaRPr lang="ko-KR" altLang="en-US" dirty="0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altLang="ko-KR" b="1" dirty="0" smtClean="0">
                <a:solidFill>
                  <a:schemeClr val="tx1"/>
                </a:solidFill>
              </a:rPr>
              <a:t>21803573</a:t>
            </a:r>
          </a:p>
          <a:p>
            <a:r>
              <a:rPr lang="ko-KR" altLang="en-US" b="1" dirty="0" smtClean="0">
                <a:solidFill>
                  <a:schemeClr val="tx1"/>
                </a:solidFill>
              </a:rPr>
              <a:t>체육학과</a:t>
            </a:r>
            <a:endParaRPr lang="en-US" altLang="ko-KR" b="1" dirty="0" smtClean="0">
              <a:solidFill>
                <a:schemeClr val="tx1"/>
              </a:solidFill>
            </a:endParaRPr>
          </a:p>
          <a:p>
            <a:r>
              <a:rPr lang="ko-KR" altLang="en-US" b="1" dirty="0" smtClean="0">
                <a:solidFill>
                  <a:schemeClr val="tx1"/>
                </a:solidFill>
              </a:rPr>
              <a:t>지수</a:t>
            </a:r>
            <a:r>
              <a:rPr lang="ko-KR" altLang="en-US" b="1" dirty="0">
                <a:solidFill>
                  <a:schemeClr val="tx1"/>
                </a:solidFill>
              </a:rPr>
              <a:t>환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dirty="0" smtClean="0"/>
              <a:t>조선시대 월강 </a:t>
            </a:r>
            <a:r>
              <a:rPr lang="ko-KR" altLang="en-US" dirty="0" err="1" smtClean="0"/>
              <a:t>봉금령이</a:t>
            </a:r>
            <a:r>
              <a:rPr lang="ko-KR" altLang="en-US" dirty="0" smtClean="0"/>
              <a:t> 폐지 </a:t>
            </a:r>
            <a:r>
              <a:rPr lang="ko-KR" altLang="en-US" dirty="0" err="1" smtClean="0"/>
              <a:t>된후</a:t>
            </a:r>
            <a:r>
              <a:rPr lang="ko-KR" altLang="en-US" dirty="0" smtClean="0"/>
              <a:t> 조선인들 농업 시작</a:t>
            </a:r>
            <a:endParaRPr lang="en-US" altLang="ko-KR" dirty="0" smtClean="0"/>
          </a:p>
          <a:p>
            <a:pPr>
              <a:buNone/>
            </a:pPr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-&gt; </a:t>
            </a:r>
            <a:r>
              <a:rPr lang="ko-KR" altLang="en-US" dirty="0" smtClean="0"/>
              <a:t>조</a:t>
            </a:r>
            <a:r>
              <a:rPr lang="en-US" altLang="ko-KR" dirty="0" smtClean="0"/>
              <a:t>, </a:t>
            </a:r>
            <a:r>
              <a:rPr lang="ko-KR" altLang="en-US" dirty="0" smtClean="0"/>
              <a:t>보리</a:t>
            </a:r>
            <a:r>
              <a:rPr lang="en-US" altLang="ko-KR" dirty="0" smtClean="0"/>
              <a:t>, </a:t>
            </a:r>
            <a:r>
              <a:rPr lang="ko-KR" altLang="en-US" dirty="0" smtClean="0"/>
              <a:t>밀</a:t>
            </a:r>
            <a:r>
              <a:rPr lang="en-US" altLang="ko-KR" dirty="0" smtClean="0"/>
              <a:t>, </a:t>
            </a:r>
            <a:r>
              <a:rPr lang="ko-KR" altLang="en-US" dirty="0" smtClean="0"/>
              <a:t>콩</a:t>
            </a:r>
            <a:r>
              <a:rPr lang="en-US" altLang="ko-KR" dirty="0" smtClean="0"/>
              <a:t>, </a:t>
            </a:r>
            <a:r>
              <a:rPr lang="ko-KR" altLang="en-US" dirty="0" smtClean="0"/>
              <a:t>수수</a:t>
            </a:r>
            <a:r>
              <a:rPr lang="en-US" altLang="ko-KR" dirty="0" smtClean="0"/>
              <a:t>, </a:t>
            </a:r>
            <a:r>
              <a:rPr lang="ko-KR" altLang="en-US" dirty="0" smtClean="0"/>
              <a:t>옥수수</a:t>
            </a:r>
            <a:r>
              <a:rPr lang="en-US" altLang="ko-KR" dirty="0" smtClean="0"/>
              <a:t>, </a:t>
            </a:r>
            <a:r>
              <a:rPr lang="ko-KR" altLang="en-US" dirty="0" smtClean="0"/>
              <a:t>보리</a:t>
            </a:r>
            <a:r>
              <a:rPr lang="en-US" altLang="ko-KR" dirty="0" smtClean="0"/>
              <a:t>, </a:t>
            </a:r>
            <a:r>
              <a:rPr lang="ko-KR" altLang="en-US" dirty="0" smtClean="0"/>
              <a:t>담배</a:t>
            </a:r>
            <a:r>
              <a:rPr lang="en-US" altLang="ko-KR" dirty="0" smtClean="0"/>
              <a:t>, </a:t>
            </a:r>
            <a:r>
              <a:rPr lang="ko-KR" altLang="en-US" dirty="0" smtClean="0"/>
              <a:t>수수</a:t>
            </a:r>
            <a:r>
              <a:rPr lang="en-US" altLang="ko-KR" dirty="0" smtClean="0"/>
              <a:t>, </a:t>
            </a:r>
            <a:r>
              <a:rPr lang="ko-KR" altLang="en-US" dirty="0" smtClean="0"/>
              <a:t>아마</a:t>
            </a:r>
            <a:r>
              <a:rPr lang="en-US" altLang="ko-KR" dirty="0" smtClean="0"/>
              <a:t>, </a:t>
            </a:r>
            <a:r>
              <a:rPr lang="ko-KR" altLang="en-US" dirty="0" smtClean="0"/>
              <a:t>사과</a:t>
            </a:r>
            <a:r>
              <a:rPr lang="en-US" altLang="ko-KR" dirty="0" smtClean="0"/>
              <a:t>, </a:t>
            </a:r>
            <a:r>
              <a:rPr lang="ko-KR" altLang="en-US" dirty="0" smtClean="0"/>
              <a:t>배 등 다양한 작물을 재배함</a:t>
            </a:r>
            <a:r>
              <a:rPr lang="en-US" altLang="ko-KR" dirty="0" smtClean="0"/>
              <a:t>.</a:t>
            </a:r>
            <a:endParaRPr lang="ko-KR" altLang="en-US" dirty="0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많은 농산물의 생산지</a:t>
            </a: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arenBoth"/>
            </a:pPr>
            <a:r>
              <a:rPr lang="ko-KR" altLang="en-US" dirty="0" smtClean="0"/>
              <a:t>자원적 가치</a:t>
            </a:r>
            <a:endParaRPr lang="en-US" altLang="ko-KR" dirty="0" smtClean="0"/>
          </a:p>
          <a:p>
            <a:pPr marL="514350" indent="-514350">
              <a:buNone/>
            </a:pPr>
            <a:endParaRPr lang="en-US" altLang="ko-KR" dirty="0" smtClean="0"/>
          </a:p>
          <a:p>
            <a:pPr marL="514350" indent="-514350">
              <a:buNone/>
            </a:pPr>
            <a:r>
              <a:rPr lang="ko-KR" altLang="en-US" sz="2400" dirty="0" smtClean="0"/>
              <a:t>▶ </a:t>
            </a:r>
            <a:r>
              <a:rPr lang="ko-KR" altLang="en-US" sz="2400" dirty="0" err="1" smtClean="0"/>
              <a:t>요하강</a:t>
            </a:r>
            <a:r>
              <a:rPr lang="ko-KR" altLang="en-US" sz="2400" dirty="0" smtClean="0"/>
              <a:t> 인근 지역 노천탄광 등 상당량의 지하자원 소유</a:t>
            </a:r>
            <a:endParaRPr lang="en-US" altLang="ko-KR" sz="2400" dirty="0"/>
          </a:p>
          <a:p>
            <a:pPr marL="514350" indent="-514350">
              <a:buNone/>
            </a:pPr>
            <a:endParaRPr lang="en-US" altLang="ko-KR" sz="2400" dirty="0" smtClean="0"/>
          </a:p>
          <a:p>
            <a:pPr marL="514350" indent="-514350">
              <a:buNone/>
            </a:pPr>
            <a:r>
              <a:rPr lang="ko-KR" altLang="en-US" sz="2400" dirty="0" smtClean="0"/>
              <a:t>▶ 산림 자원 풍부</a:t>
            </a:r>
            <a:endParaRPr lang="en-US" altLang="ko-KR" sz="2400" dirty="0" smtClean="0"/>
          </a:p>
          <a:p>
            <a:pPr marL="514350" indent="-514350">
              <a:buNone/>
            </a:pPr>
            <a:r>
              <a:rPr lang="ko-KR" altLang="en-US" sz="2400" dirty="0" smtClean="0"/>
              <a:t> </a:t>
            </a:r>
            <a:r>
              <a:rPr lang="en-US" altLang="ko-KR" sz="2400" dirty="0" smtClean="0"/>
              <a:t>-&gt; 1500</a:t>
            </a:r>
            <a:r>
              <a:rPr lang="ko-KR" altLang="en-US" sz="2400" dirty="0" smtClean="0"/>
              <a:t>여 종의 생물 중 대부분 경제적 가치 소유</a:t>
            </a:r>
            <a:endParaRPr lang="en-US" altLang="ko-KR" sz="2400" dirty="0" smtClean="0"/>
          </a:p>
          <a:p>
            <a:pPr marL="514350" indent="-514350">
              <a:buNone/>
            </a:pPr>
            <a:endParaRPr lang="en-US" altLang="ko-KR" sz="2400" dirty="0"/>
          </a:p>
          <a:p>
            <a:pPr marL="514350" indent="-514350">
              <a:buNone/>
            </a:pPr>
            <a:r>
              <a:rPr lang="ko-KR" altLang="en-US" sz="2400" dirty="0" smtClean="0"/>
              <a:t>▶ 주요 광물 </a:t>
            </a:r>
            <a:r>
              <a:rPr lang="en-US" altLang="ko-KR" sz="2400" dirty="0" smtClean="0"/>
              <a:t>: </a:t>
            </a:r>
            <a:r>
              <a:rPr lang="ko-KR" altLang="en-US" sz="2400" dirty="0" smtClean="0"/>
              <a:t>금</a:t>
            </a:r>
            <a:r>
              <a:rPr lang="en-US" altLang="ko-KR" sz="2400" dirty="0" smtClean="0"/>
              <a:t>, </a:t>
            </a:r>
            <a:r>
              <a:rPr lang="ko-KR" altLang="en-US" sz="2400" dirty="0" smtClean="0"/>
              <a:t>동</a:t>
            </a:r>
            <a:r>
              <a:rPr lang="en-US" altLang="ko-KR" sz="2400" dirty="0" smtClean="0"/>
              <a:t>, </a:t>
            </a:r>
            <a:r>
              <a:rPr lang="ko-KR" altLang="en-US" sz="2400" dirty="0" smtClean="0"/>
              <a:t>납</a:t>
            </a:r>
            <a:r>
              <a:rPr lang="en-US" altLang="ko-KR" sz="2400" dirty="0" smtClean="0"/>
              <a:t>, </a:t>
            </a:r>
            <a:r>
              <a:rPr lang="ko-KR" altLang="en-US" sz="2400" dirty="0" smtClean="0"/>
              <a:t>석탄</a:t>
            </a:r>
            <a:r>
              <a:rPr lang="en-US" altLang="ko-KR" sz="2400" dirty="0" smtClean="0"/>
              <a:t>, </a:t>
            </a:r>
            <a:r>
              <a:rPr lang="ko-KR" altLang="en-US" sz="2400" dirty="0" smtClean="0"/>
              <a:t>석회석</a:t>
            </a:r>
            <a:r>
              <a:rPr lang="en-US" altLang="ko-KR" sz="2400" dirty="0" smtClean="0"/>
              <a:t>, </a:t>
            </a:r>
            <a:r>
              <a:rPr lang="ko-KR" altLang="en-US" sz="2400" dirty="0" smtClean="0"/>
              <a:t>석유</a:t>
            </a:r>
            <a:r>
              <a:rPr lang="en-US" altLang="ko-KR" sz="2400" dirty="0" smtClean="0"/>
              <a:t>, </a:t>
            </a:r>
            <a:r>
              <a:rPr lang="ko-KR" altLang="en-US" sz="2400" dirty="0" smtClean="0"/>
              <a:t>석연</a:t>
            </a:r>
            <a:r>
              <a:rPr lang="en-US" altLang="ko-KR" sz="2400" dirty="0" smtClean="0"/>
              <a:t>, </a:t>
            </a:r>
            <a:r>
              <a:rPr lang="ko-KR" altLang="en-US" sz="2400" dirty="0" smtClean="0"/>
              <a:t>활석 등</a:t>
            </a:r>
            <a:endParaRPr lang="en-US" altLang="ko-KR" sz="2400" dirty="0" smtClean="0"/>
          </a:p>
          <a:p>
            <a:pPr marL="514350" indent="-514350">
              <a:buNone/>
            </a:pPr>
            <a:endParaRPr lang="en-US" altLang="ko-KR" sz="2400" dirty="0" smtClean="0"/>
          </a:p>
          <a:p>
            <a:pPr marL="514350" indent="-514350">
              <a:buNone/>
            </a:pPr>
            <a:endParaRPr lang="en-US" altLang="ko-KR" sz="2400" dirty="0" smtClean="0"/>
          </a:p>
          <a:p>
            <a:pPr marL="514350" indent="-514350">
              <a:buNone/>
            </a:pPr>
            <a:endParaRPr lang="en-US" altLang="ko-KR" sz="2400" dirty="0" smtClean="0"/>
          </a:p>
          <a:p>
            <a:pPr marL="514350" indent="-514350">
              <a:buNone/>
            </a:pPr>
            <a:endParaRPr lang="ko-KR" altLang="en-US" dirty="0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공업적 가치</a:t>
            </a: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altLang="ko-KR" dirty="0" smtClean="0"/>
              <a:t>(2) </a:t>
            </a:r>
            <a:r>
              <a:rPr lang="ko-KR" altLang="en-US" dirty="0" smtClean="0"/>
              <a:t>주요 공업</a:t>
            </a:r>
            <a:endParaRPr lang="en-US" altLang="ko-KR" dirty="0" smtClean="0"/>
          </a:p>
          <a:p>
            <a:pPr>
              <a:buNone/>
            </a:pPr>
            <a:endParaRPr lang="en-US" altLang="ko-KR" dirty="0" smtClean="0"/>
          </a:p>
          <a:p>
            <a:pPr>
              <a:buNone/>
            </a:pPr>
            <a:r>
              <a:rPr lang="ko-KR" altLang="en-US" sz="2400" dirty="0" smtClean="0"/>
              <a:t>▶ 제지</a:t>
            </a:r>
            <a:r>
              <a:rPr lang="en-US" altLang="ko-KR" sz="2400" dirty="0" smtClean="0"/>
              <a:t>, </a:t>
            </a:r>
            <a:r>
              <a:rPr lang="ko-KR" altLang="en-US" sz="2400" dirty="0" smtClean="0"/>
              <a:t>방직</a:t>
            </a:r>
            <a:r>
              <a:rPr lang="en-US" altLang="ko-KR" sz="2400" dirty="0" smtClean="0"/>
              <a:t>, </a:t>
            </a:r>
            <a:r>
              <a:rPr lang="ko-KR" altLang="en-US" sz="2400" dirty="0" smtClean="0"/>
              <a:t>기계</a:t>
            </a:r>
            <a:r>
              <a:rPr lang="en-US" altLang="ko-KR" sz="2400" dirty="0" smtClean="0"/>
              <a:t>, </a:t>
            </a:r>
            <a:r>
              <a:rPr lang="ko-KR" altLang="en-US" sz="2400" dirty="0" smtClean="0"/>
              <a:t>전기</a:t>
            </a:r>
            <a:r>
              <a:rPr lang="en-US" altLang="ko-KR" sz="2400" dirty="0" smtClean="0"/>
              <a:t>, </a:t>
            </a:r>
            <a:r>
              <a:rPr lang="ko-KR" altLang="en-US" sz="2400" dirty="0" smtClean="0"/>
              <a:t>화학 공업 등</a:t>
            </a:r>
            <a:endParaRPr lang="en-US" altLang="ko-KR" sz="2400" dirty="0" smtClean="0"/>
          </a:p>
          <a:p>
            <a:pPr>
              <a:buNone/>
            </a:pPr>
            <a:endParaRPr lang="en-US" altLang="ko-KR" sz="2400" dirty="0"/>
          </a:p>
          <a:p>
            <a:pPr>
              <a:buNone/>
            </a:pPr>
            <a:r>
              <a:rPr lang="ko-KR" altLang="en-US" sz="2400" dirty="0" smtClean="0"/>
              <a:t>▶ </a:t>
            </a:r>
            <a:r>
              <a:rPr lang="en-US" altLang="ko-KR" sz="2400" dirty="0" smtClean="0"/>
              <a:t>1390</a:t>
            </a:r>
            <a:r>
              <a:rPr lang="ko-KR" altLang="en-US" sz="2400" dirty="0" smtClean="0"/>
              <a:t>개소에 종업원 </a:t>
            </a:r>
            <a:r>
              <a:rPr lang="en-US" altLang="ko-KR" sz="2400" dirty="0" smtClean="0"/>
              <a:t>31</a:t>
            </a:r>
            <a:r>
              <a:rPr lang="ko-KR" altLang="en-US" sz="2400" dirty="0" smtClean="0"/>
              <a:t>만 </a:t>
            </a:r>
            <a:r>
              <a:rPr lang="en-US" altLang="ko-KR" sz="2400" dirty="0" smtClean="0"/>
              <a:t>9000</a:t>
            </a:r>
            <a:r>
              <a:rPr lang="ko-KR" altLang="en-US" sz="2400" dirty="0" smtClean="0"/>
              <a:t>명 </a:t>
            </a:r>
            <a:r>
              <a:rPr lang="en-US" altLang="ko-KR" sz="2400" dirty="0" smtClean="0"/>
              <a:t>, </a:t>
            </a:r>
            <a:r>
              <a:rPr lang="ko-KR" altLang="en-US" sz="2400" dirty="0" smtClean="0"/>
              <a:t>공업 총 생산액 </a:t>
            </a:r>
            <a:r>
              <a:rPr lang="en-US" altLang="ko-KR" sz="2400" dirty="0" smtClean="0"/>
              <a:t>30</a:t>
            </a:r>
            <a:r>
              <a:rPr lang="ko-KR" altLang="en-US" sz="2400" dirty="0" smtClean="0"/>
              <a:t>억 </a:t>
            </a:r>
            <a:r>
              <a:rPr lang="en-US" altLang="ko-KR" sz="2400" dirty="0" smtClean="0"/>
              <a:t>6000</a:t>
            </a:r>
            <a:r>
              <a:rPr lang="ko-KR" altLang="en-US" sz="2400" dirty="0" smtClean="0"/>
              <a:t>만원 </a:t>
            </a:r>
            <a:r>
              <a:rPr lang="en-US" altLang="ko-KR" sz="2400" dirty="0" smtClean="0"/>
              <a:t>, </a:t>
            </a:r>
            <a:r>
              <a:rPr lang="ko-KR" altLang="en-US" sz="2400" dirty="0" smtClean="0"/>
              <a:t>생산 제품</a:t>
            </a:r>
            <a:r>
              <a:rPr lang="en-US" altLang="ko-KR" sz="2400" dirty="0"/>
              <a:t> </a:t>
            </a:r>
            <a:r>
              <a:rPr lang="ko-KR" altLang="en-US" sz="2400" dirty="0" smtClean="0"/>
              <a:t>중 </a:t>
            </a:r>
            <a:r>
              <a:rPr lang="en-US" altLang="ko-KR" sz="2400" dirty="0" smtClean="0"/>
              <a:t>70</a:t>
            </a:r>
            <a:r>
              <a:rPr lang="ko-KR" altLang="en-US" sz="2400" dirty="0" smtClean="0"/>
              <a:t>여 종 미국 </a:t>
            </a:r>
            <a:r>
              <a:rPr lang="en-US" altLang="ko-KR" sz="2400" dirty="0" smtClean="0"/>
              <a:t>, </a:t>
            </a:r>
            <a:r>
              <a:rPr lang="ko-KR" altLang="en-US" sz="2400" dirty="0" smtClean="0"/>
              <a:t>캐나다</a:t>
            </a:r>
            <a:r>
              <a:rPr lang="en-US" altLang="ko-KR" sz="2400" dirty="0" smtClean="0"/>
              <a:t>, </a:t>
            </a:r>
            <a:r>
              <a:rPr lang="ko-KR" altLang="en-US" sz="2400" dirty="0" smtClean="0"/>
              <a:t>일본 등 </a:t>
            </a:r>
            <a:r>
              <a:rPr lang="en-US" altLang="ko-KR" sz="2400" dirty="0" smtClean="0"/>
              <a:t>20</a:t>
            </a:r>
            <a:r>
              <a:rPr lang="ko-KR" altLang="en-US" sz="2400" dirty="0" smtClean="0"/>
              <a:t>여 개국에 수출 </a:t>
            </a:r>
            <a:r>
              <a:rPr lang="en-US" altLang="ko-KR" sz="2400" dirty="0" smtClean="0"/>
              <a:t>(1988</a:t>
            </a:r>
            <a:r>
              <a:rPr lang="ko-KR" altLang="en-US" sz="2400" dirty="0" smtClean="0"/>
              <a:t>년 당시</a:t>
            </a:r>
            <a:r>
              <a:rPr lang="en-US" altLang="ko-KR" sz="2400" dirty="0" smtClean="0"/>
              <a:t>)</a:t>
            </a:r>
          </a:p>
          <a:p>
            <a:pPr>
              <a:buNone/>
            </a:pPr>
            <a:endParaRPr lang="en-US" altLang="ko-KR" sz="2400" dirty="0"/>
          </a:p>
          <a:p>
            <a:pPr>
              <a:buNone/>
            </a:pPr>
            <a:r>
              <a:rPr lang="ko-KR" altLang="en-US" sz="2400" dirty="0" smtClean="0"/>
              <a:t>▶ 자치주 내의 많은 철도로 개혁과 개방 이후 관광업 발전</a:t>
            </a:r>
            <a:endParaRPr lang="ko-KR" altLang="en-US" sz="2400" dirty="0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dirty="0" smtClean="0"/>
              <a:t>북한 </a:t>
            </a:r>
            <a:r>
              <a:rPr lang="en-US" altLang="ko-KR" dirty="0" smtClean="0"/>
              <a:t>, </a:t>
            </a:r>
            <a:r>
              <a:rPr lang="ko-KR" altLang="en-US" dirty="0" smtClean="0"/>
              <a:t>러시아 </a:t>
            </a:r>
            <a:r>
              <a:rPr lang="en-US" altLang="ko-KR" dirty="0" smtClean="0"/>
              <a:t>, </a:t>
            </a:r>
            <a:r>
              <a:rPr lang="ko-KR" altLang="en-US" dirty="0" smtClean="0"/>
              <a:t>중국과 접하고 있는 지역</a:t>
            </a:r>
            <a:endParaRPr lang="en-US" altLang="ko-KR" dirty="0" smtClean="0"/>
          </a:p>
          <a:p>
            <a:endParaRPr lang="en-US" altLang="ko-KR" dirty="0"/>
          </a:p>
          <a:p>
            <a:r>
              <a:rPr lang="ko-KR" altLang="en-US" dirty="0" smtClean="0"/>
              <a:t>시베리아 지역의 천연가스와 유전으로 </a:t>
            </a:r>
            <a:r>
              <a:rPr lang="ko-KR" altLang="en-US" dirty="0" err="1" smtClean="0"/>
              <a:t>부터</a:t>
            </a:r>
            <a:r>
              <a:rPr lang="ko-KR" altLang="en-US" dirty="0" smtClean="0"/>
              <a:t> 한반도 까지 송유관 </a:t>
            </a:r>
            <a:r>
              <a:rPr lang="ko-KR" altLang="en-US" dirty="0" err="1" smtClean="0"/>
              <a:t>설치시</a:t>
            </a:r>
            <a:r>
              <a:rPr lang="ko-KR" altLang="en-US" dirty="0" smtClean="0"/>
              <a:t> 많은 이익 발생</a:t>
            </a:r>
            <a:endParaRPr lang="ko-KR" altLang="en-US" dirty="0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외교적 가치</a:t>
            </a: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광장">
  <a:themeElements>
    <a:clrScheme name="광장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광장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광장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36</TotalTime>
  <Words>181</Words>
  <Application>Microsoft Office PowerPoint</Application>
  <PresentationFormat>화면 슬라이드 쇼(4:3)</PresentationFormat>
  <Paragraphs>30</Paragraphs>
  <Slides>5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5</vt:i4>
      </vt:variant>
    </vt:vector>
  </HeadingPairs>
  <TitlesOfParts>
    <vt:vector size="6" baseType="lpstr">
      <vt:lpstr>광장</vt:lpstr>
      <vt:lpstr>간도의 경제적 가치</vt:lpstr>
      <vt:lpstr>많은 농산물의 생산지</vt:lpstr>
      <vt:lpstr>공업적 가치</vt:lpstr>
      <vt:lpstr>슬라이드 4</vt:lpstr>
      <vt:lpstr>외교적 가치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간도의 경제적 가치</dc:title>
  <dc:creator>RAON</dc:creator>
  <cp:lastModifiedBy>RAON</cp:lastModifiedBy>
  <cp:revision>5</cp:revision>
  <dcterms:created xsi:type="dcterms:W3CDTF">2019-03-31T07:55:06Z</dcterms:created>
  <dcterms:modified xsi:type="dcterms:W3CDTF">2019-03-31T08:31:22Z</dcterms:modified>
</cp:coreProperties>
</file>