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0" r:id="rId1"/>
  </p:sldMasterIdLst>
  <p:sldIdLst>
    <p:sldId id="258" r:id="rId2"/>
    <p:sldId id="273" r:id="rId3"/>
    <p:sldId id="259" r:id="rId4"/>
    <p:sldId id="262" r:id="rId5"/>
    <p:sldId id="274" r:id="rId6"/>
    <p:sldId id="268" r:id="rId7"/>
    <p:sldId id="263" r:id="rId8"/>
    <p:sldId id="269" r:id="rId9"/>
    <p:sldId id="275" r:id="rId10"/>
    <p:sldId id="270" r:id="rId11"/>
    <p:sldId id="272" r:id="rId12"/>
    <p:sldId id="271" r:id="rId13"/>
    <p:sldId id="276" r:id="rId14"/>
    <p:sldId id="264" r:id="rId15"/>
    <p:sldId id="267" r:id="rId16"/>
  </p:sldIdLst>
  <p:sldSz cx="9144000" cy="5143500" type="screen16x9"/>
  <p:notesSz cx="6858000" cy="9144000"/>
  <p:embeddedFontLst>
    <p:embeddedFont>
      <p:font typeface="맑은 고딕" pitchFamily="50" charset="-127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S PGothic" pitchFamily="34" charset="-128"/>
      <p:regular r:id="rId23"/>
    </p:embeddedFont>
    <p:embeddedFont>
      <p:font typeface="HY견고딕" pitchFamily="18" charset="-127"/>
      <p:regular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val="1"/>
      </p:ext>
    </p:extLst>
  </p:showPr>
  <p:extLs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098" autoAdjust="0"/>
    <p:restoredTop sz="94660"/>
  </p:normalViewPr>
  <p:slideViewPr>
    <p:cSldViewPr>
      <p:cViewPr varScale="1">
        <p:scale>
          <a:sx n="153" d="100"/>
          <a:sy n="153" d="100"/>
        </p:scale>
        <p:origin x="-816" y="-96"/>
      </p:cViewPr>
      <p:guideLst>
        <p:guide orient="horz" pos="16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8" y="1660922"/>
            <a:ext cx="4857767" cy="241101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FEC12-A4C9-4837-AF94-AD867782C04C}" type="datetime1">
              <a:rPr lang="ko-KR" altLang="en-US"/>
              <a:pPr>
                <a:defRPr/>
              </a:pPr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597818"/>
            <a:ext cx="9144000" cy="1102518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4767262"/>
            <a:ext cx="2133600" cy="273843"/>
          </a:xfrm>
        </p:spPr>
        <p:txBody>
          <a:bodyPr/>
          <a:lstStyle/>
          <a:p>
            <a:pPr>
              <a:defRPr/>
            </a:pPr>
            <a:fld id="{CA348888-F454-4AD2-BA62-3AF29D9807C0}" type="datetime1">
              <a:rPr lang="ko-KR" altLang="en-US"/>
              <a:pPr>
                <a:defRPr/>
              </a:pPr>
              <a:t>2018-12-05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3843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4767262"/>
            <a:ext cx="2133600" cy="273843"/>
          </a:xfrm>
        </p:spPr>
        <p:txBody>
          <a:bodyPr/>
          <a:lstStyle/>
          <a:p>
            <a:pPr>
              <a:defRPr/>
            </a:pPr>
            <a:fld id="{AD22CD3B-FDDF-4998-970C-76E6E0BEC6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34017F3-766C-41D6-8C49-1705198EF25B}" type="datetime1">
              <a:rPr lang="ko-KR" altLang="en-US"/>
              <a:pPr lvl="0">
                <a:defRPr/>
              </a:pPr>
              <a:t>2018-12-05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23BB7A6F-59A3-41EC-829E-767567CABFB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kr/url?sa=i&amp;rct=j&amp;q=&amp;esrc=s&amp;source=images&amp;cd=&amp;cad=rja&amp;uact=8&amp;ved=2ahUKEwiZsObe-8veAhXMFogKHdF1DfwQjRx6BAgBEAU&amp;url=https://triple.guide/regions/23c5965b-01ad-486b-a694-a2ced15f245c/attractions/c3d2ef37-f0ef-42b4-a210-039dc08143bf&amp;psig=AOvVaw2sMM0DD6FOjDqxSke7-N6l&amp;ust=15420128660961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JkkwAdZz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source=images&amp;cd=&amp;cad=rja&amp;uact=8&amp;ved=2ahUKEwjVi9-Sg8zeAhXbBIgKHZm2BXwQjRx6BAgBEAU&amp;url=http://m.blog.naver.com/kimmisung08/40193162340&amp;psig=AOvVaw3O5wahWS1Cawfjlr3pBMEJ&amp;ust=1542014721961013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s://www.google.co.kr/url?sa=i&amp;rct=j&amp;q=&amp;esrc=s&amp;source=images&amp;cd=&amp;cad=rja&amp;uact=8&amp;ved=2ahUKEwii7M7SgczeAhUVMN4KHbCcAp0QjRx6BAgBEAU&amp;url=https://www.huffingtonpost.kr/entry/story_kr_5b615ce8e4b0fd5c73d45c11&amp;psig=AOvVaw1zJjlf4LU1BnMIoriEwGfb&amp;ust=15420144290591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source=images&amp;cd=&amp;cad=rja&amp;uact=8&amp;ved=2ahUKEwiyhYa_gszeAhXWEnAKHfGkAcQQjRx6BAgBEAU&amp;url=http://www.hani.co.kr/arti/society/health/592766.html&amp;psig=AOvVaw3tbQpregDGhUmGysYIRYUK&amp;ust=1542014671237489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co.kr/url?sa=i&amp;rct=j&amp;q=&amp;esrc=s&amp;source=images&amp;cd=&amp;cad=rja&amp;uact=8&amp;ved=2ahUKEwim2tWRgszeAhXPBIgKHWFAC78QjRx6BAgBEAU&amp;url=http://m.blog.naver.com/animalal1006/221190686121&amp;psig=AOvVaw3XIKfApzypml8QR-HRHuKf&amp;ust=1542014581794082" TargetMode="Externa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kr/url?sa=i&amp;rct=j&amp;q=&amp;esrc=s&amp;source=images&amp;cd=&amp;cad=rja&amp;uact=8&amp;ved=2ahUKEwi1jebVhMzeAhUWfXAKHQQPDIcQjRx6BAgBEAU&amp;url=http://news.donga.com/HUB/common/device.php?u=http://news.donga.com/3/all/20110314/35542666/1?&amp;psig=AOvVaw1C1ddFfOQm4IBqc61XrzpW&amp;ust=154201525405629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.kr/url?sa=i&amp;rct=j&amp;q=&amp;esrc=s&amp;source=images&amp;cd=&amp;ved=2ahUKEwj89IbHhczeAhUWH3AKHWySAPAQjRx6BAgBEAU&amp;url=http://oninikanabo.tistory.com/50&amp;psig=AOvVaw1C1ddFfOQm4IBqc61XrzpW&amp;ust=15420152540562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co.kr/url?sa=i&amp;rct=j&amp;q=&amp;esrc=s&amp;source=images&amp;cd=&amp;cad=rja&amp;uact=8&amp;ved=2ahUKEwiulLmsi8zeAhXKE4gKHQz-DGMQjRx6BAgBEAU&amp;url=http://anews24.org/41365&amp;psig=AOvVaw1d_SB0WvYhdJFDHsu_Uvht&amp;ust=154201699162908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kr/url?sa=i&amp;rct=j&amp;q=&amp;esrc=s&amp;source=images&amp;cd=&amp;cad=rja&amp;uact=8&amp;ved=2ahUKEwic_5K8jMzeAhVJZt4KHUqOBEoQjRx6BAgBEAU&amp;url=http://wowjapan.tistory.com/239&amp;psig=AOvVaw2OY0iKPx3_KoeaqvggjWN5&amp;ust=1542017363439225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www.google.co.kr/url?sa=i&amp;rct=j&amp;q=&amp;esrc=s&amp;source=images&amp;cd=&amp;cad=rja&amp;uact=8&amp;ved=2ahUKEwiluJWIjMzeAhUUdXAKHRBACCQQjRx6BAgBEAU&amp;url=https://www.pikdo.me/tag/%EC%9D%BC%EB%B3%B8%EC%A0%84%ED%86%B5%EA%B0%80%EC%98%A5?page=QVFCd0U5S3JvVUxGNHJzU1d5anE4UlRrUGZrek1idlZ3NW9NdHBSWjhnTjJhZ2dHRzJ2UFFmNmZiUlJ0bElfbVhNWTFQNnBlektRWXNsbHdEeS1IbFpWTw==&amp;psig=AOvVaw2uRHoHWdotLYMReh3DcMHN&amp;ust=15420171788454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2ahUKEwjz7qepkczeAhWVdt4KHfIfAwoQjRx6BAgBEAU&amp;url=http://blog.daum.net/leeudu12/409&amp;psig=AOvVaw0huwDAWp6aBxXT9DZvdQK1&amp;ust=154201862061749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source=images&amp;cd=&amp;cad=rja&amp;uact=8&amp;ved=2ahUKEwiQy7TZ8MbeAhVFxbwKHZbTCdgQjRx6BAgBEAU&amp;url=http://korean-job.blogspot.com/2017/03/blog-post_20.html&amp;psig=AOvVaw0umVhwmqYlM3JCGjKz3XtX&amp;ust=1541838068650437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hyperlink" Target="http://www.google.co.kr/url?sa=i&amp;rct=j&amp;q=&amp;esrc=s&amp;source=images&amp;cd=&amp;cad=rja&amp;uact=8&amp;ved=2ahUKEwisztzy78beAhVLO7wKHQ77A3QQjRx6BAgBEAU&amp;url=http://m.blog.naver.com/PostView.nhn?blogId=cxz4455&amp;logNo=221128476323&amp;categoryNo=65&amp;proxyReferer=&amp;psig=AOvVaw10vhCuaHTcAcP8PMaha15F&amp;ust=15418378613677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kr/url?sa=i&amp;rct=j&amp;q=&amp;esrc=s&amp;source=images&amp;cd=&amp;cad=rja&amp;uact=8&amp;ved=2ahUKEwjxlfSs8MbeAhXGEbwKHX_0CIcQjRx6BAgBEAU&amp;url=https://feelfukuoka.com/ko/food/motsunabe&amp;psig=AOvVaw2XXfg4_yvDJCuhwDS2OVl3&amp;ust=1541837993552654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soda.donga.com/3/all/37/1166809/1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s://www.google.co.kr/url?sa=i&amp;rct=j&amp;q=&amp;esrc=s&amp;source=images&amp;cd=&amp;cad=rja&amp;uact=8&amp;ved=2ahUKEwiiuaLM-sveAhXRFYgKHbJSDFMQjRx6BAgBEAU&amp;url=https://www.wishbeen.co.kr/plan/eeabd33119a528e4&amp;psig=AOvVaw1ARhN7uaUktmm9c3cDh173&amp;ust=1542012531234064" TargetMode="External"/><Relationship Id="rId2" Type="http://schemas.openxmlformats.org/officeDocument/2006/relationships/hyperlink" Target="https://www.google.co.kr/url?sa=i&amp;rct=j&amp;q=&amp;esrc=s&amp;source=images&amp;cd=&amp;cad=rja&amp;uact=8&amp;ved=2ahUKEwiC2Mn69sveAhUMFYgKHWCiApIQjRx6BAgBEAU&amp;url=https://deskgram.org/explore/tags/%EB%B0%94%EB%82%98%EB%82%98%EC%B4%88%EC%BD%94%ED%8C%8C%EB%A5%B4%ED%8E%98&amp;psig=AOvVaw1iprhpiPfDwk_MeMKu5LcA&amp;ust=15420115320685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s://www.google.co.kr/url?sa=i&amp;rct=j&amp;q=&amp;esrc=s&amp;source=images&amp;cd=&amp;cad=rja&amp;uact=8&amp;ved=2ahUKEwiClsjw-MveAhXCM94KHeFXCJEQjRx6BAgBEAU&amp;url=https://www.youtube.com/watch?v=dqjGKUskTOQ&amp;psig=AOvVaw1jsGkfo9xBH8BuXx_YWYSD&amp;ust=1542011989567088" TargetMode="External"/><Relationship Id="rId9" Type="http://schemas.openxmlformats.org/officeDocument/2006/relationships/hyperlink" Target="https://www.google.co.kr/url?sa=i&amp;rct=j&amp;q=&amp;esrc=s&amp;source=images&amp;cd=&amp;cad=rja&amp;uact=8&amp;ved=2ahUKEwjqmOmo-sveAhUZ_GEKHcRSAOYQjRx6BAgBEAU&amp;url=https://www.siksinhot.com/hot/search?keywords=%EC%84%9C%EC%9A%B8%20%ED%83%80%EC%BD%94%EC%95%BC%EB%81%BC&amp;psig=AOvVaw3zgmWH38yLp6XUsCGbsUS-&amp;ust=154201241244652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611560" y="170334"/>
            <a:ext cx="2952328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ko-KR" altLang="en-US" sz="2800" spc="0" dirty="0">
                <a:solidFill>
                  <a:srgbClr val="0070C0"/>
                </a:solidFill>
                <a:latin typeface="맑은 고딕"/>
                <a:ea typeface="맑은 고딕"/>
                <a:cs typeface="Calibri"/>
              </a:rPr>
              <a:t>목 차</a:t>
            </a:r>
            <a:endParaRPr lang="en-US" sz="2800" spc="0" dirty="0">
              <a:solidFill>
                <a:srgbClr val="0070C0"/>
              </a:solidFill>
              <a:latin typeface="맑은 고딕"/>
              <a:ea typeface="맑은 고딕"/>
              <a:cs typeface="Calibri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499992" y="738353"/>
            <a:ext cx="108000" cy="3559848"/>
            <a:chOff x="4499992" y="738353"/>
            <a:chExt cx="108000" cy="3559848"/>
          </a:xfrm>
        </p:grpSpPr>
        <p:sp>
          <p:nvSpPr>
            <p:cNvPr id="30" name="Oval 6"/>
            <p:cNvSpPr/>
            <p:nvPr/>
          </p:nvSpPr>
          <p:spPr>
            <a:xfrm>
              <a:off x="4499992" y="738353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Connector 9"/>
            <p:cNvCxnSpPr/>
            <p:nvPr/>
          </p:nvCxnSpPr>
          <p:spPr>
            <a:xfrm>
              <a:off x="4545712" y="993241"/>
              <a:ext cx="0" cy="50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"/>
            <p:cNvSpPr/>
            <p:nvPr/>
          </p:nvSpPr>
          <p:spPr>
            <a:xfrm>
              <a:off x="4499992" y="1667049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11"/>
            <p:cNvCxnSpPr/>
            <p:nvPr/>
          </p:nvCxnSpPr>
          <p:spPr>
            <a:xfrm>
              <a:off x="4545712" y="1921937"/>
              <a:ext cx="0" cy="46800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2"/>
            <p:cNvSpPr/>
            <p:nvPr/>
          </p:nvSpPr>
          <p:spPr>
            <a:xfrm>
              <a:off x="4499992" y="2531145"/>
              <a:ext cx="108000" cy="10800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alpha val="70000"/>
                  </a:srgbClr>
                </a:gs>
                <a:gs pos="100000">
                  <a:srgbClr val="00B050">
                    <a:alpha val="7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13"/>
            <p:cNvCxnSpPr/>
            <p:nvPr/>
          </p:nvCxnSpPr>
          <p:spPr>
            <a:xfrm>
              <a:off x="4545712" y="2785473"/>
              <a:ext cx="0" cy="46800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4"/>
            <p:cNvSpPr/>
            <p:nvPr/>
          </p:nvSpPr>
          <p:spPr>
            <a:xfrm>
              <a:off x="4499992" y="3395241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Connector 15"/>
            <p:cNvCxnSpPr/>
            <p:nvPr/>
          </p:nvCxnSpPr>
          <p:spPr>
            <a:xfrm>
              <a:off x="4545712" y="3650129"/>
              <a:ext cx="0" cy="468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6"/>
            <p:cNvSpPr/>
            <p:nvPr/>
          </p:nvSpPr>
          <p:spPr>
            <a:xfrm>
              <a:off x="4499992" y="4206761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2" name="Text Box 39"/>
          <p:cNvSpPr txBox="1">
            <a:spLocks noChangeArrowheads="1"/>
          </p:cNvSpPr>
          <p:nvPr/>
        </p:nvSpPr>
        <p:spPr bwMode="black">
          <a:xfrm>
            <a:off x="4860032" y="466463"/>
            <a:ext cx="3960440" cy="43088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.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현대일본의 의복문화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- 1.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일본의 전통의복 기모노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-2.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현대일본의 패션은 개성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II.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현대일본의 식생활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-1.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일본 음식의 특징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-2.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일본의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혼밥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 문화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-3.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일본의 국민음식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III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.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현대일본의 이색문화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-1.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일본의 이색문화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-2.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현대 일본의 특이한  직업들 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IV.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나눔고딕"/>
                <a:cs typeface="Calibri"/>
              </a:rPr>
              <a:t>현대일본의 건축문화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-1.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지진이 많은 나라 일본의 내진설계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-2.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나눔고딕"/>
                <a:cs typeface="Calibri"/>
              </a:rPr>
              <a:t>현대 일본의 특이한  직업들 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ea typeface="나눔고딕"/>
              <a:cs typeface="Calibri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나눔고딕"/>
              <a:cs typeface="Calibri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200">
                  <a:solidFill>
                    <a:srgbClr val="0070C0"/>
                  </a:solidFill>
                  <a:latin typeface="Calibri"/>
                  <a:cs typeface="Calibri"/>
                </a:rPr>
                <a:t>Grow                                                                                        He</a:t>
              </a:r>
              <a:r>
                <a:rPr lang="en-US" altLang="ko-KR" sz="1200">
                  <a:solidFill>
                    <a:srgbClr val="00B050"/>
                  </a:solidFill>
                  <a:latin typeface="Calibri"/>
                  <a:cs typeface="Calibri"/>
                </a:rPr>
                <a:t>al</a:t>
              </a:r>
              <a:r>
                <a:rPr lang="en-US" altLang="ko-KR" sz="1200">
                  <a:solidFill>
                    <a:srgbClr val="0070C0"/>
                  </a:solidFill>
                  <a:latin typeface="Calibri"/>
                  <a:cs typeface="Calibri"/>
                </a:rPr>
                <a:t>                                                                                            </a:t>
              </a:r>
              <a:r>
                <a:rPr lang="en-US" altLang="ko-KR" sz="1200">
                  <a:solidFill>
                    <a:srgbClr val="00B050"/>
                  </a:solidFill>
                  <a:latin typeface="Calibri"/>
                  <a:cs typeface="Calibri"/>
                </a:rPr>
                <a:t>Live</a:t>
              </a:r>
            </a:p>
          </p:txBody>
        </p:sp>
      </p:grpSp>
      <p:pic>
        <p:nvPicPr>
          <p:cNvPr id="10242" name="Picture 2" descr="도쿄타워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6"/>
            <a:ext cx="4071966" cy="3286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평행 사변형 17"/>
          <p:cNvSpPr/>
          <p:nvPr/>
        </p:nvSpPr>
        <p:spPr>
          <a:xfrm>
            <a:off x="285720" y="285734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텍스트 상자 8"/>
          <p:cNvSpPr txBox="1"/>
          <p:nvPr/>
        </p:nvSpPr>
        <p:spPr>
          <a:xfrm>
            <a:off x="5740400" y="1801495"/>
            <a:ext cx="433641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4721225" y="2336165"/>
            <a:ext cx="634365" cy="476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3" name="텍스트 상자 12"/>
          <p:cNvSpPr txBox="1"/>
          <p:nvPr/>
        </p:nvSpPr>
        <p:spPr>
          <a:xfrm>
            <a:off x="7256145" y="4348480"/>
            <a:ext cx="2969895" cy="154178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1285866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메이드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카페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 Placeholder 1"/>
          <p:cNvSpPr txBox="1"/>
          <p:nvPr/>
        </p:nvSpPr>
        <p:spPr>
          <a:xfrm>
            <a:off x="500034" y="214296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III.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이색문화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pic>
        <p:nvPicPr>
          <p:cNvPr id="25602" name="Picture 2" descr="일본에만 있는 신기한 카페 best 1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8"/>
            <a:ext cx="3214710" cy="2187470"/>
          </a:xfrm>
          <a:prstGeom prst="rect">
            <a:avLst/>
          </a:prstGeom>
          <a:noFill/>
        </p:spPr>
      </p:pic>
      <p:pic>
        <p:nvPicPr>
          <p:cNvPr id="25604" name="Picture 4" descr="천성인어 11월1일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50"/>
            <a:ext cx="3643338" cy="241889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28662" y="3786196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코스프레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문화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평행 사변형 17"/>
          <p:cNvSpPr/>
          <p:nvPr/>
        </p:nvSpPr>
        <p:spPr>
          <a:xfrm>
            <a:off x="285720" y="285734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텍스트 상자 8"/>
          <p:cNvSpPr txBox="1"/>
          <p:nvPr/>
        </p:nvSpPr>
        <p:spPr>
          <a:xfrm>
            <a:off x="5740400" y="1801495"/>
            <a:ext cx="433641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4721225" y="2336165"/>
            <a:ext cx="634365" cy="476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3" name="텍스트 상자 12"/>
          <p:cNvSpPr txBox="1"/>
          <p:nvPr/>
        </p:nvSpPr>
        <p:spPr>
          <a:xfrm>
            <a:off x="7256145" y="4348480"/>
            <a:ext cx="2969895" cy="154178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4" name="Text Placeholder 1"/>
          <p:cNvSpPr txBox="1"/>
          <p:nvPr/>
        </p:nvSpPr>
        <p:spPr>
          <a:xfrm>
            <a:off x="500034" y="214296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III.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이색문화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https://www.youtube.com/watch?v=wbJkkwAdZzk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평행 사변형 26"/>
          <p:cNvSpPr/>
          <p:nvPr/>
        </p:nvSpPr>
        <p:spPr>
          <a:xfrm>
            <a:off x="214282" y="285734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텍스트 상자 8"/>
          <p:cNvSpPr txBox="1"/>
          <p:nvPr/>
        </p:nvSpPr>
        <p:spPr>
          <a:xfrm>
            <a:off x="5740400" y="1801495"/>
            <a:ext cx="433641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4721225" y="2336165"/>
            <a:ext cx="634365" cy="476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3" name="텍스트 상자 12"/>
          <p:cNvSpPr txBox="1"/>
          <p:nvPr/>
        </p:nvSpPr>
        <p:spPr>
          <a:xfrm>
            <a:off x="7256145" y="4348480"/>
            <a:ext cx="2969895" cy="154178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1071552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소이네쉬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 Placeholder 1"/>
          <p:cNvSpPr txBox="1"/>
          <p:nvPr/>
        </p:nvSpPr>
        <p:spPr>
          <a:xfrm>
            <a:off x="428596" y="214296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III.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이색직업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1857370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사과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대행자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6630" name="Picture 6" descr="사과하는 사람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071552"/>
            <a:ext cx="2250296" cy="1357322"/>
          </a:xfrm>
          <a:prstGeom prst="rect">
            <a:avLst/>
          </a:prstGeom>
          <a:noFill/>
        </p:spPr>
      </p:pic>
      <p:pic>
        <p:nvPicPr>
          <p:cNvPr id="26632" name="Picture 8" descr="소이네쉬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52"/>
            <a:ext cx="2214578" cy="1428760"/>
          </a:xfrm>
          <a:prstGeom prst="rect">
            <a:avLst/>
          </a:prstGeom>
          <a:noFill/>
        </p:spPr>
      </p:pic>
      <p:sp>
        <p:nvSpPr>
          <p:cNvPr id="26634" name="AutoShape 10" descr="간장소믈리에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636" name="AutoShape 12" descr="간장소믈리에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638" name="Picture 14" descr="간장소믈리에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500312"/>
            <a:ext cx="2214578" cy="1571636"/>
          </a:xfrm>
          <a:prstGeom prst="rect">
            <a:avLst/>
          </a:prstGeom>
          <a:noFill/>
        </p:spPr>
      </p:pic>
      <p:pic>
        <p:nvPicPr>
          <p:cNvPr id="26648" name="Picture 24" descr="악취 감별사에 대한 이미지 검색결과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2500312"/>
            <a:ext cx="2368612" cy="157163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72066" y="2643188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간장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소믈리에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3500444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악취 감별사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857370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4000" dirty="0" smtClean="0">
                <a:solidFill>
                  <a:srgbClr val="0070C0"/>
                </a:solidFill>
                <a:ea typeface="맑은 고딕"/>
                <a:cs typeface="Calibri"/>
              </a:rPr>
              <a:t>일본의 건축문화</a:t>
            </a:r>
            <a:endParaRPr lang="en-US" sz="4000" dirty="0">
              <a:solidFill>
                <a:srgbClr val="0070C0"/>
              </a:solidFill>
              <a:ea typeface="맑은 고딕"/>
              <a:cs typeface="Calibri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평행 사변형 14"/>
          <p:cNvSpPr/>
          <p:nvPr/>
        </p:nvSpPr>
        <p:spPr>
          <a:xfrm>
            <a:off x="214282" y="285734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rgbClr val="A5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160718"/>
          </a:xfrm>
          <a:prstGeom prst="rect">
            <a:avLst/>
          </a:prstGeom>
          <a:solidFill>
            <a:srgbClr val="3D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14282" y="1285866"/>
            <a:ext cx="5273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dirty="0" smtClean="0"/>
              <a:t>일본은 지진이 많아 자연스레 내진설계가 발전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pic>
        <p:nvPicPr>
          <p:cNvPr id="5122" name="Picture 2" descr="일본 내진설계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32"/>
            <a:ext cx="3929090" cy="3080846"/>
          </a:xfrm>
          <a:prstGeom prst="rect">
            <a:avLst/>
          </a:prstGeom>
          <a:noFill/>
        </p:spPr>
      </p:pic>
      <p:sp>
        <p:nvSpPr>
          <p:cNvPr id="13" name="Text Placeholder 1"/>
          <p:cNvSpPr txBox="1"/>
          <p:nvPr/>
        </p:nvSpPr>
        <p:spPr>
          <a:xfrm>
            <a:off x="500034" y="214296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IV.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건축문화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sp>
        <p:nvSpPr>
          <p:cNvPr id="14" name="Rounded Rectangle 3"/>
          <p:cNvSpPr/>
          <p:nvPr/>
        </p:nvSpPr>
        <p:spPr>
          <a:xfrm>
            <a:off x="179512" y="680827"/>
            <a:ext cx="6408712" cy="5153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t"/>
          <a:lstStyle/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rgbClr val="00B0F0"/>
                </a:solidFill>
                <a:latin typeface="맑은 고딕"/>
                <a:ea typeface="맑은 고딕"/>
              </a:rPr>
              <a:t>     -</a:t>
            </a:r>
            <a:r>
              <a:rPr lang="ko-KR" altLang="en-US" sz="2000" b="1" dirty="0" smtClean="0">
                <a:solidFill>
                  <a:srgbClr val="00B0F0"/>
                </a:solidFill>
                <a:latin typeface="맑은 고딕"/>
                <a:ea typeface="맑은 고딕"/>
              </a:rPr>
              <a:t>지진이 많은 나라 일본의 내진설계</a:t>
            </a:r>
            <a:endParaRPr lang="ko-KR" altLang="en-US" sz="2000" b="1" dirty="0">
              <a:solidFill>
                <a:srgbClr val="00B0F0"/>
              </a:solidFill>
              <a:latin typeface="맑은 고딕"/>
              <a:ea typeface="맑은 고딕"/>
            </a:endParaRPr>
          </a:p>
        </p:txBody>
      </p:sp>
      <p:pic>
        <p:nvPicPr>
          <p:cNvPr id="5124" name="Picture 4" descr="일본 내진설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642924"/>
            <a:ext cx="2928346" cy="3907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179512" y="19548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altLang="ko-KR" sz="120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57158" y="2500312"/>
            <a:ext cx="1645716" cy="504340"/>
            <a:chOff x="323527" y="2860914"/>
            <a:chExt cx="1645716" cy="504340"/>
          </a:xfrm>
        </p:grpSpPr>
        <p:sp>
          <p:nvSpPr>
            <p:cNvPr id="55" name="Rectangle 4"/>
            <p:cNvSpPr/>
            <p:nvPr/>
          </p:nvSpPr>
          <p:spPr>
            <a:xfrm>
              <a:off x="430243" y="2860914"/>
              <a:ext cx="1539000" cy="81036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6350" cap="flat" cmpd="sng" algn="ctr">
              <a:noFill/>
              <a:prstDash val="solid"/>
              <a:miter/>
            </a:ln>
            <a:effectLst/>
          </p:spPr>
          <p:txBody>
            <a:bodyPr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900" b="0" i="0" u="none" strike="noStrike" kern="0" cap="none" spc="0" normalizeH="0" baseline="0">
                <a:solidFill>
                  <a:srgbClr val="0070C0"/>
                </a:solidFill>
                <a:effectLst/>
                <a:uLnTx/>
                <a:uFillTx/>
                <a:latin typeface="Roboto"/>
                <a:ea typeface="Roboto"/>
                <a:cs typeface="Helvetica Neue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23527" y="2913206"/>
              <a:ext cx="251980" cy="45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2400" b="1">
                <a:solidFill>
                  <a:srgbClr val="0070C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000232" y="2500312"/>
            <a:ext cx="1608772" cy="504340"/>
            <a:chOff x="2054328" y="2860914"/>
            <a:chExt cx="1611009" cy="504340"/>
          </a:xfrm>
        </p:grpSpPr>
        <p:sp>
          <p:nvSpPr>
            <p:cNvPr id="56" name="Rectangle 5"/>
            <p:cNvSpPr/>
            <p:nvPr/>
          </p:nvSpPr>
          <p:spPr>
            <a:xfrm>
              <a:off x="2126337" y="2860914"/>
              <a:ext cx="1539000" cy="81036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6350" cap="flat" cmpd="sng" algn="ctr">
              <a:noFill/>
              <a:prstDash val="solid"/>
              <a:miter/>
            </a:ln>
            <a:effectLst/>
          </p:spPr>
          <p:txBody>
            <a:bodyPr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900" b="0" i="0" u="none" strike="noStrike" kern="0" cap="none" spc="0" normalizeH="0" baseline="0">
                <a:solidFill>
                  <a:sysClr val="window" lastClr="FFFFFF"/>
                </a:solidFill>
                <a:effectLst/>
                <a:uLnTx/>
                <a:uFillTx/>
                <a:latin typeface="Roboto"/>
                <a:ea typeface="Roboto"/>
                <a:cs typeface="Helvetica Neue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054328" y="2913206"/>
              <a:ext cx="256320" cy="45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2400" b="1">
                <a:solidFill>
                  <a:srgbClr val="0070C0"/>
                </a:solidFill>
                <a:latin typeface="Calibri"/>
                <a:ea typeface="Roboto"/>
                <a:cs typeface="Calibri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571868" y="2500312"/>
            <a:ext cx="1553133" cy="496556"/>
            <a:chOff x="3720685" y="2860914"/>
            <a:chExt cx="1620249" cy="496556"/>
          </a:xfrm>
        </p:grpSpPr>
        <p:sp>
          <p:nvSpPr>
            <p:cNvPr id="57" name="Rectangle 6"/>
            <p:cNvSpPr/>
            <p:nvPr/>
          </p:nvSpPr>
          <p:spPr>
            <a:xfrm>
              <a:off x="3801934" y="2860914"/>
              <a:ext cx="1539000" cy="81036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</a:gradFill>
            <a:ln w="6350" cap="flat" cmpd="sng" algn="ctr">
              <a:noFill/>
              <a:prstDash val="solid"/>
              <a:miter/>
            </a:ln>
            <a:effectLst/>
          </p:spPr>
          <p:txBody>
            <a:bodyPr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900" b="0" i="0" u="none" strike="noStrike" kern="0" cap="none" spc="0" normalizeH="0" baseline="0">
                <a:solidFill>
                  <a:srgbClr val="0070C0"/>
                </a:solidFill>
                <a:effectLst/>
                <a:uLnTx/>
                <a:uFillTx/>
                <a:latin typeface="Roboto"/>
                <a:ea typeface="Roboto"/>
                <a:cs typeface="Helvetica Neue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3720685" y="2913206"/>
              <a:ext cx="261301" cy="444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2400" b="1">
                <a:solidFill>
                  <a:srgbClr val="0070C0"/>
                </a:solidFill>
                <a:latin typeface="Calibri"/>
                <a:ea typeface="Roboto"/>
                <a:cs typeface="Calibri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214942" y="2500312"/>
            <a:ext cx="1688490" cy="496555"/>
            <a:chOff x="5523761" y="2860914"/>
            <a:chExt cx="2001276" cy="496555"/>
          </a:xfrm>
        </p:grpSpPr>
        <p:sp>
          <p:nvSpPr>
            <p:cNvPr id="58" name="Rectangle 7"/>
            <p:cNvSpPr/>
            <p:nvPr/>
          </p:nvSpPr>
          <p:spPr>
            <a:xfrm>
              <a:off x="5568674" y="2860914"/>
              <a:ext cx="1956363" cy="81036"/>
            </a:xfrm>
            <a:prstGeom prst="homePlate">
              <a:avLst>
                <a:gd name="adj" fmla="val 50000"/>
              </a:avLst>
            </a:prstGeom>
            <a:solidFill>
              <a:srgbClr val="00B050"/>
            </a:solidFill>
            <a:ln w="6350" cap="flat" cmpd="sng" algn="ctr">
              <a:noFill/>
              <a:prstDash val="solid"/>
              <a:miter/>
            </a:ln>
            <a:effectLst/>
          </p:spPr>
          <p:txBody>
            <a:bodyPr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900" b="0" i="0" u="none" strike="noStrike" kern="0" cap="none" spc="0" normalizeH="0" baseline="0">
                <a:solidFill>
                  <a:sysClr val="window" lastClr="FFFFFF"/>
                </a:solidFill>
                <a:effectLst/>
                <a:uLnTx/>
                <a:uFillTx/>
                <a:latin typeface="Roboto"/>
                <a:ea typeface="Roboto"/>
                <a:cs typeface="Helvetica Neue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523761" y="2913203"/>
              <a:ext cx="306076" cy="444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2400" b="1">
                <a:solidFill>
                  <a:srgbClr val="00B050"/>
                </a:solidFill>
                <a:latin typeface="Calibri"/>
                <a:ea typeface="Roboto"/>
                <a:cs typeface="Calibri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929454" y="2500312"/>
            <a:ext cx="1583116" cy="496554"/>
            <a:chOff x="7177073" y="2860914"/>
            <a:chExt cx="1611008" cy="496554"/>
          </a:xfrm>
        </p:grpSpPr>
        <p:sp>
          <p:nvSpPr>
            <p:cNvPr id="59" name="Rectangle 8"/>
            <p:cNvSpPr/>
            <p:nvPr/>
          </p:nvSpPr>
          <p:spPr>
            <a:xfrm>
              <a:off x="7249081" y="2860914"/>
              <a:ext cx="1539000" cy="81036"/>
            </a:xfrm>
            <a:prstGeom prst="homePlate">
              <a:avLst>
                <a:gd name="adj" fmla="val 50000"/>
              </a:avLst>
            </a:prstGeom>
            <a:solidFill>
              <a:srgbClr val="00B050"/>
            </a:solidFill>
            <a:ln w="6350" cap="flat" cmpd="sng" algn="ctr">
              <a:noFill/>
              <a:prstDash val="solid"/>
              <a:miter/>
            </a:ln>
            <a:effectLst/>
          </p:spPr>
          <p:txBody>
            <a:bodyPr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900" b="0" i="0" u="none" strike="noStrike" kern="0" cap="none" spc="0" normalizeH="0" baseline="0">
                <a:solidFill>
                  <a:srgbClr val="0070C0"/>
                </a:solidFill>
                <a:effectLst/>
                <a:uLnTx/>
                <a:uFillTx/>
                <a:latin typeface="Roboto"/>
                <a:ea typeface="Roboto"/>
                <a:cs typeface="Helvetica Neue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7177073" y="2913200"/>
              <a:ext cx="254165" cy="444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2400" b="1">
                <a:solidFill>
                  <a:srgbClr val="00B050"/>
                </a:solidFill>
                <a:latin typeface="Calibri"/>
                <a:ea typeface="Roboto"/>
                <a:cs typeface="Calibri"/>
              </a:endParaRPr>
            </a:p>
          </p:txBody>
        </p:sp>
      </p:grpSp>
      <p:sp>
        <p:nvSpPr>
          <p:cNvPr id="29" name="Rounded Rectangle 3"/>
          <p:cNvSpPr/>
          <p:nvPr/>
        </p:nvSpPr>
        <p:spPr>
          <a:xfrm>
            <a:off x="2000232" y="714362"/>
            <a:ext cx="5051390" cy="5153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t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-</a:t>
            </a:r>
            <a:r>
              <a:rPr lang="ko-KR" alt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여름형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 목조주택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1.</a:t>
            </a:r>
            <a:r>
              <a:rPr lang="ko-KR" altLang="en-US" sz="12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지붕은 높고 창문은 많게</a:t>
            </a:r>
            <a:endParaRPr lang="en-US" altLang="ko-KR" sz="1200" b="1" dirty="0" smtClean="0">
              <a:solidFill>
                <a:schemeClr val="accent6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2.</a:t>
            </a:r>
            <a:r>
              <a:rPr lang="ko-KR" altLang="en-US" sz="12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지진에 강한 목조건물</a:t>
            </a:r>
            <a:endParaRPr lang="en-US" altLang="ko-KR" sz="1200" b="1" dirty="0" smtClean="0">
              <a:solidFill>
                <a:schemeClr val="accent6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3.</a:t>
            </a:r>
            <a:r>
              <a:rPr lang="ko-KR" altLang="en-US" sz="1200" b="1" dirty="0" err="1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집사이</a:t>
            </a:r>
            <a:r>
              <a:rPr lang="ko-KR" altLang="en-US" sz="12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 간격은 좁고 낮게 건설</a:t>
            </a:r>
            <a:endParaRPr lang="ko-KR" altLang="en-US" sz="1200" b="1" dirty="0">
              <a:solidFill>
                <a:schemeClr val="accent6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30" name="Text Placeholder 1"/>
          <p:cNvSpPr txBox="1"/>
          <p:nvPr/>
        </p:nvSpPr>
        <p:spPr>
          <a:xfrm>
            <a:off x="428596" y="142859"/>
            <a:ext cx="6409690" cy="428627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IV.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건축문화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pic>
        <p:nvPicPr>
          <p:cNvPr id="2050" name="Picture 2" descr="일본 목조주택 내부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24"/>
            <a:ext cx="2928958" cy="1768091"/>
          </a:xfrm>
          <a:prstGeom prst="rect">
            <a:avLst/>
          </a:prstGeom>
          <a:noFill/>
        </p:spPr>
      </p:pic>
      <p:pic>
        <p:nvPicPr>
          <p:cNvPr id="2052" name="Picture 4" descr="일본 목조주택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10"/>
            <a:ext cx="2357454" cy="2000264"/>
          </a:xfrm>
          <a:prstGeom prst="rect">
            <a:avLst/>
          </a:prstGeom>
          <a:noFill/>
        </p:spPr>
      </p:pic>
      <p:sp>
        <p:nvSpPr>
          <p:cNvPr id="33" name="Rounded Rectangle 3"/>
          <p:cNvSpPr/>
          <p:nvPr/>
        </p:nvSpPr>
        <p:spPr>
          <a:xfrm>
            <a:off x="0" y="2714626"/>
            <a:ext cx="2714644" cy="5153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t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-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아파트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1.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목조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,</a:t>
            </a:r>
            <a:r>
              <a:rPr lang="ko-KR" altLang="en-US" sz="1200" b="1" dirty="0" err="1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경량철골조</a:t>
            </a:r>
            <a:endParaRPr lang="en-US" altLang="ko-KR" sz="1200" b="1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2. 2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층까지</a:t>
            </a:r>
            <a:endParaRPr lang="en-US" altLang="ko-KR" sz="1200" b="1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3.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방음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X,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수납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O</a:t>
            </a:r>
            <a:endParaRPr lang="ko-KR" altLang="en-US" sz="1200" b="1" dirty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34" name="Rounded Rectangle 3"/>
          <p:cNvSpPr/>
          <p:nvPr/>
        </p:nvSpPr>
        <p:spPr>
          <a:xfrm>
            <a:off x="6143636" y="2714626"/>
            <a:ext cx="2714644" cy="5153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t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-</a:t>
            </a:r>
            <a:r>
              <a:rPr lang="ko-KR" altLang="en-US" sz="20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맨션</a:t>
            </a: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1.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철골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,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철근 콘크리트</a:t>
            </a:r>
            <a:endParaRPr lang="en-US" altLang="ko-KR" sz="1200" b="1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2. 3</a:t>
            </a:r>
            <a:r>
              <a:rPr lang="ko-KR" altLang="en-US" sz="1200" b="1" dirty="0" err="1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층이상</a:t>
            </a:r>
            <a:endParaRPr lang="en-US" altLang="ko-KR" sz="1200" b="1" dirty="0" smtClean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3.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보안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O, 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루프발코니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O</a:t>
            </a:r>
            <a:endParaRPr lang="ko-KR" altLang="en-US" sz="1200" b="1" dirty="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pic>
        <p:nvPicPr>
          <p:cNvPr id="2054" name="Picture 6" descr="일본 아파트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714626"/>
            <a:ext cx="4000528" cy="1857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857370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4000" dirty="0" smtClean="0">
                <a:solidFill>
                  <a:srgbClr val="0070C0"/>
                </a:solidFill>
                <a:ea typeface="맑은 고딕"/>
                <a:cs typeface="Calibri"/>
              </a:rPr>
              <a:t>일본의 의복문화</a:t>
            </a:r>
            <a:endParaRPr lang="en-US" sz="4000" dirty="0">
              <a:solidFill>
                <a:srgbClr val="0070C0"/>
              </a:solidFill>
              <a:ea typeface="맑은 고딕"/>
              <a:cs typeface="Calibri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285720" y="214296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571472" y="142858"/>
            <a:ext cx="5960704" cy="4572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/>
              <a:buNone/>
              <a:defRPr sz="3000" b="1" kern="1200" spc="-100" baseline="0">
                <a:solidFill>
                  <a:srgbClr val="5B93B4"/>
                </a:solidFill>
                <a:latin typeface="+mj-lt"/>
                <a:ea typeface="+mn-ea"/>
                <a:cs typeface="WeblySleek UI Light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spc="0" dirty="0">
                <a:solidFill>
                  <a:srgbClr val="0070C0"/>
                </a:solidFill>
                <a:ea typeface="나눔고딕"/>
                <a:cs typeface="Calibri"/>
              </a:rPr>
              <a:t>I. </a:t>
            </a:r>
            <a:r>
              <a:rPr lang="ko-KR" altLang="en-US" sz="2800" spc="0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의복문화</a:t>
            </a:r>
            <a:endParaRPr lang="en-US" sz="2800" spc="0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20" y="4659982"/>
            <a:ext cx="9144120" cy="504056"/>
            <a:chOff x="-120" y="4659982"/>
            <a:chExt cx="9144120" cy="504056"/>
          </a:xfrm>
        </p:grpSpPr>
        <p:sp>
          <p:nvSpPr>
            <p:cNvPr id="16" name="직사각형 15"/>
            <p:cNvSpPr/>
            <p:nvPr/>
          </p:nvSpPr>
          <p:spPr>
            <a:xfrm>
              <a:off x="-120" y="4948014"/>
              <a:ext cx="9144120" cy="21602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-120" y="4659982"/>
              <a:ext cx="9144120" cy="34065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altLang="ko-KR" sz="120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0" name="직사각형 59"/>
          <p:cNvSpPr/>
          <p:nvPr/>
        </p:nvSpPr>
        <p:spPr>
          <a:xfrm>
            <a:off x="2357422" y="1214428"/>
            <a:ext cx="141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 dirty="0" err="1" smtClean="0">
                <a:solidFill>
                  <a:srgbClr val="C00000"/>
                </a:solidFill>
                <a:latin typeface="Calibri"/>
                <a:cs typeface="Calibri"/>
              </a:rPr>
              <a:t>후리소데</a:t>
            </a:r>
            <a:endParaRPr lang="ko-KR" altLang="en-US" sz="24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428860" y="29289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 dirty="0" err="1" smtClean="0">
                <a:solidFill>
                  <a:srgbClr val="C00000"/>
                </a:solidFill>
                <a:latin typeface="Calibri"/>
                <a:cs typeface="Calibri"/>
              </a:rPr>
              <a:t>도메소데</a:t>
            </a:r>
            <a:endParaRPr lang="ko-KR" altLang="en-US" sz="24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858016" y="114299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 dirty="0" err="1" smtClean="0">
                <a:solidFill>
                  <a:srgbClr val="C00000"/>
                </a:solidFill>
                <a:latin typeface="Calibri"/>
                <a:cs typeface="Calibri"/>
              </a:rPr>
              <a:t>유카타</a:t>
            </a:r>
            <a:endParaRPr lang="ko-KR" altLang="en-US" sz="24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9" name="Rounded Rectangle 3"/>
          <p:cNvSpPr/>
          <p:nvPr/>
        </p:nvSpPr>
        <p:spPr>
          <a:xfrm>
            <a:off x="285720" y="571486"/>
            <a:ext cx="4678240" cy="5153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t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-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전통의복은 현대에도 여전히 보여진다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.</a:t>
            </a:r>
            <a:endParaRPr lang="en-US" altLang="ko-KR" sz="20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86578" y="300037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 dirty="0" err="1" smtClean="0">
                <a:solidFill>
                  <a:srgbClr val="C00000"/>
                </a:solidFill>
                <a:latin typeface="Calibri"/>
                <a:cs typeface="Calibri"/>
              </a:rPr>
              <a:t>쥬니히토에</a:t>
            </a:r>
            <a:endParaRPr lang="ko-KR" altLang="en-US" sz="24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357422" y="1714494"/>
            <a:ext cx="19288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ふ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젊은 미혼여성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ふ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졸업식이나 결혼식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ふ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화려한 꽃무늬</a:t>
            </a:r>
            <a:endParaRPr lang="en-US" altLang="ko-KR" sz="1400" dirty="0" smtClean="0"/>
          </a:p>
          <a:p>
            <a:pPr lvl="0">
              <a:defRPr/>
            </a:pPr>
            <a:endParaRPr lang="ko-KR" altLang="en-US" sz="1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428860" y="3429006"/>
            <a:ext cx="21431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기혼여성의 예복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  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에바모요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기법 </a:t>
            </a:r>
          </a:p>
          <a:p>
            <a:pPr>
              <a:buFont typeface="Arial" charset="0"/>
              <a:buChar char="•"/>
            </a:pP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옷을 펼치면 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한폭의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그림처럼 연결되는 기법</a:t>
            </a:r>
          </a:p>
        </p:txBody>
      </p:sp>
      <p:pic>
        <p:nvPicPr>
          <p:cNvPr id="9218" name="Picture 2" descr="일본의 후리소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6"/>
            <a:ext cx="1709718" cy="1643074"/>
          </a:xfrm>
          <a:prstGeom prst="rect">
            <a:avLst/>
          </a:prstGeom>
          <a:noFill/>
        </p:spPr>
      </p:pic>
      <p:pic>
        <p:nvPicPr>
          <p:cNvPr id="9220" name="Picture 4" descr="도메소데/留袖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40"/>
            <a:ext cx="1643074" cy="1643074"/>
          </a:xfrm>
          <a:prstGeom prst="rect">
            <a:avLst/>
          </a:prstGeom>
          <a:noFill/>
        </p:spPr>
      </p:pic>
      <p:sp>
        <p:nvSpPr>
          <p:cNvPr id="37" name="직사각형 36"/>
          <p:cNvSpPr/>
          <p:nvPr/>
        </p:nvSpPr>
        <p:spPr>
          <a:xfrm>
            <a:off x="6715140" y="1643056"/>
            <a:ext cx="20002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ゅ 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마쯔리에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흔히 보임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ゅ 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에도시대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목욕가운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ゅ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얇은 재질의 여름용</a:t>
            </a:r>
            <a:endParaRPr lang="en-US" altLang="ko-KR" sz="1400" dirty="0" smtClean="0"/>
          </a:p>
          <a:p>
            <a:pPr lvl="0">
              <a:defRPr/>
            </a:pPr>
            <a:endParaRPr lang="ko-KR" altLang="en-US" sz="1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715140" y="3500444"/>
            <a:ext cx="20002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 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궁중 여성들 복장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 </a:t>
            </a:r>
            <a:r>
              <a:rPr lang="ko-KR" alt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결혼식때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착용</a:t>
            </a:r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endParaRPr lang="ko-KR" altLang="en-US" sz="1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9224" name="Picture 8" descr="[일본문화탐방단/Jenesys2017] 일본 전통의상 “쥬니히토에” 체험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57502"/>
            <a:ext cx="1571636" cy="1785950"/>
          </a:xfrm>
          <a:prstGeom prst="rect">
            <a:avLst/>
          </a:prstGeom>
          <a:noFill/>
        </p:spPr>
      </p:pic>
      <p:pic>
        <p:nvPicPr>
          <p:cNvPr id="9226" name="Picture 10" descr="유카타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142990"/>
            <a:ext cx="1571636" cy="1738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/>
          <p:nvPr/>
        </p:nvSpPr>
        <p:spPr>
          <a:xfrm>
            <a:off x="214282" y="285734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 Placeholder 1"/>
          <p:cNvSpPr txBox="1"/>
          <p:nvPr/>
        </p:nvSpPr>
        <p:spPr>
          <a:xfrm>
            <a:off x="500034" y="214296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의복문화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6143636" y="3857634"/>
            <a:ext cx="2928958" cy="739946"/>
          </a:xfrm>
          <a:prstGeom prst="rect">
            <a:avLst/>
          </a:prstGeom>
          <a:solidFill>
            <a:srgbClr val="DBEEF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사회관습에 </a:t>
            </a:r>
            <a:r>
              <a:rPr lang="ko-KR" altLang="en-US" sz="1400" b="0" strike="noStrike" cap="none" dirty="0" err="1" smtClean="0">
                <a:solidFill>
                  <a:srgbClr val="000000"/>
                </a:solidFill>
                <a:latin typeface="맑은 고딕"/>
                <a:ea typeface="맑은 고딕"/>
              </a:rPr>
              <a:t>구애받지</a:t>
            </a:r>
            <a:r>
              <a:rPr lang="ko-KR" altLang="en-US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 않는 </a:t>
            </a:r>
            <a:endParaRPr lang="en-US" altLang="ko-KR" sz="1400" b="0" strike="noStrike" cap="none" dirty="0" smtClean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자유로운 스타일로서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유행에</a:t>
            </a:r>
            <a:endParaRPr lang="en-US" altLang="ko-KR" sz="1400" dirty="0" smtClean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치우치지 않고 개성을 중요시한다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</a:p>
        </p:txBody>
      </p:sp>
      <p:sp>
        <p:nvSpPr>
          <p:cNvPr id="7" name="텍스트 상자 6"/>
          <p:cNvSpPr txBox="1"/>
          <p:nvPr/>
        </p:nvSpPr>
        <p:spPr>
          <a:xfrm>
            <a:off x="3255010" y="3179445"/>
            <a:ext cx="567690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8" name="텍스트 상자 7"/>
          <p:cNvSpPr txBox="1"/>
          <p:nvPr/>
        </p:nvSpPr>
        <p:spPr>
          <a:xfrm>
            <a:off x="357158" y="642924"/>
            <a:ext cx="3749671" cy="34544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현대일본의 패션은 개성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en-US" altLang="ko-K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그림 13" descr="C:/Users/tqpls/AppData/Roaming/PolarisOffice/ETemp/280784_18690976/fImage685052884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500048"/>
            <a:ext cx="1625215" cy="1857388"/>
          </a:xfrm>
          <a:prstGeom prst="rect">
            <a:avLst/>
          </a:prstGeom>
          <a:noFill/>
        </p:spPr>
      </p:pic>
      <p:sp>
        <p:nvSpPr>
          <p:cNvPr id="12" name="텍스트 상자 4"/>
          <p:cNvSpPr txBox="1"/>
          <p:nvPr/>
        </p:nvSpPr>
        <p:spPr>
          <a:xfrm>
            <a:off x="3214678" y="1142990"/>
            <a:ext cx="2562244" cy="1386277"/>
          </a:xfrm>
          <a:prstGeom prst="rect">
            <a:avLst/>
          </a:prstGeom>
          <a:solidFill>
            <a:srgbClr val="DBEEF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‘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일본은 아시아가 아니다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’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라는 말이 있을 정도로 세계적 패션 문화가 공존하는 시장으로 어떤 스타일을 접목 시켜도 제페니즈 스타일이라고 불릴 정도로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흡수력이 </a:t>
            </a: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뛰어나다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. </a:t>
            </a:r>
            <a:endParaRPr lang="en-US" altLang="ko-KR" sz="1400" b="0" strike="noStrike" cap="none" dirty="0" smtClean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pic>
        <p:nvPicPr>
          <p:cNvPr id="8196" name="Picture 4" descr="일본의 패션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643188"/>
            <a:ext cx="3000396" cy="2000265"/>
          </a:xfrm>
          <a:prstGeom prst="rect">
            <a:avLst/>
          </a:prstGeom>
          <a:noFill/>
        </p:spPr>
      </p:pic>
      <p:pic>
        <p:nvPicPr>
          <p:cNvPr id="8194" name="Picture 2" descr="https://mblogthumb-phinf.pstatic.net/20160624_58/dany9260_14666968086445xOYp_JPEG/229b6bdd5859e21258e4d0d5355b1a11.jpg?type=w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71618"/>
            <a:ext cx="1623591" cy="2143140"/>
          </a:xfrm>
          <a:prstGeom prst="rect">
            <a:avLst/>
          </a:prstGeom>
          <a:noFill/>
        </p:spPr>
      </p:pic>
      <p:pic>
        <p:nvPicPr>
          <p:cNvPr id="8198" name="Picture 6" descr="갸루,일본갸루,오네갸루,쿠로하다갸루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214428"/>
            <a:ext cx="1928826" cy="2071702"/>
          </a:xfrm>
          <a:prstGeom prst="rect">
            <a:avLst/>
          </a:prstGeom>
          <a:noFill/>
        </p:spPr>
      </p:pic>
      <p:sp>
        <p:nvSpPr>
          <p:cNvPr id="15" name="텍스트 상자 4"/>
          <p:cNvSpPr txBox="1"/>
          <p:nvPr/>
        </p:nvSpPr>
        <p:spPr>
          <a:xfrm>
            <a:off x="71406" y="3571882"/>
            <a:ext cx="2928958" cy="955390"/>
          </a:xfrm>
          <a:prstGeom prst="rect">
            <a:avLst/>
          </a:prstGeom>
          <a:solidFill>
            <a:srgbClr val="DBEEF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서양 화장법이 일본만의</a:t>
            </a:r>
            <a:endParaRPr lang="en-US" altLang="ko-KR" sz="1400" dirty="0" smtClean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방식으로 변질된 스타일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</a:p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화려한 헤어와 의상 짙은 화장으로</a:t>
            </a:r>
            <a:endParaRPr lang="en-US" altLang="ko-KR" sz="1400" dirty="0" smtClean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자신만의 개성을 표현한다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857370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4000" dirty="0" smtClean="0">
                <a:solidFill>
                  <a:srgbClr val="0070C0"/>
                </a:solidFill>
                <a:ea typeface="맑은 고딕"/>
                <a:cs typeface="Calibri"/>
              </a:rPr>
              <a:t>현대일본의 식생활</a:t>
            </a:r>
            <a:endParaRPr lang="en-US" sz="4000" dirty="0">
              <a:solidFill>
                <a:srgbClr val="0070C0"/>
              </a:solidFill>
              <a:ea typeface="맑은 고딕"/>
              <a:cs typeface="Calibr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평행 사변형 10"/>
          <p:cNvSpPr/>
          <p:nvPr/>
        </p:nvSpPr>
        <p:spPr>
          <a:xfrm>
            <a:off x="142844" y="285734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rgbClr val="A5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160718"/>
          </a:xfrm>
          <a:prstGeom prst="rect">
            <a:avLst/>
          </a:prstGeom>
          <a:solidFill>
            <a:srgbClr val="3D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786050" y="1357304"/>
            <a:ext cx="371477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      ※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일본 음식의 특징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※</a:t>
            </a:r>
          </a:p>
          <a:p>
            <a:pPr lvl="0">
              <a:defRPr/>
            </a:pPr>
            <a:endParaRPr lang="en-US" altLang="ko-KR" sz="1600" dirty="0"/>
          </a:p>
          <a:p>
            <a:pPr lvl="0">
              <a:defRPr/>
            </a:pPr>
            <a:r>
              <a:rPr lang="en-US" altLang="ko-KR" sz="1600" dirty="0" smtClean="0"/>
              <a:t>   •</a:t>
            </a:r>
            <a:r>
              <a:rPr lang="ko-KR" altLang="en-US" sz="1600" dirty="0" smtClean="0"/>
              <a:t>계절감과 색채감을 중요시</a:t>
            </a:r>
            <a:endParaRPr lang="en-US" altLang="ko-KR" sz="1600" dirty="0"/>
          </a:p>
          <a:p>
            <a:pPr lvl="0">
              <a:defRPr/>
            </a:pPr>
            <a:endParaRPr lang="en-US" altLang="ko-KR" sz="1600" dirty="0" smtClean="0"/>
          </a:p>
          <a:p>
            <a:pPr lvl="0">
              <a:defRPr/>
            </a:pPr>
            <a:endParaRPr lang="en-US" altLang="ko-KR" sz="1600" dirty="0"/>
          </a:p>
          <a:p>
            <a:pPr lvl="0">
              <a:defRPr/>
            </a:pPr>
            <a:r>
              <a:rPr lang="en-US" altLang="ko-KR" sz="1600" dirty="0" smtClean="0"/>
              <a:t>   •</a:t>
            </a:r>
            <a:r>
              <a:rPr lang="ko-KR" altLang="en-US" sz="1600" dirty="0" smtClean="0"/>
              <a:t>음식을 버리지 않는 </a:t>
            </a:r>
            <a:r>
              <a:rPr lang="ko-KR" altLang="en-US" sz="1600" dirty="0" err="1" smtClean="0"/>
              <a:t>식철학</a:t>
            </a:r>
            <a:endParaRPr lang="ko-KR" altLang="en-US" sz="1600" dirty="0"/>
          </a:p>
          <a:p>
            <a:pPr lvl="0">
              <a:defRPr/>
            </a:pPr>
            <a:endParaRPr lang="en-US" altLang="ko-KR" sz="1600" dirty="0"/>
          </a:p>
          <a:p>
            <a:pPr lvl="0">
              <a:defRPr/>
            </a:pPr>
            <a:endParaRPr lang="en-US" altLang="ko-KR" sz="1600" dirty="0"/>
          </a:p>
          <a:p>
            <a:pPr lvl="0">
              <a:defRPr/>
            </a:pPr>
            <a:r>
              <a:rPr lang="en-US" altLang="ko-KR" sz="1600" dirty="0" smtClean="0"/>
              <a:t>   • </a:t>
            </a:r>
            <a:r>
              <a:rPr lang="ko-KR" altLang="en-US" sz="1600" dirty="0" smtClean="0"/>
              <a:t>지역적 특성이 뚜렷하다  </a:t>
            </a:r>
            <a:endParaRPr lang="en-US" altLang="ko-KR" sz="1600" dirty="0" smtClean="0"/>
          </a:p>
          <a:p>
            <a:pPr lvl="0">
              <a:defRPr/>
            </a:pPr>
            <a:r>
              <a:rPr lang="en-US" altLang="ko-KR" sz="1600" dirty="0" smtClean="0"/>
              <a:t> </a:t>
            </a:r>
          </a:p>
          <a:p>
            <a:pPr lvl="0">
              <a:defRPr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/>
                <a:ea typeface="나눔손글씨 펜"/>
              </a:rPr>
              <a:t>   </a:t>
            </a:r>
          </a:p>
          <a:p>
            <a:pPr lvl="0">
              <a:defRPr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/>
              </a:rPr>
              <a:t>   </a:t>
            </a:r>
            <a:r>
              <a:rPr lang="en-US" altLang="ko-KR" sz="1600" dirty="0" smtClean="0"/>
              <a:t>• </a:t>
            </a:r>
            <a:r>
              <a:rPr lang="ko-KR" altLang="en-US" sz="1600" dirty="0" smtClean="0"/>
              <a:t>다양한 연회요리</a:t>
            </a: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손글씨 펜"/>
              <a:ea typeface="나눔손글씨 펜"/>
            </a:endParaRPr>
          </a:p>
          <a:p>
            <a:pPr lvl="0">
              <a:defRPr/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나눔손글씨 펜"/>
              <a:ea typeface="나눔손글씨 펜"/>
            </a:endParaRPr>
          </a:p>
        </p:txBody>
      </p:sp>
      <p:sp>
        <p:nvSpPr>
          <p:cNvPr id="14" name="Text Placeholder 1"/>
          <p:cNvSpPr txBox="1"/>
          <p:nvPr/>
        </p:nvSpPr>
        <p:spPr>
          <a:xfrm>
            <a:off x="387985" y="230505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II.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식생활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pic>
        <p:nvPicPr>
          <p:cNvPr id="26626" name="Picture 2" descr="일본의 식생활 문화의 특징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6"/>
            <a:ext cx="2714612" cy="1928826"/>
          </a:xfrm>
          <a:prstGeom prst="rect">
            <a:avLst/>
          </a:prstGeom>
          <a:noFill/>
        </p:spPr>
      </p:pic>
      <p:pic>
        <p:nvPicPr>
          <p:cNvPr id="26628" name="Picture 4" descr="일본의 식생활 문화의 특징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786064"/>
            <a:ext cx="3357554" cy="2214578"/>
          </a:xfrm>
          <a:prstGeom prst="rect">
            <a:avLst/>
          </a:prstGeom>
          <a:noFill/>
        </p:spPr>
      </p:pic>
      <p:pic>
        <p:nvPicPr>
          <p:cNvPr id="26630" name="Picture 6" descr="호르몬요리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785800"/>
            <a:ext cx="3000364" cy="2000264"/>
          </a:xfrm>
          <a:prstGeom prst="rect">
            <a:avLst/>
          </a:prstGeom>
          <a:noFill/>
        </p:spPr>
      </p:pic>
      <p:pic>
        <p:nvPicPr>
          <p:cNvPr id="26632" name="Picture 8" descr="초밥에 대한 이미지 검색결과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57501"/>
            <a:ext cx="2928926" cy="21431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/>
          <p:nvPr/>
        </p:nvSpPr>
        <p:spPr>
          <a:xfrm>
            <a:off x="214282" y="285734"/>
            <a:ext cx="432048" cy="378346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 Placeholder 1"/>
          <p:cNvSpPr txBox="1"/>
          <p:nvPr/>
        </p:nvSpPr>
        <p:spPr>
          <a:xfrm>
            <a:off x="428596" y="214296"/>
            <a:ext cx="6409690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II. </a:t>
            </a:r>
            <a:r>
              <a:rPr lang="ko-KR" altLang="en-US" sz="2800" b="1" dirty="0" smtClean="0">
                <a:solidFill>
                  <a:srgbClr val="0070C0"/>
                </a:solidFill>
                <a:ea typeface="나눔고딕"/>
                <a:cs typeface="Calibri"/>
              </a:rPr>
              <a:t>현대일본의 식생활</a:t>
            </a:r>
            <a:endParaRPr lang="en-US" sz="2800" b="1" dirty="0">
              <a:solidFill>
                <a:srgbClr val="0070C0"/>
              </a:solidFill>
              <a:ea typeface="나눔고딕"/>
              <a:cs typeface="Calibri"/>
            </a:endParaRPr>
          </a:p>
        </p:txBody>
      </p:sp>
      <p:sp>
        <p:nvSpPr>
          <p:cNvPr id="8" name="텍스트 상자 7"/>
          <p:cNvSpPr txBox="1"/>
          <p:nvPr/>
        </p:nvSpPr>
        <p:spPr>
          <a:xfrm>
            <a:off x="391795" y="850265"/>
            <a:ext cx="7314565" cy="39433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508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맑은 고딕"/>
                <a:ea typeface="맑은 고딕"/>
              </a:rPr>
              <a:t> ☞ 현대일본인들은 혼자 밥을 먹는다</a:t>
            </a:r>
            <a:r>
              <a:rPr lang="en-US" altLang="ko-KR" dirty="0" smtClean="0">
                <a:solidFill>
                  <a:srgbClr val="000000"/>
                </a:solidFill>
                <a:latin typeface="맑은 고딕"/>
                <a:ea typeface="맑은 고딕"/>
              </a:rPr>
              <a:t>?</a:t>
            </a:r>
            <a:r>
              <a:rPr lang="ko-KR" altLang="en-US" dirty="0" smtClean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endParaRPr lang="ko-KR" altLang="en-US" b="0" strike="noStrike" cap="none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5740400" y="1801495"/>
            <a:ext cx="433641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4721225" y="2336165"/>
            <a:ext cx="634365" cy="476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2" name="텍스트 상자 11"/>
          <p:cNvSpPr txBox="1"/>
          <p:nvPr/>
        </p:nvSpPr>
        <p:spPr>
          <a:xfrm>
            <a:off x="4572000" y="1643056"/>
            <a:ext cx="4246560" cy="2832827"/>
          </a:xfrm>
          <a:prstGeom prst="rect">
            <a:avLst/>
          </a:prstGeom>
          <a:solidFill>
            <a:srgbClr val="FFF2CC"/>
          </a:solidFill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just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“</a:t>
            </a:r>
            <a:r>
              <a:rPr lang="ko-KR" altLang="en-US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직장인 </a:t>
            </a:r>
            <a:r>
              <a:rPr lang="en-US" altLang="ko-KR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10</a:t>
            </a:r>
            <a:r>
              <a:rPr lang="ko-KR" altLang="en-US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명중 </a:t>
            </a:r>
            <a:r>
              <a:rPr lang="en-US" altLang="ko-KR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7</a:t>
            </a:r>
            <a:r>
              <a:rPr lang="ko-KR" altLang="en-US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명은 혼자서 점심을 해결한다</a:t>
            </a:r>
            <a:r>
              <a:rPr lang="en-US" altLang="ko-KR" sz="1400" b="0" strike="noStrike" cap="none" dirty="0" smtClean="0">
                <a:solidFill>
                  <a:srgbClr val="000000"/>
                </a:solidFill>
                <a:latin typeface="맑은 고딕"/>
                <a:ea typeface="맑은 고딕"/>
              </a:rPr>
              <a:t>.”</a:t>
            </a:r>
          </a:p>
          <a:p>
            <a:pPr algn="just" defTabSz="508000">
              <a:defRPr/>
            </a:pPr>
            <a:endParaRPr lang="en-US" altLang="ko-KR" sz="1400" dirty="0" smtClean="0"/>
          </a:p>
          <a:p>
            <a:pPr algn="just" defTabSz="508000">
              <a:defRPr/>
            </a:pPr>
            <a:endParaRPr lang="en-US" altLang="ko-KR" sz="1400" dirty="0" smtClean="0"/>
          </a:p>
          <a:p>
            <a:pPr algn="just" defTabSz="508000">
              <a:defRPr/>
            </a:pPr>
            <a:r>
              <a:rPr lang="ko-KR" altLang="en-US" sz="1400" dirty="0" smtClean="0"/>
              <a:t>칸막이가 설치되어 있는 식당이 증가하는 추세</a:t>
            </a:r>
            <a:endParaRPr lang="en-US" altLang="ko-KR" sz="1400" dirty="0" smtClean="0"/>
          </a:p>
          <a:p>
            <a:pPr algn="just" defTabSz="508000">
              <a:defRPr/>
            </a:pPr>
            <a:endParaRPr lang="en-US" altLang="ko-KR" sz="1400" dirty="0" smtClean="0"/>
          </a:p>
          <a:p>
            <a:pPr algn="just" defTabSz="508000">
              <a:defRPr/>
            </a:pPr>
            <a:endParaRPr lang="en-US" altLang="ko-KR" sz="1400" dirty="0" smtClean="0"/>
          </a:p>
          <a:p>
            <a:pPr algn="just" defTabSz="508000">
              <a:defRPr/>
            </a:pPr>
            <a:r>
              <a:rPr lang="ko-KR" altLang="en-US" sz="1400" dirty="0" smtClean="0"/>
              <a:t>저렴하고 다양한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인 </a:t>
            </a:r>
            <a:r>
              <a:rPr lang="ko-KR" altLang="en-US" sz="1400" dirty="0" smtClean="0"/>
              <a:t>식품 </a:t>
            </a:r>
            <a:endParaRPr lang="en-US" altLang="ko-KR" sz="1400" dirty="0" smtClean="0"/>
          </a:p>
          <a:p>
            <a:pPr algn="just" defTabSz="508000">
              <a:defRPr/>
            </a:pPr>
            <a:endParaRPr lang="en-US" altLang="ko-KR" sz="1400" dirty="0" smtClean="0"/>
          </a:p>
          <a:p>
            <a:pPr algn="just" defTabSz="508000">
              <a:defRPr/>
            </a:pPr>
            <a:endParaRPr lang="en-US" altLang="ko-KR" sz="1400" dirty="0" smtClean="0"/>
          </a:p>
          <a:p>
            <a:pPr algn="just" defTabSz="508000">
              <a:defRPr/>
            </a:pPr>
            <a:endParaRPr lang="en-US" altLang="ko-KR" sz="1400" dirty="0" smtClean="0">
              <a:solidFill>
                <a:srgbClr val="C00000"/>
              </a:solidFill>
            </a:endParaRPr>
          </a:p>
          <a:p>
            <a:pPr algn="just" defTabSz="508000">
              <a:defRPr/>
            </a:pPr>
            <a:r>
              <a:rPr lang="en-US" altLang="ko-KR" sz="1400" dirty="0" smtClean="0">
                <a:solidFill>
                  <a:srgbClr val="C00000"/>
                </a:solidFill>
              </a:rPr>
              <a:t>☞ </a:t>
            </a:r>
            <a:r>
              <a:rPr lang="ko-KR" altLang="en-US" sz="1400" dirty="0" smtClean="0">
                <a:solidFill>
                  <a:srgbClr val="C00000"/>
                </a:solidFill>
              </a:rPr>
              <a:t>사회가 복잡해질수록 남을 의식하지 않고 혼자만의 시간을 즐기려는 경향이 강해지기 때문</a:t>
            </a:r>
            <a:endParaRPr lang="en-US" altLang="ko-KR" sz="1400" b="0" strike="noStrike" cap="none" dirty="0" smtClean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algn="just" defTabSz="508000">
              <a:defRPr/>
            </a:pPr>
            <a:endParaRPr lang="ko-KR" altLang="en-US" sz="1000" b="0" strike="noStrike" cap="none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3" name="텍스트 상자 12"/>
          <p:cNvSpPr txBox="1"/>
          <p:nvPr/>
        </p:nvSpPr>
        <p:spPr>
          <a:xfrm>
            <a:off x="7256145" y="4348480"/>
            <a:ext cx="2969895" cy="154178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pic>
        <p:nvPicPr>
          <p:cNvPr id="5122" name="Picture 2" descr="http://m.ilyo.co.kr/contents/article/images/2016/1215/1481762860006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42"/>
            <a:ext cx="4179123" cy="307183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43570" y="10001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일본의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혼밥문화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상자 7"/>
          <p:cNvSpPr txBox="1"/>
          <p:nvPr/>
        </p:nvSpPr>
        <p:spPr>
          <a:xfrm>
            <a:off x="500034" y="285734"/>
            <a:ext cx="7314565" cy="39433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508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맑은 고딕"/>
                <a:ea typeface="맑은 고딕"/>
              </a:rPr>
              <a:t> ☞ 현대사회의 일본인은 </a:t>
            </a:r>
            <a:r>
              <a:rPr lang="ko-KR" altLang="en-US" dirty="0" err="1" smtClean="0">
                <a:solidFill>
                  <a:srgbClr val="000000"/>
                </a:solidFill>
                <a:latin typeface="맑은 고딕"/>
                <a:ea typeface="맑은 고딕"/>
              </a:rPr>
              <a:t>어떤음식을</a:t>
            </a:r>
            <a:r>
              <a:rPr lang="ko-KR" altLang="en-US" dirty="0" smtClean="0">
                <a:solidFill>
                  <a:srgbClr val="000000"/>
                </a:solidFill>
                <a:latin typeface="맑은 고딕"/>
                <a:ea typeface="맑은 고딕"/>
              </a:rPr>
              <a:t> 먹을까</a:t>
            </a:r>
            <a:r>
              <a:rPr lang="en-US" altLang="ko-KR" dirty="0" smtClean="0">
                <a:solidFill>
                  <a:srgbClr val="000000"/>
                </a:solidFill>
                <a:latin typeface="맑은 고딕"/>
                <a:ea typeface="맑은 고딕"/>
              </a:rPr>
              <a:t>?</a:t>
            </a:r>
            <a:endParaRPr lang="ko-KR" altLang="en-US" b="0" strike="noStrike" cap="none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9" name="텍스트 상자 8"/>
          <p:cNvSpPr txBox="1"/>
          <p:nvPr/>
        </p:nvSpPr>
        <p:spPr>
          <a:xfrm>
            <a:off x="5740400" y="1801495"/>
            <a:ext cx="433641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4721225" y="2336165"/>
            <a:ext cx="634365" cy="476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3" name="텍스트 상자 12"/>
          <p:cNvSpPr txBox="1"/>
          <p:nvPr/>
        </p:nvSpPr>
        <p:spPr>
          <a:xfrm>
            <a:off x="7256145" y="4348480"/>
            <a:ext cx="2969895" cy="154178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b="0" strike="noStrike" cap="none">
              <a:latin typeface="맑은 고딕"/>
              <a:ea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16430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시메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파르페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8" name="Picture 4" descr="일본 파르페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14"/>
            <a:ext cx="1599526" cy="2000264"/>
          </a:xfrm>
          <a:prstGeom prst="rect">
            <a:avLst/>
          </a:prstGeom>
          <a:noFill/>
        </p:spPr>
      </p:pic>
      <p:pic>
        <p:nvPicPr>
          <p:cNvPr id="1030" name="Picture 6" descr="일본 카레라이스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857502"/>
            <a:ext cx="2770335" cy="17145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86116" y="3500444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카레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하야시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라이스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200" dirty="0" smtClean="0"/>
          </a:p>
          <a:p>
            <a:endParaRPr lang="ko-KR" altLang="en-US" sz="1200" dirty="0"/>
          </a:p>
        </p:txBody>
      </p:sp>
      <p:pic>
        <p:nvPicPr>
          <p:cNvPr id="1034" name="Picture 10" descr="일본 하야시라이스에 대한 이미지 검색결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786064"/>
            <a:ext cx="2834079" cy="1714512"/>
          </a:xfrm>
          <a:prstGeom prst="rect">
            <a:avLst/>
          </a:prstGeom>
          <a:noFill/>
        </p:spPr>
      </p:pic>
      <p:pic>
        <p:nvPicPr>
          <p:cNvPr id="1038" name="Picture 14" descr="오코노미야끼에 대한 이미지 검색결과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1071552"/>
            <a:ext cx="2474276" cy="1643074"/>
          </a:xfrm>
          <a:prstGeom prst="rect">
            <a:avLst/>
          </a:prstGeom>
          <a:noFill/>
        </p:spPr>
      </p:pic>
      <p:pic>
        <p:nvPicPr>
          <p:cNvPr id="1036" name="Picture 12" descr="타코야끼에 대한 이미지 검색결과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285734"/>
            <a:ext cx="1500198" cy="15001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14876" y="2000246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>
                <a:latin typeface="HY견고딕" pitchFamily="18" charset="-127"/>
                <a:ea typeface="HY견고딕" pitchFamily="18" charset="-127"/>
              </a:rPr>
              <a:t>타코야끼</a:t>
            </a:r>
            <a:r>
              <a:rPr lang="en-US" altLang="ko-KR" sz="1500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r>
              <a:rPr lang="ko-KR" altLang="en-US" sz="1500" dirty="0" err="1" smtClean="0">
                <a:latin typeface="HY견고딕" pitchFamily="18" charset="-127"/>
                <a:ea typeface="HY견고딕" pitchFamily="18" charset="-127"/>
              </a:rPr>
              <a:t>오코노미야끼</a:t>
            </a:r>
            <a:endParaRPr lang="en-US" altLang="ko-KR" sz="15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857370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4000" dirty="0" smtClean="0">
                <a:solidFill>
                  <a:srgbClr val="0070C0"/>
                </a:solidFill>
                <a:ea typeface="맑은 고딕"/>
                <a:cs typeface="Calibri"/>
              </a:rPr>
              <a:t>현대일본의 이색문화</a:t>
            </a:r>
            <a:endParaRPr lang="en-US" sz="4000" dirty="0">
              <a:solidFill>
                <a:srgbClr val="0070C0"/>
              </a:solidFill>
              <a:ea typeface="맑은 고딕"/>
              <a:cs typeface="Calibri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409</Words>
  <Application>Show</Application>
  <PresentationFormat>화면 슬라이드 쇼(16:9)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굴림</vt:lpstr>
      <vt:lpstr>Arial</vt:lpstr>
      <vt:lpstr>맑은 고딕</vt:lpstr>
      <vt:lpstr>Calibri</vt:lpstr>
      <vt:lpstr>나눔고딕</vt:lpstr>
      <vt:lpstr>MS PGothic</vt:lpstr>
      <vt:lpstr>HY견고딕</vt:lpstr>
      <vt:lpstr>나눔손글씨 펜</vt:lpstr>
      <vt:lpstr>Roboto</vt:lpstr>
      <vt:lpstr>Helvetica Neue</vt:lpstr>
      <vt:lpstr>Office 테마</vt:lpstr>
      <vt:lpstr>슬라이드 1</vt:lpstr>
      <vt:lpstr>일본의 의복문화</vt:lpstr>
      <vt:lpstr>슬라이드 3</vt:lpstr>
      <vt:lpstr>슬라이드 4</vt:lpstr>
      <vt:lpstr>현대일본의 식생활</vt:lpstr>
      <vt:lpstr>슬라이드 6</vt:lpstr>
      <vt:lpstr>슬라이드 7</vt:lpstr>
      <vt:lpstr>슬라이드 8</vt:lpstr>
      <vt:lpstr>현대일본의 이색문화</vt:lpstr>
      <vt:lpstr>슬라이드 10</vt:lpstr>
      <vt:lpstr>슬라이드 11</vt:lpstr>
      <vt:lpstr>슬라이드 12</vt:lpstr>
      <vt:lpstr>일본의 건축문화</vt:lpstr>
      <vt:lpstr>슬라이드 14</vt:lpstr>
      <vt:lpstr>슬라이드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100</cp:revision>
  <dcterms:created xsi:type="dcterms:W3CDTF">2016-04-14T05:41:11Z</dcterms:created>
  <dcterms:modified xsi:type="dcterms:W3CDTF">2018-12-04T17:06:20Z</dcterms:modified>
  <cp:version>1000.0000.01</cp:version>
</cp:coreProperties>
</file>