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4" r:id="rId4"/>
    <p:sldId id="272" r:id="rId5"/>
    <p:sldId id="273" r:id="rId6"/>
    <p:sldId id="274" r:id="rId7"/>
    <p:sldId id="275" r:id="rId8"/>
    <p:sldId id="265" r:id="rId9"/>
    <p:sldId id="266" r:id="rId10"/>
    <p:sldId id="270" r:id="rId11"/>
    <p:sldId id="271" r:id="rId12"/>
    <p:sldId id="276" r:id="rId13"/>
    <p:sldId id="260" r:id="rId14"/>
    <p:sldId id="258" r:id="rId15"/>
    <p:sldId id="300" r:id="rId16"/>
    <p:sldId id="279" r:id="rId17"/>
    <p:sldId id="278" r:id="rId18"/>
    <p:sldId id="281" r:id="rId19"/>
    <p:sldId id="282" r:id="rId20"/>
    <p:sldId id="277" r:id="rId21"/>
    <p:sldId id="292" r:id="rId22"/>
    <p:sldId id="293" r:id="rId23"/>
    <p:sldId id="301" r:id="rId24"/>
    <p:sldId id="294" r:id="rId25"/>
    <p:sldId id="284" r:id="rId26"/>
    <p:sldId id="295" r:id="rId27"/>
    <p:sldId id="285" r:id="rId28"/>
    <p:sldId id="296" r:id="rId29"/>
    <p:sldId id="297" r:id="rId30"/>
    <p:sldId id="287" r:id="rId31"/>
    <p:sldId id="288" r:id="rId32"/>
    <p:sldId id="298" r:id="rId33"/>
    <p:sldId id="289" r:id="rId34"/>
    <p:sldId id="299" r:id="rId35"/>
    <p:sldId id="302" r:id="rId36"/>
    <p:sldId id="259" r:id="rId37"/>
  </p:sldIdLst>
  <p:sldSz cx="9144000" cy="6858000" type="screen4x3"/>
  <p:notesSz cx="6858000" cy="9144000"/>
  <p:embeddedFontLst>
    <p:embeddedFont>
      <p:font typeface="나눔바른고딕" panose="020B0600000101010101" charset="-127"/>
      <p:regular r:id="rId39"/>
      <p:bold r:id="rId40"/>
    </p:embeddedFont>
    <p:embeddedFont>
      <p:font typeface="나눔고딕" panose="020D0604000000000000" pitchFamily="50" charset="-127"/>
      <p:regular r:id="rId41"/>
      <p:bold r:id="rId42"/>
    </p:embeddedFont>
    <p:embeddedFont>
      <p:font typeface="나눔고딕 ExtraBold" panose="020D0904000000000000" pitchFamily="50" charset="-127"/>
      <p:bold r:id="rId43"/>
    </p:embeddedFont>
    <p:embeddedFont>
      <p:font typeface="맑은 고딕" panose="020B0503020000020004" pitchFamily="50" charset="-127"/>
      <p:regular r:id="rId44"/>
      <p:bold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은혜 정" initials="은정" lastIdx="0" clrIdx="0">
    <p:extLst>
      <p:ext uri="{19B8F6BF-5375-455C-9EA6-DF929625EA0E}">
        <p15:presenceInfo xmlns:p15="http://schemas.microsoft.com/office/powerpoint/2012/main" userId="f0dc9c8c7c610a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2B0"/>
    <a:srgbClr val="FFFFFF"/>
    <a:srgbClr val="C0504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11" autoAdjust="0"/>
  </p:normalViewPr>
  <p:slideViewPr>
    <p:cSldViewPr>
      <p:cViewPr varScale="1">
        <p:scale>
          <a:sx n="67" d="100"/>
          <a:sy n="67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51FBA-FD4A-467D-BCB6-F544EFA9F4B2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3DDDA-CE63-44AD-A361-A85AB1045D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2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3DDDA-CE63-44AD-A361-A85AB1045D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5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63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96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45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40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35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60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7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87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0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7D08-3F0C-4FF6-93C6-88A5849C8099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6832-2D14-46E5-8F70-BF078E52B3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3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2204864"/>
            <a:ext cx="72008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88268" y="2391271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(1800`~ 1912)</a:t>
            </a:r>
            <a:endParaRPr lang="ko-KR" altLang="en-US" sz="24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5055644"/>
            <a:ext cx="7200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6372200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53792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703651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686937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7035100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720082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7366551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53227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698000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86372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029451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819517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8360900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8526625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8692351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8858073" y="3348367"/>
            <a:ext cx="0" cy="338437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7956376" y="476673"/>
            <a:ext cx="720080" cy="68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8156758" y="6340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나눔바른고딕" pitchFamily="50" charset="-127"/>
                <a:ea typeface="나눔바른고딕" pitchFamily="50" charset="-127"/>
              </a:rPr>
              <a:t>1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3688" y="170080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FFFFFF"/>
                </a:solidFill>
                <a:latin typeface="+mj-lt"/>
              </a:rPr>
              <a:t>메이지 일본의 정치 특징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91680" y="46531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21702030</a:t>
            </a:r>
          </a:p>
          <a:p>
            <a:r>
              <a:rPr lang="ko-KR" altLang="en-US" sz="2800" dirty="0">
                <a:solidFill>
                  <a:srgbClr val="FFFFFF"/>
                </a:solidFill>
              </a:rPr>
              <a:t>일본어일본학과 정은혜</a:t>
            </a:r>
          </a:p>
        </p:txBody>
      </p:sp>
    </p:spTree>
    <p:extLst>
      <p:ext uri="{BB962C8B-B14F-4D97-AF65-F5344CB8AC3E}">
        <p14:creationId xmlns:p14="http://schemas.microsoft.com/office/powerpoint/2010/main" val="41878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644170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-1854</a:t>
            </a:r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31</a:t>
            </a:r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일에 체결한</a:t>
            </a:r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불평등 조약</a:t>
            </a:r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조약에 의해 일본의 쇄국 체제는 종말</a:t>
            </a:r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0B2A6AF-9A36-4CB0-94FE-DFC98F8B7EBB}"/>
              </a:ext>
            </a:extLst>
          </p:cNvPr>
          <p:cNvGrpSpPr/>
          <p:nvPr/>
        </p:nvGrpSpPr>
        <p:grpSpPr>
          <a:xfrm>
            <a:off x="2195736" y="1024860"/>
            <a:ext cx="4824536" cy="1107996"/>
            <a:chOff x="1772446" y="1630184"/>
            <a:chExt cx="4824536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8368BD-B5F0-47AD-AE52-493CFE7860B0}"/>
                </a:ext>
              </a:extLst>
            </p:cNvPr>
            <p:cNvSpPr txBox="1"/>
            <p:nvPr/>
          </p:nvSpPr>
          <p:spPr>
            <a:xfrm>
              <a:off x="2132486" y="1814850"/>
              <a:ext cx="4137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5400" b="1" dirty="0">
                  <a:solidFill>
                    <a:srgbClr val="FF0000"/>
                  </a:solidFill>
                  <a:latin typeface="+mj-lt"/>
                  <a:ea typeface="나눔바른고딕" pitchFamily="50" charset="-127"/>
                </a:rPr>
                <a:t>미</a:t>
              </a:r>
              <a:r>
                <a:rPr lang="ko-KR" altLang="en-US" sz="5400" b="1" dirty="0">
                  <a:solidFill>
                    <a:srgbClr val="FF0000"/>
                  </a:solidFill>
                  <a:latin typeface="나눔바른고딕" pitchFamily="50" charset="-127"/>
                  <a:ea typeface="나눔바른고딕" pitchFamily="50" charset="-127"/>
                </a:rPr>
                <a:t>일화친조약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5A0434-9A8A-4D7D-BFA3-09C08B3327FF}"/>
                </a:ext>
              </a:extLst>
            </p:cNvPr>
            <p:cNvSpPr txBox="1"/>
            <p:nvPr/>
          </p:nvSpPr>
          <p:spPr>
            <a:xfrm>
              <a:off x="1772446" y="1630184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CECD9-3989-4BE6-A754-9C6AB9031BB9}"/>
                </a:ext>
              </a:extLst>
            </p:cNvPr>
            <p:cNvSpPr txBox="1"/>
            <p:nvPr/>
          </p:nvSpPr>
          <p:spPr>
            <a:xfrm>
              <a:off x="6102936" y="1630184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0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585" y="0"/>
            <a:ext cx="5078415" cy="6858000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</p:pic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5018" y="1898838"/>
            <a:ext cx="376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미일화친조약 체결 이후 맺은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불평등 조약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0B2A6AF-9A36-4CB0-94FE-DFC98F8B7EBB}"/>
              </a:ext>
            </a:extLst>
          </p:cNvPr>
          <p:cNvGrpSpPr/>
          <p:nvPr/>
        </p:nvGrpSpPr>
        <p:grpSpPr>
          <a:xfrm>
            <a:off x="-69260" y="908720"/>
            <a:ext cx="4320480" cy="1418407"/>
            <a:chOff x="2469904" y="1942192"/>
            <a:chExt cx="368928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8368BD-B5F0-47AD-AE52-493CFE7860B0}"/>
                </a:ext>
              </a:extLst>
            </p:cNvPr>
            <p:cNvSpPr txBox="1"/>
            <p:nvPr/>
          </p:nvSpPr>
          <p:spPr>
            <a:xfrm>
              <a:off x="2706566" y="2124199"/>
              <a:ext cx="32055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미일수호통상조약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5A0434-9A8A-4D7D-BFA3-09C08B3327FF}"/>
                </a:ext>
              </a:extLst>
            </p:cNvPr>
            <p:cNvSpPr txBox="1"/>
            <p:nvPr/>
          </p:nvSpPr>
          <p:spPr>
            <a:xfrm>
              <a:off x="2469904" y="1942192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CECD9-3989-4BE6-A754-9C6AB9031BB9}"/>
                </a:ext>
              </a:extLst>
            </p:cNvPr>
            <p:cNvSpPr txBox="1"/>
            <p:nvPr/>
          </p:nvSpPr>
          <p:spPr>
            <a:xfrm>
              <a:off x="5665139" y="1942192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488905-66E6-4D31-BD14-9BE775E0EB44}"/>
              </a:ext>
            </a:extLst>
          </p:cNvPr>
          <p:cNvSpPr txBox="1"/>
          <p:nvPr/>
        </p:nvSpPr>
        <p:spPr>
          <a:xfrm>
            <a:off x="467052" y="2678998"/>
            <a:ext cx="32055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하코다테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니가타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요코하마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효고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나가사키 등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5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개항의 개항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무역에 대한 일본 관원의 불간섭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일본 내에서 미국의 영사 재판권 인정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협정 관세 원칙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964" y="0"/>
            <a:ext cx="5078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2980" y="1999144"/>
            <a:ext cx="3556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 조약은 미일화친조약에 의해 떨어진 에도 막부의 권위를 완전히 나락으로 떨어짐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1868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메이지 유신이 일어나는 계기가 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막부 몰락 이후에는 메이지 천황을 중심으로 한 메이지 유신이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일어남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0B2A6AF-9A36-4CB0-94FE-DFC98F8B7EBB}"/>
              </a:ext>
            </a:extLst>
          </p:cNvPr>
          <p:cNvGrpSpPr/>
          <p:nvPr/>
        </p:nvGrpSpPr>
        <p:grpSpPr>
          <a:xfrm>
            <a:off x="251520" y="1134760"/>
            <a:ext cx="3689281" cy="923330"/>
            <a:chOff x="2469904" y="1942192"/>
            <a:chExt cx="368928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8368BD-B5F0-47AD-AE52-493CFE7860B0}"/>
                </a:ext>
              </a:extLst>
            </p:cNvPr>
            <p:cNvSpPr txBox="1"/>
            <p:nvPr/>
          </p:nvSpPr>
          <p:spPr>
            <a:xfrm>
              <a:off x="2706566" y="2124199"/>
              <a:ext cx="32055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미일수호통상조약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5A0434-9A8A-4D7D-BFA3-09C08B3327FF}"/>
                </a:ext>
              </a:extLst>
            </p:cNvPr>
            <p:cNvSpPr txBox="1"/>
            <p:nvPr/>
          </p:nvSpPr>
          <p:spPr>
            <a:xfrm>
              <a:off x="2469904" y="1942192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ACECD9-3989-4BE6-A754-9C6AB9031BB9}"/>
                </a:ext>
              </a:extLst>
            </p:cNvPr>
            <p:cNvSpPr txBox="1"/>
            <p:nvPr/>
          </p:nvSpPr>
          <p:spPr>
            <a:xfrm>
              <a:off x="5665139" y="1942192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7733948-A391-43E6-983F-42E64B8984D8}"/>
              </a:ext>
            </a:extLst>
          </p:cNvPr>
          <p:cNvSpPr/>
          <p:nvPr/>
        </p:nvSpPr>
        <p:spPr>
          <a:xfrm>
            <a:off x="0" y="6211669"/>
            <a:ext cx="3940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/>
              <a:t>https://terms.naver.com/entry.nhn?docId=2450954&amp;cid=51715&amp;categoryId=51715</a:t>
            </a:r>
          </a:p>
        </p:txBody>
      </p:sp>
    </p:spTree>
    <p:extLst>
      <p:ext uri="{BB962C8B-B14F-4D97-AF65-F5344CB8AC3E}">
        <p14:creationId xmlns:p14="http://schemas.microsoft.com/office/powerpoint/2010/main" val="2310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35839"/>
            <a:ext cx="35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유신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" y="2292988"/>
            <a:ext cx="9159799" cy="457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99E36-6E5E-4E0E-92A3-ED32F83AA6BC}"/>
              </a:ext>
            </a:extLst>
          </p:cNvPr>
          <p:cNvSpPr txBox="1"/>
          <p:nvPr/>
        </p:nvSpPr>
        <p:spPr>
          <a:xfrm>
            <a:off x="611560" y="959169"/>
            <a:ext cx="8493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막번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막부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체제 해제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왕정복고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를 통한 중앙 통일 권력의 확립에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이르는 광범위한 변혁 과정</a:t>
            </a:r>
          </a:p>
        </p:txBody>
      </p:sp>
    </p:spTree>
    <p:extLst>
      <p:ext uri="{BB962C8B-B14F-4D97-AF65-F5344CB8AC3E}">
        <p14:creationId xmlns:p14="http://schemas.microsoft.com/office/powerpoint/2010/main" val="29077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7564" y="606624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유신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9153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BD720635-B95B-4E6A-A7D7-FF372AAD82A0}"/>
              </a:ext>
            </a:extLst>
          </p:cNvPr>
          <p:cNvGrpSpPr/>
          <p:nvPr/>
        </p:nvGrpSpPr>
        <p:grpSpPr>
          <a:xfrm>
            <a:off x="395536" y="1306562"/>
            <a:ext cx="3718323" cy="1475557"/>
            <a:chOff x="2898993" y="1570856"/>
            <a:chExt cx="2959141" cy="9440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27DF4E-A6F6-4405-84A1-70A45E33C375}"/>
                </a:ext>
              </a:extLst>
            </p:cNvPr>
            <p:cNvSpPr txBox="1"/>
            <p:nvPr/>
          </p:nvSpPr>
          <p:spPr>
            <a:xfrm>
              <a:off x="3298677" y="1628800"/>
              <a:ext cx="2300366" cy="886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왕정복고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 </a:t>
              </a:r>
              <a:endParaRPr lang="en-US" altLang="ko-K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  <a:p>
              <a:pPr algn="ctr"/>
              <a:r>
                <a:rPr lang="en-US" altLang="ko-KR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[</a:t>
              </a:r>
              <a:r>
                <a:rPr lang="ko-KR" altLang="en-US" sz="3000" b="1" dirty="0"/>
                <a:t>王政復古</a:t>
              </a:r>
              <a:r>
                <a:rPr lang="en-US" altLang="ko-KR" sz="3000" b="1" dirty="0"/>
                <a:t>]</a:t>
              </a:r>
              <a:endPara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20E5E5-182D-4526-AC98-8A039BA83EBA}"/>
                </a:ext>
              </a:extLst>
            </p:cNvPr>
            <p:cNvSpPr txBox="1"/>
            <p:nvPr/>
          </p:nvSpPr>
          <p:spPr>
            <a:xfrm>
              <a:off x="2898993" y="1570856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7A8E8A-3B33-419C-B196-E546F70EBC09}"/>
                </a:ext>
              </a:extLst>
            </p:cNvPr>
            <p:cNvSpPr txBox="1"/>
            <p:nvPr/>
          </p:nvSpPr>
          <p:spPr>
            <a:xfrm>
              <a:off x="5364088" y="1570856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043EBC-6F43-4391-95B4-6A9C77C1A616}"/>
              </a:ext>
            </a:extLst>
          </p:cNvPr>
          <p:cNvSpPr txBox="1"/>
          <p:nvPr/>
        </p:nvSpPr>
        <p:spPr>
          <a:xfrm>
            <a:off x="0" y="305098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혁명이나 기타의  사정으로</a:t>
            </a:r>
            <a:endParaRPr lang="en-US" altLang="ko-KR" sz="2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폐지되었던 왕정</a:t>
            </a:r>
            <a:endParaRPr lang="en-US" altLang="ko-KR" sz="25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王政 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왕이 다스리는 정치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 algn="ctr"/>
            <a:r>
              <a:rPr lang="ko-KR" alt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으로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다시 돌아가는 일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669E2A9-E8B8-4DD7-8A59-F2179825203E}"/>
              </a:ext>
            </a:extLst>
          </p:cNvPr>
          <p:cNvSpPr/>
          <p:nvPr/>
        </p:nvSpPr>
        <p:spPr>
          <a:xfrm>
            <a:off x="2399704" y="6143811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메이지 천황</a:t>
            </a:r>
            <a:endParaRPr lang="en-US" altLang="ko-KR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/>
              <a:t>(1867~1912 </a:t>
            </a:r>
            <a:r>
              <a:rPr lang="ko-KR" altLang="en-US" dirty="0"/>
              <a:t>재위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4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0"/>
            <a:ext cx="35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유신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" y="2292988"/>
            <a:ext cx="9159799" cy="457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499E36-6E5E-4E0E-92A3-ED32F83AA6BC}"/>
              </a:ext>
            </a:extLst>
          </p:cNvPr>
          <p:cNvSpPr txBox="1"/>
          <p:nvPr/>
        </p:nvSpPr>
        <p:spPr>
          <a:xfrm>
            <a:off x="2326834" y="1340768"/>
            <a:ext cx="449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https://youtu.be/hZItYPzlomU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31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655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dirty="0"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CA8-B901-4E41-9555-4280FE5D62FE}"/>
              </a:ext>
            </a:extLst>
          </p:cNvPr>
          <p:cNvSpPr txBox="1"/>
          <p:nvPr/>
        </p:nvSpPr>
        <p:spPr>
          <a:xfrm>
            <a:off x="1085875" y="1195751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모든 다이묘의 번 폐지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260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동안 지속된 정치질서 해제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5837B-CFC9-4CC5-8552-CDFDE570FC3A}"/>
              </a:ext>
            </a:extLst>
          </p:cNvPr>
          <p:cNvSpPr txBox="1"/>
          <p:nvPr/>
        </p:nvSpPr>
        <p:spPr>
          <a:xfrm>
            <a:off x="1085875" y="1668904"/>
            <a:ext cx="780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1868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왕정복고 쿠데타 발생한 직후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 -&gt; 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최고 지도자들은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막번제라는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정치적으로 세분화 된 제도를 개편할 필요가 있다고 판단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D094C9-14F1-49DF-B4F3-BF4FA55CCCE3}"/>
              </a:ext>
            </a:extLst>
          </p:cNvPr>
          <p:cNvGrpSpPr/>
          <p:nvPr/>
        </p:nvGrpSpPr>
        <p:grpSpPr>
          <a:xfrm>
            <a:off x="0" y="2446012"/>
            <a:ext cx="9144000" cy="4411989"/>
            <a:chOff x="0" y="2446012"/>
            <a:chExt cx="9144000" cy="4411989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E8EDFF2-39D4-42FF-BCF7-250F91990C71}"/>
                </a:ext>
              </a:extLst>
            </p:cNvPr>
            <p:cNvGrpSpPr/>
            <p:nvPr/>
          </p:nvGrpSpPr>
          <p:grpSpPr>
            <a:xfrm>
              <a:off x="0" y="2446012"/>
              <a:ext cx="9144000" cy="4411989"/>
              <a:chOff x="0" y="2446012"/>
              <a:chExt cx="9144000" cy="4411989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2449833"/>
                <a:ext cx="4572000" cy="4408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E451EABD-76E8-4215-8A56-47242F5E06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2000" y="2446012"/>
                <a:ext cx="4572000" cy="4408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6A974D-F072-4637-91EB-CFA1484D83E8}"/>
                </a:ext>
              </a:extLst>
            </p:cNvPr>
            <p:cNvSpPr txBox="1"/>
            <p:nvPr/>
          </p:nvSpPr>
          <p:spPr>
            <a:xfrm>
              <a:off x="2915816" y="647490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기도 </a:t>
              </a:r>
              <a:r>
                <a:rPr lang="ko-KR" altLang="en-US" dirty="0" err="1">
                  <a:solidFill>
                    <a:schemeClr val="bg1"/>
                  </a:solidFill>
                </a:rPr>
                <a:t>다카요시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666571-79E1-4584-A60C-80EB2B7F005E}"/>
                </a:ext>
              </a:extLst>
            </p:cNvPr>
            <p:cNvSpPr txBox="1"/>
            <p:nvPr/>
          </p:nvSpPr>
          <p:spPr>
            <a:xfrm>
              <a:off x="7163272" y="6477044"/>
              <a:ext cx="1980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사</a:t>
              </a:r>
              <a:r>
                <a:rPr lang="ko-KR" altLang="en-US" dirty="0"/>
                <a:t>이고 </a:t>
              </a:r>
              <a:r>
                <a:rPr lang="ko-KR" altLang="en-US" dirty="0" err="1"/>
                <a:t>다카모리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3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B920-50C8-488D-A750-144ACCDFB6FC}"/>
              </a:ext>
            </a:extLst>
          </p:cNvPr>
          <p:cNvSpPr txBox="1"/>
          <p:nvPr/>
        </p:nvSpPr>
        <p:spPr>
          <a:xfrm>
            <a:off x="522952" y="2148851"/>
            <a:ext cx="3777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신정부는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주요 다이묘들을 설득자발적으로 각 번령들을 천황에게 반환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51F77-3FD4-42B2-B55A-714CA803BA8D}"/>
              </a:ext>
            </a:extLst>
          </p:cNvPr>
          <p:cNvSpPr txBox="1"/>
          <p:nvPr/>
        </p:nvSpPr>
        <p:spPr>
          <a:xfrm>
            <a:off x="522952" y="4221088"/>
            <a:ext cx="327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각 현은 중앙 정부에 의해 현지사가 임명 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5221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F6FEF-365E-42BB-94BF-EE4983F8E9C4}"/>
              </a:ext>
            </a:extLst>
          </p:cNvPr>
          <p:cNvSpPr txBox="1"/>
          <p:nvPr/>
        </p:nvSpPr>
        <p:spPr>
          <a:xfrm>
            <a:off x="522952" y="3473115"/>
            <a:ext cx="365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년에 </a:t>
            </a:r>
            <a:r>
              <a:rPr lang="ko-KR" altLang="en-US" sz="20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폐번치현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선언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3D27A6-EA33-49D9-A389-950E61421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정치적 통일과 중앙집권적 관료제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D720635-B95B-4E6A-A7D7-FF372AAD82A0}"/>
              </a:ext>
            </a:extLst>
          </p:cNvPr>
          <p:cNvGrpSpPr/>
          <p:nvPr/>
        </p:nvGrpSpPr>
        <p:grpSpPr>
          <a:xfrm>
            <a:off x="512589" y="1075812"/>
            <a:ext cx="3448702" cy="1102214"/>
            <a:chOff x="2724510" y="1449916"/>
            <a:chExt cx="3448702" cy="11022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27DF4E-A6F6-4405-84A1-70A45E33C375}"/>
                </a:ext>
              </a:extLst>
            </p:cNvPr>
            <p:cNvSpPr txBox="1"/>
            <p:nvPr/>
          </p:nvSpPr>
          <p:spPr>
            <a:xfrm>
              <a:off x="2971533" y="1628800"/>
              <a:ext cx="2954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5400" b="1" dirty="0" err="1">
                  <a:latin typeface="나눔바른고딕" pitchFamily="50" charset="-127"/>
                  <a:ea typeface="나눔바른고딕" pitchFamily="50" charset="-127"/>
                </a:rPr>
                <a:t>폐번치현</a:t>
              </a:r>
              <a:endParaRPr lang="ko-KR" altLang="en-US" sz="5400" b="1" dirty="0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20E5E5-182D-4526-AC98-8A039BA83EBA}"/>
                </a:ext>
              </a:extLst>
            </p:cNvPr>
            <p:cNvSpPr txBox="1"/>
            <p:nvPr/>
          </p:nvSpPr>
          <p:spPr>
            <a:xfrm>
              <a:off x="2724510" y="1456225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7A8E8A-3B33-419C-B196-E546F70EBC09}"/>
                </a:ext>
              </a:extLst>
            </p:cNvPr>
            <p:cNvSpPr txBox="1"/>
            <p:nvPr/>
          </p:nvSpPr>
          <p:spPr>
            <a:xfrm>
              <a:off x="5679166" y="1449916"/>
              <a:ext cx="494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4043EBC-6F43-4391-95B4-6A9C77C1A616}"/>
              </a:ext>
            </a:extLst>
          </p:cNvPr>
          <p:cNvSpPr txBox="1"/>
          <p:nvPr/>
        </p:nvSpPr>
        <p:spPr>
          <a:xfrm>
            <a:off x="553608" y="2365846"/>
            <a:ext cx="357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8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월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29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일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번을 폐지하고 부와 현을 세움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BF7E0FE-0EA8-48D2-B693-0E8ED84F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78" y="9525"/>
            <a:ext cx="572412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82A679-A769-414D-9C96-1E3AF5AEACE5}"/>
              </a:ext>
            </a:extLst>
          </p:cNvPr>
          <p:cNvSpPr txBox="1"/>
          <p:nvPr/>
        </p:nvSpPr>
        <p:spPr>
          <a:xfrm>
            <a:off x="611560" y="3261553"/>
            <a:ext cx="343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지방 행정을 장악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중앙 정부가 직접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관활하도록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함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8F757-AF57-4495-96A4-4C843FA67CD0}"/>
              </a:ext>
            </a:extLst>
          </p:cNvPr>
          <p:cNvSpPr txBox="1"/>
          <p:nvPr/>
        </p:nvSpPr>
        <p:spPr>
          <a:xfrm>
            <a:off x="553608" y="4222414"/>
            <a:ext cx="352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전국의 행정 구역 체계를 새로 개편한 개혁 조치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2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B920-50C8-488D-A750-144ACCDFB6FC}"/>
              </a:ext>
            </a:extLst>
          </p:cNvPr>
          <p:cNvSpPr txBox="1"/>
          <p:nvPr/>
        </p:nvSpPr>
        <p:spPr>
          <a:xfrm>
            <a:off x="503580" y="2083895"/>
            <a:ext cx="377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번을 현으로 바꾸는 것은 변혁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51F77-3FD4-42B2-B55A-714CA803BA8D}"/>
              </a:ext>
            </a:extLst>
          </p:cNvPr>
          <p:cNvSpPr txBox="1"/>
          <p:nvPr/>
        </p:nvSpPr>
        <p:spPr>
          <a:xfrm>
            <a:off x="503580" y="3689302"/>
            <a:ext cx="527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개월 만에 정치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행정 단위수는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280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개의 번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-&gt; 72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현으로 대폭감소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5221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F6FEF-365E-42BB-94BF-EE4983F8E9C4}"/>
              </a:ext>
            </a:extLst>
          </p:cNvPr>
          <p:cNvSpPr txBox="1"/>
          <p:nvPr/>
        </p:nvSpPr>
        <p:spPr>
          <a:xfrm>
            <a:off x="503580" y="2724534"/>
            <a:ext cx="365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나눔바른고딕" panose="020B0600000101010101" charset="-127"/>
              <a:buChar char="−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200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 이상의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반자치적인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번이 이제 존재하지 않음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3D27A6-EA33-49D9-A389-950E61421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323375" y="3244333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906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07504" y="116631"/>
            <a:ext cx="8928992" cy="66247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131841" y="1988843"/>
            <a:ext cx="58832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5536" y="1988843"/>
            <a:ext cx="86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19672" y="1569566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rgbClr val="C0504D"/>
                </a:solidFill>
                <a:latin typeface="나눔바른고딕" pitchFamily="50" charset="-127"/>
                <a:ea typeface="나눔바른고딕" pitchFamily="50" charset="-127"/>
              </a:rPr>
              <a:t>목차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956376" y="476673"/>
            <a:ext cx="720080" cy="68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156758" y="6340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5508" y="2443535"/>
            <a:ext cx="2712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400" b="1" dirty="0">
                <a:solidFill>
                  <a:srgbClr val="C0504D"/>
                </a:solidFill>
                <a:latin typeface="나눔바른고딕" pitchFamily="50" charset="-127"/>
                <a:ea typeface="나눔바른고딕" pitchFamily="50" charset="-127"/>
              </a:rPr>
              <a:t>일본 막말</a:t>
            </a:r>
            <a:endParaRPr lang="en-US" altLang="ko-KR" sz="4400" b="1" dirty="0">
              <a:solidFill>
                <a:srgbClr val="C0504D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64284-8972-4575-A8AD-08554B33B647}"/>
              </a:ext>
            </a:extLst>
          </p:cNvPr>
          <p:cNvSpPr txBox="1"/>
          <p:nvPr/>
        </p:nvSpPr>
        <p:spPr>
          <a:xfrm>
            <a:off x="3131841" y="5107831"/>
            <a:ext cx="4398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400" b="1" dirty="0">
                <a:solidFill>
                  <a:srgbClr val="C0504D"/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  <a:endParaRPr lang="en-US" altLang="ko-KR" sz="4400" b="1" dirty="0">
              <a:solidFill>
                <a:srgbClr val="C0504D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24D4A-C118-458A-B8FC-40A991F34AD3}"/>
              </a:ext>
            </a:extLst>
          </p:cNvPr>
          <p:cNvSpPr txBox="1"/>
          <p:nvPr/>
        </p:nvSpPr>
        <p:spPr>
          <a:xfrm>
            <a:off x="3085508" y="3811687"/>
            <a:ext cx="3215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400" b="1" dirty="0">
                <a:solidFill>
                  <a:srgbClr val="C0504D"/>
                </a:solidFill>
                <a:latin typeface="나눔바른고딕" pitchFamily="50" charset="-127"/>
                <a:ea typeface="나눔바른고딕" pitchFamily="50" charset="-127"/>
              </a:rPr>
              <a:t>메이지 시대</a:t>
            </a:r>
            <a:endParaRPr lang="en-US" altLang="ko-KR" sz="4400" b="1" dirty="0">
              <a:solidFill>
                <a:srgbClr val="C0504D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9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그림 100">
            <a:extLst>
              <a:ext uri="{FF2B5EF4-FFF2-40B4-BE49-F238E27FC236}">
                <a16:creationId xmlns:a16="http://schemas.microsoft.com/office/drawing/2014/main" id="{8ED7E050-8F65-4E2C-A180-E0FE0820D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0" y="3621226"/>
            <a:ext cx="2909420" cy="305733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15209-BC3D-4C54-A500-1939E3FE2578}"/>
              </a:ext>
            </a:extLst>
          </p:cNvPr>
          <p:cNvSpPr txBox="1"/>
          <p:nvPr/>
        </p:nvSpPr>
        <p:spPr>
          <a:xfrm>
            <a:off x="899592" y="943472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1.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B920-50C8-488D-A750-144ACCDFB6FC}"/>
              </a:ext>
            </a:extLst>
          </p:cNvPr>
          <p:cNvSpPr txBox="1"/>
          <p:nvPr/>
        </p:nvSpPr>
        <p:spPr>
          <a:xfrm>
            <a:off x="1231250" y="2785245"/>
            <a:ext cx="503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최초로 정부기관이 설치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새로운 지도자의 명칭은 중국의 관청명을 채택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F1216-B610-46C7-8130-55151380AD65}"/>
              </a:ext>
            </a:extLst>
          </p:cNvPr>
          <p:cNvSpPr txBox="1"/>
          <p:nvPr/>
        </p:nvSpPr>
        <p:spPr>
          <a:xfrm>
            <a:off x="1651282" y="4149080"/>
            <a:ext cx="421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자신들의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왕정복고파임을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강조한 것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7102F324-E8D2-41B0-9758-7A3DAC8D9C54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3748904" y="3493131"/>
            <a:ext cx="12197" cy="65594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54E28D4-512C-4838-8230-F5890F7866C5}"/>
              </a:ext>
            </a:extLst>
          </p:cNvPr>
          <p:cNvSpPr txBox="1"/>
          <p:nvPr/>
        </p:nvSpPr>
        <p:spPr>
          <a:xfrm>
            <a:off x="1235839" y="1827632"/>
            <a:ext cx="404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새로운 정치구조를 수립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 년 동안 다양한 정치구조를 모색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3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6507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8E3954-1C6F-4154-A4D1-7109DCBFE174}"/>
              </a:ext>
            </a:extLst>
          </p:cNvPr>
          <p:cNvSpPr txBox="1"/>
          <p:nvPr/>
        </p:nvSpPr>
        <p:spPr>
          <a:xfrm>
            <a:off x="1187624" y="1567800"/>
            <a:ext cx="528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1868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태정관을 설치 최상층부의 지위를 독점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0691C2B-18DF-43BD-9F92-54CAAB1981F2}"/>
              </a:ext>
            </a:extLst>
          </p:cNvPr>
          <p:cNvGrpSpPr/>
          <p:nvPr/>
        </p:nvGrpSpPr>
        <p:grpSpPr>
          <a:xfrm>
            <a:off x="1979712" y="2415618"/>
            <a:ext cx="5955416" cy="4197524"/>
            <a:chOff x="1979712" y="2415618"/>
            <a:chExt cx="5955416" cy="419752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F55226A-0C8F-4FE2-9F5C-42B92E0C63A6}"/>
                </a:ext>
              </a:extLst>
            </p:cNvPr>
            <p:cNvGrpSpPr/>
            <p:nvPr/>
          </p:nvGrpSpPr>
          <p:grpSpPr>
            <a:xfrm>
              <a:off x="1979712" y="2415618"/>
              <a:ext cx="5936246" cy="3781527"/>
              <a:chOff x="4226239" y="1148845"/>
              <a:chExt cx="5936246" cy="3351245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84A3E3FC-F76B-41D8-B671-A1196678156E}"/>
                  </a:ext>
                </a:extLst>
              </p:cNvPr>
              <p:cNvGrpSpPr/>
              <p:nvPr/>
            </p:nvGrpSpPr>
            <p:grpSpPr>
              <a:xfrm>
                <a:off x="5860124" y="1148845"/>
                <a:ext cx="1800200" cy="600165"/>
                <a:chOff x="5652121" y="748735"/>
                <a:chExt cx="1800200" cy="600165"/>
              </a:xfrm>
            </p:grpSpPr>
            <p:sp>
              <p:nvSpPr>
                <p:cNvPr id="43" name="사각형: 둥근 모서리 42">
                  <a:extLst>
                    <a:ext uri="{FF2B5EF4-FFF2-40B4-BE49-F238E27FC236}">
                      <a16:creationId xmlns:a16="http://schemas.microsoft.com/office/drawing/2014/main" id="{258AE908-DAA0-4E19-9FF4-1BB97CE11B14}"/>
                    </a:ext>
                  </a:extLst>
                </p:cNvPr>
                <p:cNvSpPr/>
                <p:nvPr/>
              </p:nvSpPr>
              <p:spPr>
                <a:xfrm>
                  <a:off x="5652121" y="748735"/>
                  <a:ext cx="1800200" cy="600165"/>
                </a:xfrm>
                <a:prstGeom prst="roundRect">
                  <a:avLst/>
                </a:prstGeom>
                <a:solidFill>
                  <a:srgbClr val="C05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438443B-109A-435C-A83F-579546F3D2DE}"/>
                    </a:ext>
                  </a:extLst>
                </p:cNvPr>
                <p:cNvSpPr txBox="1"/>
                <p:nvPr/>
              </p:nvSpPr>
              <p:spPr>
                <a:xfrm>
                  <a:off x="5787205" y="854177"/>
                  <a:ext cx="145505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300" dirty="0"/>
                    <a:t>태정관</a:t>
                  </a:r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2CC7168A-6A92-49C5-8D3C-95338BBE4A82}"/>
                  </a:ext>
                </a:extLst>
              </p:cNvPr>
              <p:cNvGrpSpPr/>
              <p:nvPr/>
            </p:nvGrpSpPr>
            <p:grpSpPr>
              <a:xfrm>
                <a:off x="4226239" y="2222028"/>
                <a:ext cx="1333095" cy="754346"/>
                <a:chOff x="4823081" y="2348880"/>
                <a:chExt cx="1333095" cy="75434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41" name="사각형: 둥근 모서리 40">
                  <a:extLst>
                    <a:ext uri="{FF2B5EF4-FFF2-40B4-BE49-F238E27FC236}">
                      <a16:creationId xmlns:a16="http://schemas.microsoft.com/office/drawing/2014/main" id="{5D4CF83C-A6A4-4D65-8F97-5117AB0EEDC0}"/>
                    </a:ext>
                  </a:extLst>
                </p:cNvPr>
                <p:cNvSpPr/>
                <p:nvPr/>
              </p:nvSpPr>
              <p:spPr>
                <a:xfrm>
                  <a:off x="4823081" y="2348880"/>
                  <a:ext cx="1333095" cy="7543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91A937-3DA6-4D6B-80FC-2B816BEBB014}"/>
                    </a:ext>
                  </a:extLst>
                </p:cNvPr>
                <p:cNvSpPr txBox="1"/>
                <p:nvPr/>
              </p:nvSpPr>
              <p:spPr>
                <a:xfrm>
                  <a:off x="4949568" y="2574135"/>
                  <a:ext cx="1080120" cy="35458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/>
                    <a:t>정원</a:t>
                  </a:r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19259E10-70D6-4043-964F-FBE15F538E5D}"/>
                  </a:ext>
                </a:extLst>
              </p:cNvPr>
              <p:cNvGrpSpPr/>
              <p:nvPr/>
            </p:nvGrpSpPr>
            <p:grpSpPr>
              <a:xfrm>
                <a:off x="6111205" y="2193204"/>
                <a:ext cx="1333095" cy="754346"/>
                <a:chOff x="4823081" y="2348880"/>
                <a:chExt cx="1333095" cy="75434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9" name="사각형: 둥근 모서리 38">
                  <a:extLst>
                    <a:ext uri="{FF2B5EF4-FFF2-40B4-BE49-F238E27FC236}">
                      <a16:creationId xmlns:a16="http://schemas.microsoft.com/office/drawing/2014/main" id="{56B13CF3-697A-4F0D-8CF7-DA3A1B4B6456}"/>
                    </a:ext>
                  </a:extLst>
                </p:cNvPr>
                <p:cNvSpPr/>
                <p:nvPr/>
              </p:nvSpPr>
              <p:spPr>
                <a:xfrm>
                  <a:off x="4823081" y="2348880"/>
                  <a:ext cx="1333095" cy="7543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B0F1600-A00A-408F-B664-564EEB713024}"/>
                    </a:ext>
                  </a:extLst>
                </p:cNvPr>
                <p:cNvSpPr txBox="1"/>
                <p:nvPr/>
              </p:nvSpPr>
              <p:spPr>
                <a:xfrm>
                  <a:off x="4949568" y="2575135"/>
                  <a:ext cx="1080120" cy="35458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 err="1"/>
                    <a:t>좌원</a:t>
                  </a:r>
                  <a:endParaRPr lang="ko-KR" altLang="en-US" sz="2000" dirty="0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6FA92402-5C70-48CB-8131-8BB1E3E15FD5}"/>
                  </a:ext>
                </a:extLst>
              </p:cNvPr>
              <p:cNvGrpSpPr/>
              <p:nvPr/>
            </p:nvGrpSpPr>
            <p:grpSpPr>
              <a:xfrm>
                <a:off x="7996171" y="2193204"/>
                <a:ext cx="1333095" cy="754346"/>
                <a:chOff x="4823081" y="2348880"/>
                <a:chExt cx="1333095" cy="754346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37" name="사각형: 둥근 모서리 36">
                  <a:extLst>
                    <a:ext uri="{FF2B5EF4-FFF2-40B4-BE49-F238E27FC236}">
                      <a16:creationId xmlns:a16="http://schemas.microsoft.com/office/drawing/2014/main" id="{181A20F2-62FD-4A56-8D13-1AF7C2579C9D}"/>
                    </a:ext>
                  </a:extLst>
                </p:cNvPr>
                <p:cNvSpPr/>
                <p:nvPr/>
              </p:nvSpPr>
              <p:spPr>
                <a:xfrm>
                  <a:off x="4823081" y="2348880"/>
                  <a:ext cx="1333095" cy="7543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D342098-F8B6-402E-8055-B2746907699D}"/>
                    </a:ext>
                  </a:extLst>
                </p:cNvPr>
                <p:cNvSpPr txBox="1"/>
                <p:nvPr/>
              </p:nvSpPr>
              <p:spPr>
                <a:xfrm>
                  <a:off x="4949568" y="2557663"/>
                  <a:ext cx="1080120" cy="35458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000" dirty="0"/>
                    <a:t>우원</a:t>
                  </a:r>
                </a:p>
              </p:txBody>
            </p:sp>
          </p:grpSp>
          <p:cxnSp>
            <p:nvCxnSpPr>
              <p:cNvPr id="17" name="연결선: 꺾임 16">
                <a:extLst>
                  <a:ext uri="{FF2B5EF4-FFF2-40B4-BE49-F238E27FC236}">
                    <a16:creationId xmlns:a16="http://schemas.microsoft.com/office/drawing/2014/main" id="{C0A44605-F2DE-4C76-9202-49F9B2125BD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546892" y="1938073"/>
                <a:ext cx="444194" cy="17529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연결선: 꺾임 17">
                <a:extLst>
                  <a:ext uri="{FF2B5EF4-FFF2-40B4-BE49-F238E27FC236}">
                    <a16:creationId xmlns:a16="http://schemas.microsoft.com/office/drawing/2014/main" id="{87538BA1-4A3A-4974-9FBB-9E6AEEF0141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917641" y="1941516"/>
                <a:ext cx="1884965" cy="28051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연결선: 꺾임 18">
                <a:extLst>
                  <a:ext uri="{FF2B5EF4-FFF2-40B4-BE49-F238E27FC236}">
                    <a16:creationId xmlns:a16="http://schemas.microsoft.com/office/drawing/2014/main" id="{D83715CF-7FE4-4D2D-9A0F-1D17360DED50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 rot="16200000" flipV="1">
                <a:off x="7590011" y="1120495"/>
                <a:ext cx="251687" cy="1893731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F609F88F-6FA4-4079-9EA6-C5278D980406}"/>
                  </a:ext>
                </a:extLst>
              </p:cNvPr>
              <p:cNvGrpSpPr/>
              <p:nvPr/>
            </p:nvGrpSpPr>
            <p:grpSpPr>
              <a:xfrm>
                <a:off x="7176309" y="3375101"/>
                <a:ext cx="2986176" cy="1124989"/>
                <a:chOff x="7176309" y="3375101"/>
                <a:chExt cx="2986176" cy="1124989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grpSp>
              <p:nvGrpSpPr>
                <p:cNvPr id="25" name="그룹 24">
                  <a:extLst>
                    <a:ext uri="{FF2B5EF4-FFF2-40B4-BE49-F238E27FC236}">
                      <a16:creationId xmlns:a16="http://schemas.microsoft.com/office/drawing/2014/main" id="{E4714F32-9573-4735-98E5-C3F4E33EBAB6}"/>
                    </a:ext>
                  </a:extLst>
                </p:cNvPr>
                <p:cNvGrpSpPr/>
                <p:nvPr/>
              </p:nvGrpSpPr>
              <p:grpSpPr>
                <a:xfrm>
                  <a:off x="7176309" y="3375103"/>
                  <a:ext cx="668850" cy="1113800"/>
                  <a:chOff x="3024654" y="4807961"/>
                  <a:chExt cx="668850" cy="1113800"/>
                </a:xfrm>
                <a:grpFill/>
              </p:grpSpPr>
              <p:sp>
                <p:nvSpPr>
                  <p:cNvPr id="35" name="사각형: 둥근 모서리 34">
                    <a:extLst>
                      <a:ext uri="{FF2B5EF4-FFF2-40B4-BE49-F238E27FC236}">
                        <a16:creationId xmlns:a16="http://schemas.microsoft.com/office/drawing/2014/main" id="{CDF97754-9460-4321-B85F-AC1A22871F80}"/>
                      </a:ext>
                    </a:extLst>
                  </p:cNvPr>
                  <p:cNvSpPr/>
                  <p:nvPr/>
                </p:nvSpPr>
                <p:spPr>
                  <a:xfrm>
                    <a:off x="3024654" y="4807961"/>
                    <a:ext cx="668850" cy="1113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11B1640-5879-4C90-BC2E-9BF04AEDFBC6}"/>
                      </a:ext>
                    </a:extLst>
                  </p:cNvPr>
                  <p:cNvSpPr txBox="1"/>
                  <p:nvPr/>
                </p:nvSpPr>
                <p:spPr>
                  <a:xfrm>
                    <a:off x="3097468" y="5072473"/>
                    <a:ext cx="492443" cy="584775"/>
                  </a:xfrm>
                  <a:prstGeom prst="rect">
                    <a:avLst/>
                  </a:prstGeom>
                  <a:grpFill/>
                </p:spPr>
                <p:txBody>
                  <a:bodyPr vert="eaVert" wrap="square" rtlCol="0">
                    <a:spAutoFit/>
                  </a:bodyPr>
                  <a:lstStyle/>
                  <a:p>
                    <a:pPr algn="ctr"/>
                    <a:r>
                      <a:rPr lang="ko-KR" altLang="en-US" sz="2000" dirty="0"/>
                      <a:t>대장</a:t>
                    </a:r>
                  </a:p>
                </p:txBody>
              </p:sp>
            </p:grpSp>
            <p:grpSp>
              <p:nvGrpSpPr>
                <p:cNvPr id="26" name="그룹 25">
                  <a:extLst>
                    <a:ext uri="{FF2B5EF4-FFF2-40B4-BE49-F238E27FC236}">
                      <a16:creationId xmlns:a16="http://schemas.microsoft.com/office/drawing/2014/main" id="{D9F51AB7-1EE0-4940-B224-E34E3821B629}"/>
                    </a:ext>
                  </a:extLst>
                </p:cNvPr>
                <p:cNvGrpSpPr/>
                <p:nvPr/>
              </p:nvGrpSpPr>
              <p:grpSpPr>
                <a:xfrm>
                  <a:off x="7948751" y="3375102"/>
                  <a:ext cx="668850" cy="1113800"/>
                  <a:chOff x="3024654" y="4807961"/>
                  <a:chExt cx="668850" cy="1113800"/>
                </a:xfrm>
                <a:grpFill/>
              </p:grpSpPr>
              <p:sp>
                <p:nvSpPr>
                  <p:cNvPr id="33" name="사각형: 둥근 모서리 32">
                    <a:extLst>
                      <a:ext uri="{FF2B5EF4-FFF2-40B4-BE49-F238E27FC236}">
                        <a16:creationId xmlns:a16="http://schemas.microsoft.com/office/drawing/2014/main" id="{67CD17E6-A964-48D6-BC31-425DB6B5B582}"/>
                      </a:ext>
                    </a:extLst>
                  </p:cNvPr>
                  <p:cNvSpPr/>
                  <p:nvPr/>
                </p:nvSpPr>
                <p:spPr>
                  <a:xfrm>
                    <a:off x="3024654" y="4807961"/>
                    <a:ext cx="668850" cy="1113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EB5BA4A-AE9F-4E71-98AC-9A7777FEBB5A}"/>
                      </a:ext>
                    </a:extLst>
                  </p:cNvPr>
                  <p:cNvSpPr txBox="1"/>
                  <p:nvPr/>
                </p:nvSpPr>
                <p:spPr>
                  <a:xfrm>
                    <a:off x="3119188" y="5086683"/>
                    <a:ext cx="492443" cy="584775"/>
                  </a:xfrm>
                  <a:prstGeom prst="rect">
                    <a:avLst/>
                  </a:prstGeom>
                  <a:grpFill/>
                </p:spPr>
                <p:txBody>
                  <a:bodyPr vert="eaVert" wrap="square" rtlCol="0">
                    <a:spAutoFit/>
                  </a:bodyPr>
                  <a:lstStyle/>
                  <a:p>
                    <a:pPr algn="ctr"/>
                    <a:r>
                      <a:rPr lang="ko-KR" altLang="en-US" sz="2000" dirty="0"/>
                      <a:t>외무</a:t>
                    </a:r>
                  </a:p>
                </p:txBody>
              </p:sp>
            </p:grpSp>
            <p:grpSp>
              <p:nvGrpSpPr>
                <p:cNvPr id="27" name="그룹 26">
                  <a:extLst>
                    <a:ext uri="{FF2B5EF4-FFF2-40B4-BE49-F238E27FC236}">
                      <a16:creationId xmlns:a16="http://schemas.microsoft.com/office/drawing/2014/main" id="{8E8F2C02-9D87-403F-A315-3AD1CF007D90}"/>
                    </a:ext>
                  </a:extLst>
                </p:cNvPr>
                <p:cNvGrpSpPr/>
                <p:nvPr/>
              </p:nvGrpSpPr>
              <p:grpSpPr>
                <a:xfrm>
                  <a:off x="8721193" y="3386290"/>
                  <a:ext cx="668850" cy="1113800"/>
                  <a:chOff x="3024654" y="4807961"/>
                  <a:chExt cx="668850" cy="1113800"/>
                </a:xfrm>
                <a:grpFill/>
              </p:grpSpPr>
              <p:sp>
                <p:nvSpPr>
                  <p:cNvPr id="31" name="사각형: 둥근 모서리 30">
                    <a:extLst>
                      <a:ext uri="{FF2B5EF4-FFF2-40B4-BE49-F238E27FC236}">
                        <a16:creationId xmlns:a16="http://schemas.microsoft.com/office/drawing/2014/main" id="{5AB66386-5120-44D4-9C53-86807830B6FC}"/>
                      </a:ext>
                    </a:extLst>
                  </p:cNvPr>
                  <p:cNvSpPr/>
                  <p:nvPr/>
                </p:nvSpPr>
                <p:spPr>
                  <a:xfrm>
                    <a:off x="3024654" y="4807961"/>
                    <a:ext cx="668850" cy="1113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267A55C-1C5A-4C1C-8078-2FFDFD8ECC88}"/>
                      </a:ext>
                    </a:extLst>
                  </p:cNvPr>
                  <p:cNvSpPr txBox="1"/>
                  <p:nvPr/>
                </p:nvSpPr>
                <p:spPr>
                  <a:xfrm>
                    <a:off x="3120436" y="5063951"/>
                    <a:ext cx="492443" cy="584775"/>
                  </a:xfrm>
                  <a:prstGeom prst="rect">
                    <a:avLst/>
                  </a:prstGeom>
                  <a:grpFill/>
                </p:spPr>
                <p:txBody>
                  <a:bodyPr vert="eaVert" wrap="square" rtlCol="0">
                    <a:spAutoFit/>
                  </a:bodyPr>
                  <a:lstStyle/>
                  <a:p>
                    <a:pPr algn="ctr"/>
                    <a:r>
                      <a:rPr lang="ko-KR" altLang="en-US" sz="2000" dirty="0"/>
                      <a:t>공부</a:t>
                    </a:r>
                  </a:p>
                </p:txBody>
              </p:sp>
            </p:grp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4015E488-E946-403E-9933-685CD0AC8FE0}"/>
                    </a:ext>
                  </a:extLst>
                </p:cNvPr>
                <p:cNvGrpSpPr/>
                <p:nvPr/>
              </p:nvGrpSpPr>
              <p:grpSpPr>
                <a:xfrm>
                  <a:off x="9493635" y="3375101"/>
                  <a:ext cx="668850" cy="1113800"/>
                  <a:chOff x="3024654" y="4807961"/>
                  <a:chExt cx="668850" cy="1113800"/>
                </a:xfrm>
                <a:grpFill/>
              </p:grpSpPr>
              <p:sp>
                <p:nvSpPr>
                  <p:cNvPr id="29" name="사각형: 둥근 모서리 28">
                    <a:extLst>
                      <a:ext uri="{FF2B5EF4-FFF2-40B4-BE49-F238E27FC236}">
                        <a16:creationId xmlns:a16="http://schemas.microsoft.com/office/drawing/2014/main" id="{3A1FA553-D951-415E-9FBF-9081903C87C5}"/>
                      </a:ext>
                    </a:extLst>
                  </p:cNvPr>
                  <p:cNvSpPr/>
                  <p:nvPr/>
                </p:nvSpPr>
                <p:spPr>
                  <a:xfrm>
                    <a:off x="3024654" y="4807961"/>
                    <a:ext cx="668850" cy="1113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E74A6B0-CC37-4E60-95DD-1429F30B1091}"/>
                      </a:ext>
                    </a:extLst>
                  </p:cNvPr>
                  <p:cNvSpPr txBox="1"/>
                  <p:nvPr/>
                </p:nvSpPr>
                <p:spPr>
                  <a:xfrm>
                    <a:off x="3112857" y="5081896"/>
                    <a:ext cx="492443" cy="584775"/>
                  </a:xfrm>
                  <a:prstGeom prst="rect">
                    <a:avLst/>
                  </a:prstGeom>
                  <a:grpFill/>
                </p:spPr>
                <p:txBody>
                  <a:bodyPr vert="eaVert" wrap="square" rtlCol="0">
                    <a:spAutoFit/>
                  </a:bodyPr>
                  <a:lstStyle/>
                  <a:p>
                    <a:pPr algn="ctr"/>
                    <a:r>
                      <a:rPr lang="ko-KR" altLang="en-US" sz="2000" dirty="0" err="1"/>
                      <a:t>민부</a:t>
                    </a:r>
                    <a:endParaRPr lang="ko-KR" altLang="en-US" sz="2000" dirty="0"/>
                  </a:p>
                </p:txBody>
              </p:sp>
            </p:grpSp>
          </p:grpSp>
          <p:cxnSp>
            <p:nvCxnSpPr>
              <p:cNvPr id="21" name="연결선: 꺾임 20">
                <a:extLst>
                  <a:ext uri="{FF2B5EF4-FFF2-40B4-BE49-F238E27FC236}">
                    <a16:creationId xmlns:a16="http://schemas.microsoft.com/office/drawing/2014/main" id="{18DFFF4D-2034-4B3A-9316-90E04839DFF6}"/>
                  </a:ext>
                </a:extLst>
              </p:cNvPr>
              <p:cNvCxnSpPr>
                <a:stCxn id="37" idx="2"/>
                <a:endCxn id="35" idx="0"/>
              </p:cNvCxnSpPr>
              <p:nvPr/>
            </p:nvCxnSpPr>
            <p:spPr>
              <a:xfrm rot="5400000">
                <a:off x="7872951" y="2585334"/>
                <a:ext cx="427553" cy="1151985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연결선: 꺾임 21">
                <a:extLst>
                  <a:ext uri="{FF2B5EF4-FFF2-40B4-BE49-F238E27FC236}">
                    <a16:creationId xmlns:a16="http://schemas.microsoft.com/office/drawing/2014/main" id="{B8D4A40E-23C1-4B32-B7E0-5632FD3332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165652" y="3276425"/>
                <a:ext cx="235045" cy="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연결선: 꺾임 22">
                <a:extLst>
                  <a:ext uri="{FF2B5EF4-FFF2-40B4-BE49-F238E27FC236}">
                    <a16:creationId xmlns:a16="http://schemas.microsoft.com/office/drawing/2014/main" id="{41F1165A-C066-467E-AF29-4AEFFFA782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9127867" y="2693754"/>
                <a:ext cx="235044" cy="116534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연결선: 꺾임 23">
                <a:extLst>
                  <a:ext uri="{FF2B5EF4-FFF2-40B4-BE49-F238E27FC236}">
                    <a16:creationId xmlns:a16="http://schemas.microsoft.com/office/drawing/2014/main" id="{C64E6F0E-25C6-49F1-8952-D3C8CDB22DD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930728" y="3290003"/>
                <a:ext cx="249778" cy="1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D78DE4-F3C5-443F-83EA-AFC095A0AA46}"/>
                </a:ext>
              </a:extLst>
            </p:cNvPr>
            <p:cNvSpPr txBox="1"/>
            <p:nvPr/>
          </p:nvSpPr>
          <p:spPr>
            <a:xfrm>
              <a:off x="5469327" y="6243810"/>
              <a:ext cx="2465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1871</a:t>
              </a:r>
              <a:r>
                <a:rPr lang="ko-KR" altLang="en-US" dirty="0"/>
                <a:t>년 후반의 태정관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5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52213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8E3954-1C6F-4154-A4D1-7109DCBFE174}"/>
              </a:ext>
            </a:extLst>
          </p:cNvPr>
          <p:cNvSpPr txBox="1"/>
          <p:nvPr/>
        </p:nvSpPr>
        <p:spPr>
          <a:xfrm>
            <a:off x="667560" y="1737876"/>
            <a:ext cx="267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1885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ko-KR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내각제도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발족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BFBC28-E5C4-48F7-AC77-96D7AEB1F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35713"/>
            <a:ext cx="4709802" cy="5054376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EA46012E-484B-4DEA-B54F-2CAA1477F9B2}"/>
              </a:ext>
            </a:extLst>
          </p:cNvPr>
          <p:cNvGrpSpPr/>
          <p:nvPr/>
        </p:nvGrpSpPr>
        <p:grpSpPr>
          <a:xfrm>
            <a:off x="1271521" y="2600430"/>
            <a:ext cx="2147600" cy="784856"/>
            <a:chOff x="2459545" y="1931412"/>
            <a:chExt cx="3452618" cy="98307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FB5878-C161-4147-9459-45D05385A306}"/>
                </a:ext>
              </a:extLst>
            </p:cNvPr>
            <p:cNvSpPr txBox="1"/>
            <p:nvPr/>
          </p:nvSpPr>
          <p:spPr>
            <a:xfrm>
              <a:off x="2706567" y="2124199"/>
              <a:ext cx="3205596" cy="7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내각제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251DE2-C120-4269-872F-0EE372E0601B}"/>
                </a:ext>
              </a:extLst>
            </p:cNvPr>
            <p:cNvSpPr txBox="1"/>
            <p:nvPr/>
          </p:nvSpPr>
          <p:spPr>
            <a:xfrm>
              <a:off x="2459545" y="1931412"/>
              <a:ext cx="494045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“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33E0CC-2DFF-4258-B951-3F08A507665B}"/>
                </a:ext>
              </a:extLst>
            </p:cNvPr>
            <p:cNvSpPr txBox="1"/>
            <p:nvPr/>
          </p:nvSpPr>
          <p:spPr>
            <a:xfrm>
              <a:off x="5356202" y="1991160"/>
              <a:ext cx="4940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>
                      <a:lumMod val="85000"/>
                    </a:schemeClr>
                  </a:solidFill>
                  <a:latin typeface="나눔바른고딕" pitchFamily="50" charset="-127"/>
                  <a:ea typeface="나눔바른고딕" pitchFamily="50" charset="-127"/>
                </a:rPr>
                <a:t>”</a:t>
              </a:r>
              <a:endParaRPr lang="ko-KR" altLang="en-US" sz="5400" b="1" dirty="0">
                <a:solidFill>
                  <a:schemeClr val="bg1">
                    <a:lumMod val="8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A0C5CFB-3400-44F0-901D-CA22E85EC9B2}"/>
              </a:ext>
            </a:extLst>
          </p:cNvPr>
          <p:cNvSpPr txBox="1"/>
          <p:nvPr/>
        </p:nvSpPr>
        <p:spPr>
          <a:xfrm>
            <a:off x="555508" y="3544755"/>
            <a:ext cx="3733278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정부의 장으로서 총리가 통괄하는 내각이 일본국가의 관료기관인 몇 개의 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省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 운영하는 제도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4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6445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BFBC28-E5C4-48F7-AC77-96D7AEB1F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06880"/>
            <a:ext cx="9144001" cy="405112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1879DBE-0AC5-47DB-96D6-ADB2BE211491}"/>
              </a:ext>
            </a:extLst>
          </p:cNvPr>
          <p:cNvSpPr txBox="1"/>
          <p:nvPr/>
        </p:nvSpPr>
        <p:spPr>
          <a:xfrm>
            <a:off x="755576" y="154798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헌법은 심의기관으로서 국회의 설치를 규정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내각을 구성하는 개개의 국무대신의 책임을 져야 하는 대상은 국회가 아니라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천황이라고 규정함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77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574768" y="827703"/>
            <a:ext cx="7165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정치적 통일과 중앙집권적 관료제</a:t>
            </a:r>
            <a:endParaRPr lang="en-US" altLang="ko-KR" sz="3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8E3954-1C6F-4154-A4D1-7109DCBFE174}"/>
              </a:ext>
            </a:extLst>
          </p:cNvPr>
          <p:cNvSpPr txBox="1"/>
          <p:nvPr/>
        </p:nvSpPr>
        <p:spPr>
          <a:xfrm>
            <a:off x="1018431" y="173564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1887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문관 </a:t>
            </a:r>
            <a:r>
              <a:rPr lang="ko-KR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임용시험제도 도입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 됨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879DBE-0AC5-47DB-96D6-ADB2BE211491}"/>
              </a:ext>
            </a:extLst>
          </p:cNvPr>
          <p:cNvSpPr txBox="1"/>
          <p:nvPr/>
        </p:nvSpPr>
        <p:spPr>
          <a:xfrm>
            <a:off x="307291" y="3166880"/>
            <a:ext cx="220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비효율적이던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도쿠가와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행정기구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24AB2-9446-4E36-8CDD-1D42801A75C1}"/>
              </a:ext>
            </a:extLst>
          </p:cNvPr>
          <p:cNvSpPr txBox="1"/>
          <p:nvPr/>
        </p:nvSpPr>
        <p:spPr>
          <a:xfrm>
            <a:off x="3142667" y="316688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기능분담이 명확하게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규정된 성을 설치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2595AF2-F015-48A7-86FC-E4480054F6A6}"/>
              </a:ext>
            </a:extLst>
          </p:cNvPr>
          <p:cNvCxnSpPr>
            <a:cxnSpLocks/>
            <a:stCxn id="51" idx="3"/>
            <a:endCxn id="12" idx="1"/>
          </p:cNvCxnSpPr>
          <p:nvPr/>
        </p:nvCxnSpPr>
        <p:spPr>
          <a:xfrm>
            <a:off x="2512477" y="3520823"/>
            <a:ext cx="6301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같음 기호 19">
            <a:extLst>
              <a:ext uri="{FF2B5EF4-FFF2-40B4-BE49-F238E27FC236}">
                <a16:creationId xmlns:a16="http://schemas.microsoft.com/office/drawing/2014/main" id="{5B510F2D-5331-48ED-9020-A2AED2FFB165}"/>
              </a:ext>
            </a:extLst>
          </p:cNvPr>
          <p:cNvSpPr/>
          <p:nvPr/>
        </p:nvSpPr>
        <p:spPr>
          <a:xfrm>
            <a:off x="5599589" y="3254755"/>
            <a:ext cx="666887" cy="532136"/>
          </a:xfrm>
          <a:prstGeom prst="mathEqual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F09D5-FF7C-4A33-81DD-08E9E631FDDB}"/>
              </a:ext>
            </a:extLst>
          </p:cNvPr>
          <p:cNvSpPr txBox="1"/>
          <p:nvPr/>
        </p:nvSpPr>
        <p:spPr>
          <a:xfrm>
            <a:off x="6275126" y="3320768"/>
            <a:ext cx="22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관료의 지배력 강화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65975-B234-4E8B-8EE5-A4B1CC32B0BB}"/>
              </a:ext>
            </a:extLst>
          </p:cNvPr>
          <p:cNvSpPr txBox="1"/>
          <p:nvPr/>
        </p:nvSpPr>
        <p:spPr>
          <a:xfrm>
            <a:off x="755576" y="421294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도쿠가와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체지가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내걸었던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능력주의 이념을 실행에 옮김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B5569E-AC43-4EAE-8B21-96C9F87B5A37}"/>
              </a:ext>
            </a:extLst>
          </p:cNvPr>
          <p:cNvSpPr txBox="1"/>
          <p:nvPr/>
        </p:nvSpPr>
        <p:spPr>
          <a:xfrm>
            <a:off x="5076056" y="436814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관료지배의 정당성을 강화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4B4B8744-B3A8-4915-932B-00389CEEBC23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>
            <a:off x="4139952" y="4566892"/>
            <a:ext cx="936104" cy="1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809D6E-7225-46AC-A106-4B01CCF72A77}"/>
              </a:ext>
            </a:extLst>
          </p:cNvPr>
          <p:cNvSpPr txBox="1"/>
          <p:nvPr/>
        </p:nvSpPr>
        <p:spPr>
          <a:xfrm>
            <a:off x="683568" y="5260323"/>
            <a:ext cx="7902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천황을 섬기는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것이야말로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관료의 사명이라고 규정함으로써 관료지배의 위신을 치켜 세움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14BC0-14A9-413F-9130-0FE7F4AEC0A7}"/>
              </a:ext>
            </a:extLst>
          </p:cNvPr>
          <p:cNvSpPr txBox="1"/>
          <p:nvPr/>
        </p:nvSpPr>
        <p:spPr>
          <a:xfrm>
            <a:off x="779376" y="2427935"/>
            <a:ext cx="7585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이런 관료국가의 건설은 일본근대사에서 매우 중요한 한 획을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그음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2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12" grpId="0"/>
      <p:bldP spid="20" grpId="0" animBg="1"/>
      <p:bldP spid="28" grpId="0"/>
      <p:bldP spid="35" grpId="0"/>
      <p:bldP spid="36" grpId="0"/>
      <p:bldP spid="42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나눔바른고딕" pitchFamily="50" charset="-127"/>
                <a:ea typeface="나눔바른고딕" pitchFamily="50" charset="-127"/>
              </a:rPr>
              <a:t>2.   </a:t>
            </a:r>
            <a:r>
              <a:rPr lang="ko-KR" altLang="en-US" sz="3000" dirty="0">
                <a:latin typeface="나눔바른고딕" pitchFamily="50" charset="-127"/>
                <a:ea typeface="나눔바른고딕" pitchFamily="50" charset="-127"/>
              </a:rPr>
              <a:t>신분제 폐지</a:t>
            </a:r>
            <a:endParaRPr lang="en-US" altLang="ko-KR" sz="30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CA8-B901-4E41-9555-4280FE5D62FE}"/>
              </a:ext>
            </a:extLst>
          </p:cNvPr>
          <p:cNvSpPr txBox="1"/>
          <p:nvPr/>
        </p:nvSpPr>
        <p:spPr>
          <a:xfrm>
            <a:off x="1295053" y="1265628"/>
            <a:ext cx="557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무사 계급이라는 사회 계층 전체를 해제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없애버림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5837B-CFC9-4CC5-8552-CDFDE570FC3A}"/>
              </a:ext>
            </a:extLst>
          </p:cNvPr>
          <p:cNvSpPr txBox="1"/>
          <p:nvPr/>
        </p:nvSpPr>
        <p:spPr>
          <a:xfrm>
            <a:off x="1295053" y="1808658"/>
            <a:ext cx="636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정부가 사족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士族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신분의 폐지를 한 최대 이유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=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재정부담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3D7E59-1E45-4CB4-B9B0-76033A732215}"/>
              </a:ext>
            </a:extLst>
          </p:cNvPr>
          <p:cNvGrpSpPr/>
          <p:nvPr/>
        </p:nvGrpSpPr>
        <p:grpSpPr>
          <a:xfrm>
            <a:off x="-6077" y="2473571"/>
            <a:ext cx="9143999" cy="4384429"/>
            <a:chOff x="0" y="2473573"/>
            <a:chExt cx="9143999" cy="438442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FAEF5EC-96FC-4BBC-88BE-756BFC725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473574"/>
              <a:ext cx="4572000" cy="4384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E093FCF-6A7F-46DA-B03C-38D0462E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2473573"/>
              <a:ext cx="4572000" cy="4384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6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0B52A-9BA4-4E58-B025-50E3625B4890}"/>
              </a:ext>
            </a:extLst>
          </p:cNvPr>
          <p:cNvSpPr txBox="1"/>
          <p:nvPr/>
        </p:nvSpPr>
        <p:spPr>
          <a:xfrm>
            <a:off x="611560" y="750235"/>
            <a:ext cx="1836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나눔바른고딕" pitchFamily="50" charset="-127"/>
                <a:ea typeface="나눔바른고딕" pitchFamily="50" charset="-127"/>
              </a:rPr>
              <a:t>2.</a:t>
            </a:r>
            <a:r>
              <a:rPr lang="ko-KR" altLang="en-US" sz="3000" b="1" dirty="0">
                <a:latin typeface="나눔바른고딕" pitchFamily="50" charset="-127"/>
                <a:ea typeface="나눔바른고딕" pitchFamily="50" charset="-127"/>
              </a:rPr>
              <a:t>  신분제</a:t>
            </a:r>
            <a:endParaRPr lang="en-US" altLang="ko-KR" sz="3000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6625B4-96B4-4F1C-8F4F-1C0F6F0CB5C8}"/>
              </a:ext>
            </a:extLst>
          </p:cNvPr>
          <p:cNvSpPr txBox="1"/>
          <p:nvPr/>
        </p:nvSpPr>
        <p:spPr>
          <a:xfrm>
            <a:off x="1115615" y="1484784"/>
            <a:ext cx="522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1869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다양한 무사의 계급을 두 종류로 줄임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E4862F-7262-4691-AB11-E01EB86DA70A}"/>
              </a:ext>
            </a:extLst>
          </p:cNvPr>
          <p:cNvSpPr txBox="1"/>
          <p:nvPr/>
        </p:nvSpPr>
        <p:spPr>
          <a:xfrm>
            <a:off x="1403648" y="188489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상층 무사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-&gt;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사족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士族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하층 무사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-&gt;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졸족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卒族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16FE96-4E07-4FA6-B18C-84036CBD806A}"/>
              </a:ext>
            </a:extLst>
          </p:cNvPr>
          <p:cNvSpPr txBox="1"/>
          <p:nvPr/>
        </p:nvSpPr>
        <p:spPr>
          <a:xfrm>
            <a:off x="1115615" y="2708920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졸족의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다수에 대해 신분을 평민으로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6EB02D-D8F6-475B-8154-98C5D6A78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09030"/>
            <a:ext cx="2076049" cy="206129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8BFC0C3-9F6D-4790-85E3-34713DBF2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46250"/>
            <a:ext cx="2088232" cy="1733550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0D0B6E8-88B1-4B45-8051-EAC412C327D4}"/>
              </a:ext>
            </a:extLst>
          </p:cNvPr>
          <p:cNvCxnSpPr>
            <a:cxnSpLocks/>
          </p:cNvCxnSpPr>
          <p:nvPr/>
        </p:nvCxnSpPr>
        <p:spPr>
          <a:xfrm flipV="1">
            <a:off x="3460863" y="4086372"/>
            <a:ext cx="107679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B9E1B-722A-4196-A156-A578DCB17545}"/>
              </a:ext>
            </a:extLst>
          </p:cNvPr>
          <p:cNvSpPr txBox="1"/>
          <p:nvPr/>
        </p:nvSpPr>
        <p:spPr>
          <a:xfrm>
            <a:off x="1115615" y="5307545"/>
            <a:ext cx="45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사족 이외의 모든 사람들은 평민으로 불림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AE845E-6AAA-4BE5-8B3A-703C8239724F}"/>
              </a:ext>
            </a:extLst>
          </p:cNvPr>
          <p:cNvSpPr txBox="1"/>
          <p:nvPr/>
        </p:nvSpPr>
        <p:spPr>
          <a:xfrm>
            <a:off x="1115615" y="5707655"/>
            <a:ext cx="575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여행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의복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머리 형태의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도쿠가와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시대의 제한 철폐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78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1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" y="2543496"/>
            <a:ext cx="9140552" cy="431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3. 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징병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CA8-B901-4E41-9555-4280FE5D62FE}"/>
              </a:ext>
            </a:extLst>
          </p:cNvPr>
          <p:cNvSpPr txBox="1"/>
          <p:nvPr/>
        </p:nvSpPr>
        <p:spPr>
          <a:xfrm>
            <a:off x="1187623" y="1935315"/>
            <a:ext cx="636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정부는 국민의 병역의무를 규정한 징병령을 공포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5837B-CFC9-4CC5-8552-CDFDE570FC3A}"/>
              </a:ext>
            </a:extLst>
          </p:cNvPr>
          <p:cNvSpPr txBox="1"/>
          <p:nvPr/>
        </p:nvSpPr>
        <p:spPr>
          <a:xfrm>
            <a:off x="1187623" y="1120662"/>
            <a:ext cx="636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월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왕정복고파의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번들에서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모은 무사들로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친병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親兵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을 편성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3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3. 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징병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BB0EF8-20AC-486C-A973-EE6B2815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0" y="3212976"/>
            <a:ext cx="9171459" cy="3643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7E4B47-0BBC-4C19-AD7B-40F75F32688D}"/>
              </a:ext>
            </a:extLst>
          </p:cNvPr>
          <p:cNvSpPr txBox="1"/>
          <p:nvPr/>
        </p:nvSpPr>
        <p:spPr>
          <a:xfrm>
            <a:off x="3715244" y="1055647"/>
            <a:ext cx="238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년의 징병제는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D97A0-2931-43FF-B784-5E67E02506B5}"/>
              </a:ext>
            </a:extLst>
          </p:cNvPr>
          <p:cNvSpPr txBox="1"/>
          <p:nvPr/>
        </p:nvSpPr>
        <p:spPr>
          <a:xfrm>
            <a:off x="1209264" y="1480083"/>
            <a:ext cx="7392546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가장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家長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),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범죄자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신체적 부적격자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지정받은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학교의 교사와 학생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관공서의 근무자 그리고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270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엔의 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대인료를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납부한자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05B43-8F66-4608-9AF8-1445CA8E0209}"/>
              </a:ext>
            </a:extLst>
          </p:cNvPr>
          <p:cNvSpPr txBox="1"/>
          <p:nvPr/>
        </p:nvSpPr>
        <p:spPr>
          <a:xfrm>
            <a:off x="3838405" y="2829235"/>
            <a:ext cx="22574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병역의무 면제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B76312F-A0BD-4EEC-A805-21F15B2E477C}"/>
              </a:ext>
            </a:extLst>
          </p:cNvPr>
          <p:cNvCxnSpPr>
            <a:cxnSpLocks/>
          </p:cNvCxnSpPr>
          <p:nvPr/>
        </p:nvCxnSpPr>
        <p:spPr>
          <a:xfrm>
            <a:off x="4905537" y="2369309"/>
            <a:ext cx="0" cy="412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3. 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징병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5C64A-E8EF-4FE9-90C1-60D579C87962}"/>
              </a:ext>
            </a:extLst>
          </p:cNvPr>
          <p:cNvSpPr txBox="1"/>
          <p:nvPr/>
        </p:nvSpPr>
        <p:spPr>
          <a:xfrm>
            <a:off x="683568" y="1506071"/>
            <a:ext cx="424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1873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~1874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징병센터를 습격해 파괴하는 폭동이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16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건이나 발생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C2F5A-7829-4B58-B29A-4C66A8A3B6E1}"/>
              </a:ext>
            </a:extLst>
          </p:cNvPr>
          <p:cNvSpPr txBox="1"/>
          <p:nvPr/>
        </p:nvSpPr>
        <p:spPr>
          <a:xfrm>
            <a:off x="698434" y="2597320"/>
            <a:ext cx="424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1882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육해군 병사들 앞으로 천황이 내린 </a:t>
            </a:r>
            <a:r>
              <a:rPr lang="ko-KR" altLang="en-US" sz="20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군인칙유</a:t>
            </a:r>
            <a:endParaRPr lang="en-US" altLang="ko-KR" sz="2000" u="sng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715B70-4FE2-4371-8082-E4B7D4C6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4" y="0"/>
            <a:ext cx="3923926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7CC344-8DA7-4D86-ACEF-EC4D54182FB8}"/>
              </a:ext>
            </a:extLst>
          </p:cNvPr>
          <p:cNvSpPr txBox="1"/>
          <p:nvPr/>
        </p:nvSpPr>
        <p:spPr>
          <a:xfrm>
            <a:off x="701113" y="3688569"/>
            <a:ext cx="424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교사들과 교과서에서도 이 메시지는 파급이 됨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23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9856" y="44624"/>
            <a:ext cx="801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흑선 내항 </a:t>
            </a:r>
            <a:r>
              <a:rPr lang="en-US" altLang="ko-K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쿠로후네</a:t>
            </a:r>
            <a:r>
              <a:rPr lang="ko-KR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사건</a:t>
            </a:r>
            <a:r>
              <a:rPr lang="en-US" altLang="ko-K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endParaRPr lang="ko-KR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99E36-6E5E-4E0E-92A3-ED32F83AA6BC}"/>
              </a:ext>
            </a:extLst>
          </p:cNvPr>
          <p:cNvSpPr txBox="1"/>
          <p:nvPr/>
        </p:nvSpPr>
        <p:spPr>
          <a:xfrm>
            <a:off x="180413" y="1003375"/>
            <a:ext cx="878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1853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미국의 페리 제독이 이끄는 미 해군 동인도 함대 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척의 군함들을 </a:t>
            </a:r>
            <a:endParaRPr lang="en-US" altLang="ko-KR" sz="2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몰고 와서 개항을 요구하며 무력 시위를 벌인 사건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0D6433-15FB-467E-9DEC-E0DC2E1A5774}"/>
              </a:ext>
            </a:extLst>
          </p:cNvPr>
          <p:cNvGrpSpPr/>
          <p:nvPr/>
        </p:nvGrpSpPr>
        <p:grpSpPr>
          <a:xfrm>
            <a:off x="5960" y="1872208"/>
            <a:ext cx="9143999" cy="4941168"/>
            <a:chOff x="1" y="2132856"/>
            <a:chExt cx="9143999" cy="47251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2132856"/>
              <a:ext cx="4571999" cy="4725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21FC5D36-9DBC-49D3-A7CB-5A81B09F3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132856"/>
              <a:ext cx="4572000" cy="4725144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2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4. 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의무교육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CA8-B901-4E41-9555-4280FE5D62FE}"/>
              </a:ext>
            </a:extLst>
          </p:cNvPr>
          <p:cNvSpPr txBox="1"/>
          <p:nvPr/>
        </p:nvSpPr>
        <p:spPr>
          <a:xfrm>
            <a:off x="1187623" y="1851088"/>
            <a:ext cx="75608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1872</a:t>
            </a:r>
            <a:r>
              <a:rPr lang="ko-KR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남녀불문 모든 어린이에게 </a:t>
            </a:r>
            <a:r>
              <a:rPr lang="en-US" altLang="ko-KR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4</a:t>
            </a:r>
            <a:r>
              <a:rPr lang="ko-KR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년간의 초등교육을 의무화한다는 학제 공포</a:t>
            </a:r>
            <a:endParaRPr lang="en-US" altLang="ko-KR" sz="23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5837B-CFC9-4CC5-8552-CDFDE570FC3A}"/>
              </a:ext>
            </a:extLst>
          </p:cNvPr>
          <p:cNvSpPr txBox="1"/>
          <p:nvPr/>
        </p:nvSpPr>
        <p:spPr>
          <a:xfrm>
            <a:off x="1187623" y="1286843"/>
            <a:ext cx="63664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군제개혁과 병행하여 새로운 교육제도 확립</a:t>
            </a:r>
            <a:endParaRPr lang="en-US" altLang="ko-KR" sz="23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BE3BE9E-6AE0-49E6-89BE-0BADEF47EF8E}"/>
              </a:ext>
            </a:extLst>
          </p:cNvPr>
          <p:cNvGrpSpPr/>
          <p:nvPr/>
        </p:nvGrpSpPr>
        <p:grpSpPr>
          <a:xfrm>
            <a:off x="0" y="3052751"/>
            <a:ext cx="9144000" cy="3805249"/>
            <a:chOff x="0" y="3052751"/>
            <a:chExt cx="9144000" cy="38052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052752"/>
              <a:ext cx="4572000" cy="3805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51EABD-76E8-4215-8A56-47242F5E0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052751"/>
              <a:ext cx="4572000" cy="3805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72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15209-BC3D-4C54-A500-1939E3FE2578}"/>
              </a:ext>
            </a:extLst>
          </p:cNvPr>
          <p:cNvSpPr txBox="1"/>
          <p:nvPr/>
        </p:nvSpPr>
        <p:spPr>
          <a:xfrm>
            <a:off x="741900" y="948790"/>
            <a:ext cx="191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의무교육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74EF5-D0D1-4F8A-B142-FC636048FF23}"/>
              </a:ext>
            </a:extLst>
          </p:cNvPr>
          <p:cNvSpPr txBox="1"/>
          <p:nvPr/>
        </p:nvSpPr>
        <p:spPr>
          <a:xfrm>
            <a:off x="683566" y="1497470"/>
            <a:ext cx="38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최고로 내놓은 교육제도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=&gt;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미국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프랑스 교육제를 본뜬 것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B920-50C8-488D-A750-144ACCDFB6FC}"/>
              </a:ext>
            </a:extLst>
          </p:cNvPr>
          <p:cNvSpPr txBox="1"/>
          <p:nvPr/>
        </p:nvSpPr>
        <p:spPr>
          <a:xfrm>
            <a:off x="634367" y="2352191"/>
            <a:ext cx="388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소학교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중학교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거기에 복수의 대학교로 이루어진 제도가 만들어짐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F1216-B610-46C7-8130-55151380AD65}"/>
              </a:ext>
            </a:extLst>
          </p:cNvPr>
          <p:cNvSpPr txBox="1"/>
          <p:nvPr/>
        </p:nvSpPr>
        <p:spPr>
          <a:xfrm>
            <a:off x="571782" y="3213965"/>
            <a:ext cx="3850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소학교를 운영하는 경비는 국세인재산세에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10%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 지방세를 가산 징수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80E1FE-C4E9-432E-9742-3EB5B931F7F0}"/>
              </a:ext>
            </a:extLst>
          </p:cNvPr>
          <p:cNvGrpSpPr/>
          <p:nvPr/>
        </p:nvGrpSpPr>
        <p:grpSpPr>
          <a:xfrm>
            <a:off x="4572000" y="-18971"/>
            <a:ext cx="4577540" cy="6876971"/>
            <a:chOff x="4572000" y="-18971"/>
            <a:chExt cx="4577540" cy="6876971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2B7AB43-EF0A-464A-B536-4381DDC33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-18971"/>
              <a:ext cx="4572000" cy="344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CD704EF-6E9F-458C-B871-CDF90292E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7540" y="3429000"/>
              <a:ext cx="4572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330B42-EA34-4CAD-AC5A-980FE132C906}"/>
              </a:ext>
            </a:extLst>
          </p:cNvPr>
          <p:cNvSpPr txBox="1"/>
          <p:nvPr/>
        </p:nvSpPr>
        <p:spPr>
          <a:xfrm>
            <a:off x="522602" y="4229628"/>
            <a:ext cx="402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성난 납세자들이 폭동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반발을 일으킴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65D66-1500-491C-ADD9-68C07E41A198}"/>
              </a:ext>
            </a:extLst>
          </p:cNvPr>
          <p:cNvSpPr txBox="1"/>
          <p:nvPr/>
        </p:nvSpPr>
        <p:spPr>
          <a:xfrm>
            <a:off x="571782" y="4730406"/>
            <a:ext cx="402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최초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년간은 취학률이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25~50%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정도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15209-BC3D-4C54-A500-1939E3FE2578}"/>
              </a:ext>
            </a:extLst>
          </p:cNvPr>
          <p:cNvSpPr txBox="1"/>
          <p:nvPr/>
        </p:nvSpPr>
        <p:spPr>
          <a:xfrm>
            <a:off x="741900" y="948790"/>
            <a:ext cx="1910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의무교육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222163-FC8F-46F4-BE16-2E201DEE6EB8}"/>
              </a:ext>
            </a:extLst>
          </p:cNvPr>
          <p:cNvSpPr txBox="1"/>
          <p:nvPr/>
        </p:nvSpPr>
        <p:spPr>
          <a:xfrm>
            <a:off x="741900" y="1497470"/>
            <a:ext cx="367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징병 경우와 마찬가지로 학교 다니는 것은 천황의 신민이 다해야 할 의무로 널리 받아들여지게 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8F90D-7AD0-4F29-AB77-D1A6313DD62B}"/>
              </a:ext>
            </a:extLst>
          </p:cNvPr>
          <p:cNvSpPr txBox="1"/>
          <p:nvPr/>
        </p:nvSpPr>
        <p:spPr>
          <a:xfrm>
            <a:off x="684337" y="2669759"/>
            <a:ext cx="383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19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세기 말 소학교 취학률은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90%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5C576-15A3-40E0-A9CF-BAE6073C77FC}"/>
              </a:ext>
            </a:extLst>
          </p:cNvPr>
          <p:cNvSpPr txBox="1"/>
          <p:nvPr/>
        </p:nvSpPr>
        <p:spPr>
          <a:xfrm>
            <a:off x="704156" y="3210496"/>
            <a:ext cx="3107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1905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학령기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남아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98%,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여아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93%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가 취학함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A4417AB-6121-44A9-BED9-D82EFBAEA3D9}"/>
              </a:ext>
            </a:extLst>
          </p:cNvPr>
          <p:cNvGrpSpPr/>
          <p:nvPr/>
        </p:nvGrpSpPr>
        <p:grpSpPr>
          <a:xfrm>
            <a:off x="4572000" y="-18971"/>
            <a:ext cx="4577540" cy="6876971"/>
            <a:chOff x="4572000" y="-18971"/>
            <a:chExt cx="4577540" cy="6876971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2B7AB43-EF0A-464A-B536-4381DDC33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-18971"/>
              <a:ext cx="4572000" cy="3447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CD704EF-6E9F-458C-B871-CDF90292E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7540" y="3429000"/>
              <a:ext cx="4572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95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525BE-6A86-4ED4-90AA-4DC1BD74B51F}"/>
              </a:ext>
            </a:extLst>
          </p:cNvPr>
          <p:cNvSpPr txBox="1"/>
          <p:nvPr/>
        </p:nvSpPr>
        <p:spPr>
          <a:xfrm>
            <a:off x="683568" y="119054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0EA1A-90A5-4589-8EE7-EAD08DA390C5}"/>
              </a:ext>
            </a:extLst>
          </p:cNvPr>
          <p:cNvSpPr txBox="1"/>
          <p:nvPr/>
        </p:nvSpPr>
        <p:spPr>
          <a:xfrm>
            <a:off x="827584" y="645654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5.  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정치질서와 천황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CA8-B901-4E41-9555-4280FE5D62FE}"/>
              </a:ext>
            </a:extLst>
          </p:cNvPr>
          <p:cNvSpPr txBox="1"/>
          <p:nvPr/>
        </p:nvSpPr>
        <p:spPr>
          <a:xfrm>
            <a:off x="1187622" y="1484412"/>
            <a:ext cx="756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수도를 도쿄로 이전한 것과 더불어 군주의 이미지도 바뀜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5837B-CFC9-4CC5-8552-CDFDE570FC3A}"/>
              </a:ext>
            </a:extLst>
          </p:cNvPr>
          <p:cNvSpPr txBox="1"/>
          <p:nvPr/>
        </p:nvSpPr>
        <p:spPr>
          <a:xfrm>
            <a:off x="1187623" y="1120662"/>
            <a:ext cx="7848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국민들 사이에는 정치적 상징으로 천황을 받아들여야 한다는 강한 의식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X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DA1553-E2BE-4F92-A12C-EEC421EAE605}"/>
              </a:ext>
            </a:extLst>
          </p:cNvPr>
          <p:cNvGrpSpPr/>
          <p:nvPr/>
        </p:nvGrpSpPr>
        <p:grpSpPr>
          <a:xfrm>
            <a:off x="-16355" y="2432270"/>
            <a:ext cx="9160355" cy="4425730"/>
            <a:chOff x="-16355" y="2432270"/>
            <a:chExt cx="9160355" cy="44257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9505" y="2432270"/>
              <a:ext cx="4464495" cy="4408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51EABD-76E8-4215-8A56-47242F5E0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355" y="2449832"/>
              <a:ext cx="4283967" cy="4408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33301C-7C38-4CCB-BC7F-7C141293EAEF}"/>
              </a:ext>
            </a:extLst>
          </p:cNvPr>
          <p:cNvSpPr txBox="1"/>
          <p:nvPr/>
        </p:nvSpPr>
        <p:spPr>
          <a:xfrm>
            <a:off x="1199826" y="1882207"/>
            <a:ext cx="756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천황과 황후에게 더 큰 상징적 중요성을 부여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6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6A86163-9683-452F-B8B4-A48DAF701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77" y="1"/>
            <a:ext cx="4487246" cy="6858000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메이지 시대 정치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15209-BC3D-4C54-A500-1939E3FE2578}"/>
              </a:ext>
            </a:extLst>
          </p:cNvPr>
          <p:cNvSpPr txBox="1"/>
          <p:nvPr/>
        </p:nvSpPr>
        <p:spPr>
          <a:xfrm>
            <a:off x="741899" y="948790"/>
            <a:ext cx="3110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정치질서와 천황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74EF5-D0D1-4F8A-B142-FC636048FF23}"/>
              </a:ext>
            </a:extLst>
          </p:cNvPr>
          <p:cNvSpPr txBox="1"/>
          <p:nvPr/>
        </p:nvSpPr>
        <p:spPr>
          <a:xfrm>
            <a:off x="728213" y="1600619"/>
            <a:ext cx="3672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1880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년대 일본의 군주제가 근대적인 제도라는 이미지를 부각시키려는 노력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CB920-50C8-488D-A750-144ACCDFB6FC}"/>
              </a:ext>
            </a:extLst>
          </p:cNvPr>
          <p:cNvSpPr txBox="1"/>
          <p:nvPr/>
        </p:nvSpPr>
        <p:spPr>
          <a:xfrm>
            <a:off x="728213" y="2815129"/>
            <a:ext cx="394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황후와 수행여관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女官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)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은 서양식 양장 착용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F1216-B610-46C7-8130-55151380AD65}"/>
              </a:ext>
            </a:extLst>
          </p:cNvPr>
          <p:cNvSpPr txBox="1"/>
          <p:nvPr/>
        </p:nvSpPr>
        <p:spPr>
          <a:xfrm>
            <a:off x="693340" y="3863972"/>
            <a:ext cx="343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천황도 근대군주국가의 상징으로 놀라운 변모를 이룸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51F77-3FD4-42B2-B55A-714CA803BA8D}"/>
              </a:ext>
            </a:extLst>
          </p:cNvPr>
          <p:cNvSpPr txBox="1"/>
          <p:nvPr/>
        </p:nvSpPr>
        <p:spPr>
          <a:xfrm>
            <a:off x="647564" y="4869160"/>
            <a:ext cx="381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이와 동시에 헌법이 천황의 법적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문화적 권위를 대폭 격상 시킴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7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6A86163-9683-452F-B8B4-A48DAF701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직사각형 4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5003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rgbClr val="1702B0"/>
                </a:solidFill>
                <a:latin typeface="나눔바른고딕" pitchFamily="50" charset="-127"/>
                <a:ea typeface="나눔바른고딕" pitchFamily="50" charset="-127"/>
              </a:rPr>
              <a:t>메이지 시대 </a:t>
            </a:r>
            <a:r>
              <a:rPr lang="ko-KR" altLang="en-US" sz="5400" b="1" dirty="0">
                <a:latin typeface="나눔바른고딕" pitchFamily="50" charset="-127"/>
                <a:ea typeface="나눔바른고딕" pitchFamily="50" charset="-127"/>
              </a:rPr>
              <a:t>정치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15209-BC3D-4C54-A500-1939E3FE2578}"/>
              </a:ext>
            </a:extLst>
          </p:cNvPr>
          <p:cNvSpPr txBox="1"/>
          <p:nvPr/>
        </p:nvSpPr>
        <p:spPr>
          <a:xfrm>
            <a:off x="741899" y="948790"/>
            <a:ext cx="282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바른고딕" pitchFamily="50" charset="-127"/>
                <a:ea typeface="나눔바른고딕" pitchFamily="50" charset="-127"/>
              </a:rPr>
              <a:t>정치질서와 천황</a:t>
            </a:r>
            <a:endParaRPr lang="en-US" altLang="ko-KR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0080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-1880~1930 </a:t>
            </a:r>
            <a:r>
              <a:rPr lang="ko-KR" altLang="en-US" sz="3200" dirty="0"/>
              <a:t>황실은 강력한 통합력 발휘</a:t>
            </a:r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en-US" altLang="ko-KR" sz="3200" dirty="0"/>
              <a:t>-</a:t>
            </a:r>
            <a:r>
              <a:rPr lang="ko-KR" altLang="en-US" sz="3200" dirty="0"/>
              <a:t>개인과 사회와 민족의 정체성을 규정</a:t>
            </a:r>
            <a:endParaRPr lang="en-US" altLang="ko-KR" sz="3200" dirty="0"/>
          </a:p>
          <a:p>
            <a:pPr algn="ctr"/>
            <a:r>
              <a:rPr lang="ko-KR" altLang="en-US" sz="3200" dirty="0"/>
              <a:t> 하는 규범으로의 기능</a:t>
            </a:r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en-US" altLang="ko-KR" sz="3200" dirty="0"/>
              <a:t>-</a:t>
            </a:r>
            <a:r>
              <a:rPr lang="ko-KR" altLang="en-US" sz="3200" dirty="0"/>
              <a:t>개개인을 가까운 공동체에 하나로 묶고</a:t>
            </a:r>
            <a:endParaRPr lang="en-US" altLang="ko-KR" sz="3200" dirty="0"/>
          </a:p>
          <a:p>
            <a:pPr algn="ctr"/>
            <a:r>
              <a:rPr lang="ko-KR" altLang="en-US" sz="3200" dirty="0"/>
              <a:t> 그것을 추월</a:t>
            </a:r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en-US" altLang="ko-KR" sz="3200" dirty="0"/>
              <a:t>-</a:t>
            </a:r>
            <a:r>
              <a:rPr lang="ko-KR" altLang="en-US" sz="3200" dirty="0"/>
              <a:t>민족과 제국이라는 상상의 공동체와도</a:t>
            </a:r>
            <a:endParaRPr lang="en-US" altLang="ko-KR" sz="3200" dirty="0"/>
          </a:p>
          <a:p>
            <a:pPr algn="ctr"/>
            <a:r>
              <a:rPr lang="en-US" altLang="ko-KR" sz="3200" dirty="0"/>
              <a:t> </a:t>
            </a:r>
            <a:r>
              <a:rPr lang="ko-KR" altLang="en-US" sz="3200" dirty="0"/>
              <a:t>결부 시키는 통합의 기능</a:t>
            </a:r>
          </a:p>
        </p:txBody>
      </p:sp>
    </p:spTree>
    <p:extLst>
      <p:ext uri="{BB962C8B-B14F-4D97-AF65-F5344CB8AC3E}">
        <p14:creationId xmlns:p14="http://schemas.microsoft.com/office/powerpoint/2010/main" val="4045857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11757"/>
          <a:stretch/>
        </p:blipFill>
        <p:spPr bwMode="auto">
          <a:xfrm>
            <a:off x="2" y="3"/>
            <a:ext cx="9144001" cy="685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1077" y="4005067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THANK YOU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6495" y="4297455"/>
            <a:ext cx="58832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956376" y="476673"/>
            <a:ext cx="720080" cy="68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156758" y="6340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9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5880" y="44624"/>
            <a:ext cx="311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흑선 내항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B5C1CB0-F486-4682-B529-C50531BE2623}"/>
              </a:ext>
            </a:extLst>
          </p:cNvPr>
          <p:cNvGrpSpPr/>
          <p:nvPr/>
        </p:nvGrpSpPr>
        <p:grpSpPr>
          <a:xfrm>
            <a:off x="323528" y="1586469"/>
            <a:ext cx="8712969" cy="2088232"/>
            <a:chOff x="1282654" y="1586469"/>
            <a:chExt cx="7338837" cy="20882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CC71B9-A033-445B-8BA0-E472B6563DA2}"/>
                </a:ext>
              </a:extLst>
            </p:cNvPr>
            <p:cNvSpPr txBox="1"/>
            <p:nvPr/>
          </p:nvSpPr>
          <p:spPr>
            <a:xfrm>
              <a:off x="4405271" y="2052140"/>
              <a:ext cx="421622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일본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개항을 하세요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일본이 개항을 해야</a:t>
              </a:r>
              <a:endPara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중국과 통상이 가능합니다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1" name="Picture 2" descr="플래그, 아메리카, 미국, 미국의 국기, 성조기, 흰색 빨간색과 파란색, 애국의, 기호">
              <a:extLst>
                <a:ext uri="{FF2B5EF4-FFF2-40B4-BE49-F238E27FC236}">
                  <a16:creationId xmlns:a16="http://schemas.microsoft.com/office/drawing/2014/main" id="{B893D376-EAF7-4A20-B930-D39E3B1E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2654" y="1586469"/>
              <a:ext cx="2911274" cy="2088232"/>
            </a:xfrm>
            <a:prstGeom prst="rect">
              <a:avLst/>
            </a:prstGeom>
            <a:noFill/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842768E-067A-4C25-A4C9-BCE670319A18}"/>
              </a:ext>
            </a:extLst>
          </p:cNvPr>
          <p:cNvGrpSpPr/>
          <p:nvPr/>
        </p:nvGrpSpPr>
        <p:grpSpPr>
          <a:xfrm>
            <a:off x="251520" y="4093308"/>
            <a:ext cx="8424936" cy="2136723"/>
            <a:chOff x="1282654" y="4044263"/>
            <a:chExt cx="7049503" cy="213672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D8BDC55-7E23-411A-828A-F3D1D9A7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305" y="4044263"/>
              <a:ext cx="2831852" cy="20882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66C85-A98D-409C-A574-A9F598D880B6}"/>
                </a:ext>
              </a:extLst>
            </p:cNvPr>
            <p:cNvSpPr txBox="1"/>
            <p:nvPr/>
          </p:nvSpPr>
          <p:spPr>
            <a:xfrm>
              <a:off x="1282654" y="4365104"/>
              <a:ext cx="509466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미국이 일본 개항을 하려고</a:t>
              </a:r>
              <a:endPara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함선을 출발 시켰어요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얼른 개항 하길 바랍니다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</a:p>
            <a:p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아니면 엄청난 손해를 볼 겁니다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5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45840" y="44624"/>
            <a:ext cx="383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흑선 내항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B5C1CB0-F486-4682-B529-C50531BE2623}"/>
              </a:ext>
            </a:extLst>
          </p:cNvPr>
          <p:cNvGrpSpPr/>
          <p:nvPr/>
        </p:nvGrpSpPr>
        <p:grpSpPr>
          <a:xfrm>
            <a:off x="323528" y="1457880"/>
            <a:ext cx="8113682" cy="2979232"/>
            <a:chOff x="1523862" y="1408457"/>
            <a:chExt cx="6841970" cy="2778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CC71B9-A033-445B-8BA0-E472B6563DA2}"/>
                </a:ext>
              </a:extLst>
            </p:cNvPr>
            <p:cNvSpPr txBox="1"/>
            <p:nvPr/>
          </p:nvSpPr>
          <p:spPr>
            <a:xfrm>
              <a:off x="3535747" y="2105183"/>
              <a:ext cx="4830085" cy="1076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개항을 해서는 안됩니다</a:t>
              </a:r>
              <a:r>
                <a:rPr lang="en-US" altLang="ko-KR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끝까지 </a:t>
              </a:r>
              <a:r>
                <a:rPr lang="ko-KR" altLang="en-US" sz="36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쇄국 정책 </a:t>
              </a:r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해야 합니다</a:t>
              </a:r>
              <a:r>
                <a:rPr lang="en-US" altLang="ko-KR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93D376-EAF7-4A20-B930-D39E3B1E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862" y="1408457"/>
              <a:ext cx="1977540" cy="2778786"/>
            </a:xfrm>
            <a:prstGeom prst="rect">
              <a:avLst/>
            </a:prstGeom>
            <a:noFill/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842768E-067A-4C25-A4C9-BCE670319A18}"/>
              </a:ext>
            </a:extLst>
          </p:cNvPr>
          <p:cNvGrpSpPr/>
          <p:nvPr/>
        </p:nvGrpSpPr>
        <p:grpSpPr>
          <a:xfrm>
            <a:off x="1101652" y="3861047"/>
            <a:ext cx="7790828" cy="2808312"/>
            <a:chOff x="1682574" y="3739334"/>
            <a:chExt cx="6273941" cy="256411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D8BDC55-7E23-411A-828A-F3D1D9A7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20" y="3739334"/>
              <a:ext cx="1749395" cy="25641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66C85-A98D-409C-A574-A9F598D880B6}"/>
                </a:ext>
              </a:extLst>
            </p:cNvPr>
            <p:cNvSpPr txBox="1"/>
            <p:nvPr/>
          </p:nvSpPr>
          <p:spPr>
            <a:xfrm>
              <a:off x="1682574" y="4197016"/>
              <a:ext cx="4286751" cy="198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아니요</a:t>
              </a:r>
              <a:r>
                <a:rPr lang="en-US" altLang="ko-KR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쇼군 </a:t>
              </a:r>
              <a:endParaRPr lang="en-US" altLang="ko-KR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페리 제독이 이끄는 함대는</a:t>
              </a:r>
              <a:endParaRPr lang="en-US" altLang="ko-KR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r"/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엄청납니다</a:t>
              </a:r>
              <a:r>
                <a:rPr lang="en-US" altLang="ko-KR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r"/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얼른 </a:t>
              </a:r>
              <a:r>
                <a:rPr lang="ko-KR" altLang="en-US" sz="3600" b="1" dirty="0">
                  <a:solidFill>
                    <a:srgbClr val="1702B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개항</a:t>
              </a:r>
              <a:r>
                <a:rPr lang="ko-KR" alt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합시다</a:t>
              </a:r>
              <a:r>
                <a:rPr lang="en-US" altLang="ko-KR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4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44624"/>
            <a:ext cx="304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흑선 내항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26F5DAA-6942-48CF-89D2-AC9D83F62342}"/>
              </a:ext>
            </a:extLst>
          </p:cNvPr>
          <p:cNvGrpSpPr/>
          <p:nvPr/>
        </p:nvGrpSpPr>
        <p:grpSpPr>
          <a:xfrm>
            <a:off x="440127" y="1700808"/>
            <a:ext cx="8236329" cy="4680520"/>
            <a:chOff x="683568" y="2060848"/>
            <a:chExt cx="8236329" cy="3236167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842768E-067A-4C25-A4C9-BCE670319A18}"/>
                </a:ext>
              </a:extLst>
            </p:cNvPr>
            <p:cNvGrpSpPr/>
            <p:nvPr/>
          </p:nvGrpSpPr>
          <p:grpSpPr>
            <a:xfrm>
              <a:off x="683568" y="2060848"/>
              <a:ext cx="8236329" cy="3236167"/>
              <a:chOff x="1781072" y="3495067"/>
              <a:chExt cx="6632703" cy="295476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BD8BDC55-7E23-411A-828A-F3D1D9A71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9853" y="3495067"/>
                <a:ext cx="2933922" cy="295476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066C85-A98D-409C-A574-A9F598D880B6}"/>
                  </a:ext>
                </a:extLst>
              </p:cNvPr>
              <p:cNvSpPr txBox="1"/>
              <p:nvPr/>
            </p:nvSpPr>
            <p:spPr>
              <a:xfrm>
                <a:off x="1781072" y="4131477"/>
                <a:ext cx="3595252" cy="180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일단</a:t>
                </a:r>
                <a:r>
                  <a:rPr lang="en-US" altLang="ko-KR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</a:t>
                </a:r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endPara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내년 봄까지</a:t>
                </a:r>
                <a:r>
                  <a:rPr lang="en-US" altLang="ko-KR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</a:p>
              <a:p>
                <a:pPr algn="ctr"/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생각 해 본다고 하고 </a:t>
                </a:r>
                <a:endPara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얼른 돌려 보내도록 </a:t>
                </a:r>
                <a:endPara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r>
                  <a:rPr lang="ko-KR" altLang="en-US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하자</a:t>
                </a:r>
                <a:r>
                  <a:rPr lang="en-US" altLang="ko-KR" sz="36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FA2A82-8A01-4DB1-9D06-6C8C48959420}"/>
                </a:ext>
              </a:extLst>
            </p:cNvPr>
            <p:cNvSpPr txBox="1"/>
            <p:nvPr/>
          </p:nvSpPr>
          <p:spPr>
            <a:xfrm>
              <a:off x="5823553" y="4450633"/>
              <a:ext cx="2128630" cy="659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도쿠가와</a:t>
              </a:r>
              <a:r>
                <a:rPr lang="ko-KR" altLang="en-US" sz="28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28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이에요시</a:t>
              </a:r>
              <a:endParaRPr lang="ko-KR" altLang="en-US" sz="2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6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836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1864" y="44624"/>
            <a:ext cx="333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흑선 내항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842768E-067A-4C25-A4C9-BCE670319A18}"/>
              </a:ext>
            </a:extLst>
          </p:cNvPr>
          <p:cNvGrpSpPr/>
          <p:nvPr/>
        </p:nvGrpSpPr>
        <p:grpSpPr>
          <a:xfrm>
            <a:off x="894301" y="1484784"/>
            <a:ext cx="7782154" cy="4812533"/>
            <a:chOff x="1950775" y="3495067"/>
            <a:chExt cx="6266957" cy="361605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D8BDC55-7E23-411A-828A-F3D1D9A71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852" y="3495067"/>
              <a:ext cx="2737880" cy="36160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66C85-A98D-409C-A574-A9F598D880B6}"/>
                </a:ext>
              </a:extLst>
            </p:cNvPr>
            <p:cNvSpPr txBox="1"/>
            <p:nvPr/>
          </p:nvSpPr>
          <p:spPr>
            <a:xfrm>
              <a:off x="1950775" y="3812278"/>
              <a:ext cx="3425549" cy="307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년 뒤 </a:t>
              </a:r>
              <a:endPara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다시 왔습니다</a:t>
              </a:r>
              <a:r>
                <a: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개항 하시죠</a:t>
              </a:r>
              <a:r>
                <a:rPr lang="en-US" altLang="ko-KR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이번에도 결정 </a:t>
              </a:r>
              <a:endPara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못 하신 거면 </a:t>
              </a:r>
              <a:endPara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4400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전쟁</a:t>
              </a:r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은 </a:t>
              </a:r>
              <a:endParaRPr lang="en-US" altLang="ko-KR" sz="36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3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피할 수 없을 겁니다</a:t>
              </a:r>
              <a:r>
                <a:rPr lang="en-US" altLang="ko-KR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2738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페리 제독의 상륙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99E36-6E5E-4E0E-92A3-ED32F83AA6BC}"/>
              </a:ext>
            </a:extLst>
          </p:cNvPr>
          <p:cNvSpPr txBox="1"/>
          <p:nvPr/>
        </p:nvSpPr>
        <p:spPr>
          <a:xfrm>
            <a:off x="0" y="980728"/>
            <a:ext cx="9143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요코하마의 해안에 상륙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3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주간의 협상을 벌여 </a:t>
            </a:r>
            <a:endParaRPr lang="en-US" altLang="ko-KR" sz="25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2500" b="1" dirty="0">
                <a:solidFill>
                  <a:srgbClr val="1702B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일본의 개항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이끌어냄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/>
            <a:r>
              <a:rPr lang="ko-KR" alt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미니어쳐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증기 기관차와 전화기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시계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ko-KR" altLang="en-US" sz="2500" b="1" dirty="0">
                <a:solidFill>
                  <a:srgbClr val="1702B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서양문물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보여줌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5B80353-1667-483D-864D-9226C903ADF4}"/>
              </a:ext>
            </a:extLst>
          </p:cNvPr>
          <p:cNvGrpSpPr/>
          <p:nvPr/>
        </p:nvGrpSpPr>
        <p:grpSpPr>
          <a:xfrm>
            <a:off x="0" y="2217162"/>
            <a:ext cx="9143999" cy="4640838"/>
            <a:chOff x="0" y="2217162"/>
            <a:chExt cx="9143999" cy="46408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217162"/>
              <a:ext cx="4716017" cy="464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BC797E2-F598-4E4F-96EF-42918E46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217162"/>
              <a:ext cx="4427983" cy="4640838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611560" y="0"/>
            <a:ext cx="72008" cy="9087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0"/>
            <a:ext cx="72008" cy="5486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96552" y="87015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개항의 결과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99E36-6E5E-4E0E-92A3-ED32F83AA6BC}"/>
              </a:ext>
            </a:extLst>
          </p:cNvPr>
          <p:cNvSpPr txBox="1"/>
          <p:nvPr/>
        </p:nvSpPr>
        <p:spPr>
          <a:xfrm>
            <a:off x="611560" y="902330"/>
            <a:ext cx="8208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1854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최초의 조약인 </a:t>
            </a:r>
            <a:r>
              <a:rPr lang="ko-KR" altLang="en-US" sz="2200" b="1" u="sng" dirty="0">
                <a:solidFill>
                  <a:srgbClr val="1702B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미일화친조약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맺고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뒤인 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1858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u="sng" dirty="0">
                <a:solidFill>
                  <a:srgbClr val="1702B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미일수호통상조약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맺음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같은 해 네덜란드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러시아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영국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프랑스와도</a:t>
            </a:r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불평등한 조약을 맺게 됨</a:t>
            </a:r>
            <a:endParaRPr lang="en-US" altLang="ko-KR" sz="22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서양 열강 대열에 합류 함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6D8C2-54AE-4B11-A724-FA268BF1EC72}"/>
              </a:ext>
            </a:extLst>
          </p:cNvPr>
          <p:cNvSpPr txBox="1"/>
          <p:nvPr/>
        </p:nvSpPr>
        <p:spPr>
          <a:xfrm>
            <a:off x="5148064" y="6381328"/>
            <a:ext cx="3848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에도 막부와 페리가 협상을 벌인 사찰</a:t>
            </a:r>
            <a:r>
              <a:rPr lang="en-US" altLang="ko-KR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료센</a:t>
            </a:r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지</a:t>
            </a:r>
          </a:p>
        </p:txBody>
      </p:sp>
    </p:spTree>
    <p:extLst>
      <p:ext uri="{BB962C8B-B14F-4D97-AF65-F5344CB8AC3E}">
        <p14:creationId xmlns:p14="http://schemas.microsoft.com/office/powerpoint/2010/main" val="23250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화면 슬라이드 쇼(4:3)</PresentationFormat>
  <Paragraphs>224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나눔고딕</vt:lpstr>
      <vt:lpstr>Arial</vt:lpstr>
      <vt:lpstr>나눔바른고딕</vt:lpstr>
      <vt:lpstr>나눔고딕 ExtraBold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손윤정</dc:creator>
  <cp:lastModifiedBy>은혜 정</cp:lastModifiedBy>
  <cp:revision>75</cp:revision>
  <dcterms:created xsi:type="dcterms:W3CDTF">2016-11-21T08:10:56Z</dcterms:created>
  <dcterms:modified xsi:type="dcterms:W3CDTF">2018-09-30T11:37:55Z</dcterms:modified>
</cp:coreProperties>
</file>