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sldIdLst>
    <p:sldId id="256" r:id="rId2"/>
    <p:sldId id="259" r:id="rId3"/>
    <p:sldId id="257" r:id="rId4"/>
    <p:sldId id="258" r:id="rId5"/>
    <p:sldId id="262" r:id="rId6"/>
    <p:sldId id="260" r:id="rId7"/>
    <p:sldId id="261" r:id="rId8"/>
    <p:sldId id="265" r:id="rId9"/>
    <p:sldId id="263" r:id="rId10"/>
    <p:sldId id="266" r:id="rId11"/>
  </p:sldIdLst>
  <p:sldSz cx="12192000" cy="6858000"/>
  <p:notesSz cx="6858000" cy="9144000"/>
  <p:embeddedFontLst>
    <p:embeddedFont>
      <p:font typeface="맑은 고딕" panose="020B0503020000020004" pitchFamily="50" charset="-127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D9D9D9"/>
    <a:srgbClr val="E41A00"/>
    <a:srgbClr val="FE431E"/>
    <a:srgbClr val="87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8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14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26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1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5" r:id="rId2"/>
    <p:sldLayoutId id="2147483756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_6wS8nX8kk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CUCWjBSDa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W-OjoOfzBw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67754" y="2806018"/>
            <a:ext cx="4265877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일본의 선거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191344" y="367966"/>
            <a:ext cx="6192688" cy="5869346"/>
            <a:chOff x="3268663" y="2240868"/>
            <a:chExt cx="3763441" cy="1620180"/>
          </a:xfrm>
        </p:grpSpPr>
        <p:sp>
          <p:nvSpPr>
            <p:cNvPr id="4" name="직사각형 3"/>
            <p:cNvSpPr/>
            <p:nvPr/>
          </p:nvSpPr>
          <p:spPr>
            <a:xfrm>
              <a:off x="3268663" y="2240868"/>
              <a:ext cx="3096344" cy="1620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각 삼각형 4"/>
            <p:cNvSpPr/>
            <p:nvPr/>
          </p:nvSpPr>
          <p:spPr>
            <a:xfrm rot="5400000">
              <a:off x="6438038" y="2150858"/>
              <a:ext cx="504056" cy="68407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39916" y="3375177"/>
            <a:ext cx="3780420" cy="104644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40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21402275 </a:t>
            </a:r>
          </a:p>
          <a:p>
            <a:pPr algn="ctr"/>
            <a:r>
              <a:rPr lang="ko-KR" altLang="en-US" sz="28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일본어일본학과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  안지훈</a:t>
            </a:r>
          </a:p>
        </p:txBody>
      </p:sp>
      <p:pic>
        <p:nvPicPr>
          <p:cNvPr id="8" name="Picture 2" descr="íì­ ìì ì¶ë§ ë¬ì, ë¯¼ì£¼ë¹ ììì ê°ì ê³ ë¯¼">
            <a:extLst>
              <a:ext uri="{FF2B5EF4-FFF2-40B4-BE49-F238E27FC236}">
                <a16:creationId xmlns:a16="http://schemas.microsoft.com/office/drawing/2014/main" id="{57F94AD9-82A3-42CD-B77B-25A5CCE4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050376"/>
            <a:ext cx="4864025" cy="486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874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in-phinf.pstatic.net/20171123_212/1511428505350TBEqH_JPEG/%B0%A8%BB%E73.jpg?type=w620">
            <a:extLst>
              <a:ext uri="{FF2B5EF4-FFF2-40B4-BE49-F238E27FC236}">
                <a16:creationId xmlns:a16="http://schemas.microsoft.com/office/drawing/2014/main" id="{A86B3118-5F3A-4B9C-AF1A-6ECB35030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08" y="1412776"/>
            <a:ext cx="8312555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4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2128709" y="2348881"/>
            <a:ext cx="2501292" cy="1085112"/>
            <a:chOff x="3268663" y="2229700"/>
            <a:chExt cx="3760420" cy="1631348"/>
          </a:xfrm>
        </p:grpSpPr>
        <p:sp>
          <p:nvSpPr>
            <p:cNvPr id="4" name="직사각형 3"/>
            <p:cNvSpPr/>
            <p:nvPr/>
          </p:nvSpPr>
          <p:spPr>
            <a:xfrm>
              <a:off x="3268663" y="2240868"/>
              <a:ext cx="3096344" cy="1620180"/>
            </a:xfrm>
            <a:prstGeom prst="rect">
              <a:avLst/>
            </a:prstGeom>
            <a:solidFill>
              <a:srgbClr val="FE43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600" dirty="0"/>
                <a:t>목  차</a:t>
              </a:r>
            </a:p>
          </p:txBody>
        </p:sp>
        <p:sp>
          <p:nvSpPr>
            <p:cNvPr id="5" name="직각 삼각형 4"/>
            <p:cNvSpPr/>
            <p:nvPr/>
          </p:nvSpPr>
          <p:spPr>
            <a:xfrm rot="5400000">
              <a:off x="6435017" y="2139690"/>
              <a:ext cx="504056" cy="68407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5679" y="4077072"/>
            <a:ext cx="3525518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endParaRPr lang="ko-KR" altLang="en-US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pic>
        <p:nvPicPr>
          <p:cNvPr id="14" name="그림 13"/>
          <p:cNvPicPr preferRelativeResize="0">
            <a:picLocks/>
          </p:cNvPicPr>
          <p:nvPr/>
        </p:nvPicPr>
        <p:blipFill rotWithShape="1">
          <a:blip r:embed="rId2"/>
          <a:srcRect t="65198"/>
          <a:stretch/>
        </p:blipFill>
        <p:spPr>
          <a:xfrm rot="5400000">
            <a:off x="3234081" y="3360227"/>
            <a:ext cx="5007273" cy="1475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83472" y="1984443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1.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 중의원 총선거</a:t>
            </a: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	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3472" y="2862393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2.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참의원 통산선거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3472" y="3740343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3.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한국과 일본의 선거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45434" y="4618293"/>
            <a:ext cx="4213128" cy="80021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4. </a:t>
            </a:r>
            <a:r>
              <a:rPr lang="ko-KR" altLang="en-US" sz="2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일본에만  있는  선거제도</a:t>
            </a:r>
            <a:r>
              <a:rPr lang="en-US" altLang="ko-KR" sz="2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              </a:t>
            </a:r>
            <a:r>
              <a:rPr lang="ko-KR" altLang="en-US" sz="2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 </a:t>
            </a:r>
            <a:r>
              <a:rPr lang="en-US" altLang="ko-KR" sz="2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‘</a:t>
            </a:r>
            <a:r>
              <a:rPr lang="ko-KR" altLang="en-US" sz="24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안분표</a:t>
            </a:r>
            <a:r>
              <a:rPr lang="en-US" altLang="ko-KR" sz="2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’</a:t>
            </a:r>
            <a:endParaRPr lang="ko-KR" altLang="en-US" sz="2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162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29426" y="4451314"/>
            <a:ext cx="9613068" cy="1984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>
              <a:solidFill>
                <a:schemeClr val="tx1"/>
              </a:solidFill>
            </a:endParaRP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*</a:t>
            </a:r>
            <a:r>
              <a:rPr lang="ko-KR" altLang="en-US" dirty="0">
                <a:solidFill>
                  <a:schemeClr val="tx1"/>
                </a:solidFill>
              </a:rPr>
              <a:t>중의원 해산으로부터 총선이 발생한 경우 </a:t>
            </a:r>
            <a:r>
              <a:rPr lang="en-US" altLang="ko-KR" dirty="0">
                <a:solidFill>
                  <a:schemeClr val="tx1"/>
                </a:solidFill>
              </a:rPr>
              <a:t>40</a:t>
            </a:r>
            <a:r>
              <a:rPr lang="ko-KR" altLang="en-US" dirty="0">
                <a:solidFill>
                  <a:schemeClr val="tx1"/>
                </a:solidFill>
              </a:rPr>
              <a:t>일 이내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임기 만료로 인한 총선의 경우 </a:t>
            </a:r>
            <a:r>
              <a:rPr lang="en-US" altLang="ko-KR" dirty="0">
                <a:solidFill>
                  <a:schemeClr val="tx1"/>
                </a:solidFill>
              </a:rPr>
              <a:t>30</a:t>
            </a:r>
            <a:r>
              <a:rPr lang="ko-KR" altLang="en-US" dirty="0">
                <a:solidFill>
                  <a:schemeClr val="tx1"/>
                </a:solidFill>
              </a:rPr>
              <a:t>일 이내에 시행하도록 되어 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*</a:t>
            </a:r>
            <a:r>
              <a:rPr lang="ko-KR" altLang="en-US" dirty="0">
                <a:solidFill>
                  <a:schemeClr val="tx1"/>
                </a:solidFill>
              </a:rPr>
              <a:t>일본 공직선거법에 따라 소선거구제 지역구 </a:t>
            </a:r>
            <a:r>
              <a:rPr lang="en-US" altLang="ko-KR" dirty="0">
                <a:solidFill>
                  <a:schemeClr val="tx1"/>
                </a:solidFill>
              </a:rPr>
              <a:t>295</a:t>
            </a:r>
            <a:r>
              <a:rPr lang="ko-KR" altLang="en-US" dirty="0">
                <a:solidFill>
                  <a:schemeClr val="tx1"/>
                </a:solidFill>
              </a:rPr>
              <a:t>석과 </a:t>
            </a:r>
            <a:r>
              <a:rPr lang="ko-KR" altLang="en-US" dirty="0" err="1">
                <a:solidFill>
                  <a:schemeClr val="tx1"/>
                </a:solidFill>
              </a:rPr>
              <a:t>석패율제가</a:t>
            </a:r>
            <a:r>
              <a:rPr lang="ko-KR" altLang="en-US" dirty="0">
                <a:solidFill>
                  <a:schemeClr val="tx1"/>
                </a:solidFill>
              </a:rPr>
              <a:t> 적용되는 비례대표 </a:t>
            </a:r>
            <a:r>
              <a:rPr lang="en-US" altLang="ko-KR" dirty="0">
                <a:solidFill>
                  <a:schemeClr val="tx1"/>
                </a:solidFill>
              </a:rPr>
              <a:t>180</a:t>
            </a:r>
            <a:r>
              <a:rPr lang="ko-KR" altLang="en-US" dirty="0">
                <a:solidFill>
                  <a:schemeClr val="tx1"/>
                </a:solidFill>
              </a:rPr>
              <a:t>석으로 구성되어 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endParaRPr lang="ko-KR" altLang="en-US" dirty="0">
              <a:solidFill>
                <a:schemeClr val="tx1"/>
              </a:solidFill>
            </a:endParaRPr>
          </a:p>
          <a:p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713" y="2129056"/>
            <a:ext cx="4078577" cy="1554615"/>
          </a:xfrm>
          <a:prstGeom prst="rect">
            <a:avLst/>
          </a:prstGeom>
        </p:spPr>
      </p:pic>
      <p:pic>
        <p:nvPicPr>
          <p:cNvPr id="10" name="Picture 2" descr="ì¼ë³¸ì´ì  ê°íê²°ê³¼ ì¼ë³¸ì´ì ê±° ìë¯¼ë¹ ìì¹! ìë² ì´ë¦¬ ë± ê°ë¹ ëíì ê±°ë¦¬ì ì¸ íì¥">
            <a:extLst>
              <a:ext uri="{FF2B5EF4-FFF2-40B4-BE49-F238E27FC236}">
                <a16:creationId xmlns:a16="http://schemas.microsoft.com/office/drawing/2014/main" id="{B00DE8C6-8C63-4822-B8AB-A59347E88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898337"/>
            <a:ext cx="10081120" cy="3492388"/>
          </a:xfrm>
          <a:prstGeom prst="rect">
            <a:avLst/>
          </a:prstGeom>
          <a:noFill/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81B213DB-59EF-4092-BC49-3252647C66DB}"/>
              </a:ext>
            </a:extLst>
          </p:cNvPr>
          <p:cNvSpPr/>
          <p:nvPr/>
        </p:nvSpPr>
        <p:spPr>
          <a:xfrm>
            <a:off x="17773" y="422666"/>
            <a:ext cx="35283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중의원 총선거</a:t>
            </a:r>
          </a:p>
        </p:txBody>
      </p:sp>
    </p:spTree>
    <p:extLst>
      <p:ext uri="{BB962C8B-B14F-4D97-AF65-F5344CB8AC3E}">
        <p14:creationId xmlns:p14="http://schemas.microsoft.com/office/powerpoint/2010/main" val="272528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 preferRelativeResize="0">
            <a:picLocks/>
          </p:cNvPicPr>
          <p:nvPr/>
        </p:nvPicPr>
        <p:blipFill rotWithShape="1">
          <a:blip r:embed="rId3"/>
          <a:srcRect t="65198"/>
          <a:stretch/>
        </p:blipFill>
        <p:spPr>
          <a:xfrm rot="5400000">
            <a:off x="3234000" y="3321000"/>
            <a:ext cx="5508000" cy="21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3403" y="378591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8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석패율제</a:t>
            </a:r>
            <a:endParaRPr lang="ko-KR" altLang="en-US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5911" y="378591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비례대표제</a:t>
            </a:r>
          </a:p>
        </p:txBody>
      </p:sp>
      <p:pic>
        <p:nvPicPr>
          <p:cNvPr id="8" name="온라인 미디어 7">
            <a:hlinkClick r:id="" action="ppaction://media"/>
            <a:extLst>
              <a:ext uri="{FF2B5EF4-FFF2-40B4-BE49-F238E27FC236}">
                <a16:creationId xmlns:a16="http://schemas.microsoft.com/office/drawing/2014/main" id="{1E651454-9451-4280-9F6A-1F63A50FF6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3403" y="980728"/>
            <a:ext cx="1084918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4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90116" y="512677"/>
            <a:ext cx="4965824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참의원 통산선거</a:t>
            </a:r>
          </a:p>
        </p:txBody>
      </p:sp>
      <p:pic>
        <p:nvPicPr>
          <p:cNvPr id="16" name="Picture 2" descr="http://cfile21.uf.tistory.com/image/226FD24751D2A0AE0F2F28">
            <a:extLst>
              <a:ext uri="{FF2B5EF4-FFF2-40B4-BE49-F238E27FC236}">
                <a16:creationId xmlns:a16="http://schemas.microsoft.com/office/drawing/2014/main" id="{D03628D2-8744-4471-ABEE-89C4E31B6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6" y="943564"/>
            <a:ext cx="10211874" cy="56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895876" y="1124744"/>
            <a:ext cx="2326862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1</a:t>
            </a:r>
            <a:r>
              <a:rPr lang="ko-KR" altLang="en-US" sz="20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회 참의원 통산선거</a:t>
            </a:r>
            <a:endParaRPr lang="ko-KR" altLang="en-US" sz="2000" spc="-150" dirty="0">
              <a:solidFill>
                <a:schemeClr val="bg1"/>
              </a:solidFill>
              <a:latin typeface="Yoon가변 윤고딕 540_TT" panose="02020603020101020101" pitchFamily="18" charset="-127"/>
              <a:ea typeface="Yoon가변 윤고딕 540_TT" panose="0202060302010102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457502" y="1124744"/>
            <a:ext cx="2467343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sz="20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16</a:t>
            </a:r>
            <a:r>
              <a:rPr lang="ko-KR" altLang="en-US" sz="20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회 참의원 통산선거</a:t>
            </a:r>
            <a:endParaRPr lang="ko-KR" altLang="en-US" sz="2000" spc="-150" dirty="0">
              <a:solidFill>
                <a:schemeClr val="bg1"/>
              </a:solidFill>
              <a:latin typeface="Yoon가변 윤고딕 540_TT" panose="02020603020101020101" pitchFamily="18" charset="-127"/>
              <a:ea typeface="Yoon가변 윤고딕 540_TT" panose="020206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230824" y="1124744"/>
            <a:ext cx="2467343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sz="20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21</a:t>
            </a:r>
            <a:r>
              <a:rPr lang="ko-KR" altLang="en-US" sz="20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회 참의원 통산선거</a:t>
            </a:r>
            <a:endParaRPr lang="ko-KR" altLang="en-US" sz="2000" spc="-150" dirty="0">
              <a:solidFill>
                <a:schemeClr val="bg1"/>
              </a:solidFill>
              <a:latin typeface="Yoon가변 윤고딕 540_TT" panose="02020603020101020101" pitchFamily="18" charset="-127"/>
              <a:ea typeface="Yoon가변 윤고딕 540_TT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965602" y="1124744"/>
            <a:ext cx="2467343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sz="20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22</a:t>
            </a:r>
            <a:r>
              <a:rPr lang="ko-KR" altLang="en-US" sz="20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회 참의원 통산선거</a:t>
            </a:r>
            <a:endParaRPr lang="ko-KR" altLang="en-US" sz="2000" spc="-150" dirty="0">
              <a:solidFill>
                <a:schemeClr val="bg1"/>
              </a:solidFill>
              <a:latin typeface="Yoon가변 윤고딕 540_TT" panose="02020603020101020101" pitchFamily="18" charset="-127"/>
              <a:ea typeface="Yoon가변 윤고딕 540_TT" panose="02020603020101020101" pitchFamily="18" charset="-127"/>
            </a:endParaRPr>
          </a:p>
        </p:txBody>
      </p:sp>
      <p:pic>
        <p:nvPicPr>
          <p:cNvPr id="1032" name="Picture 8" descr="https://upload.wikimedia.org/wikipedia/commons/thumb/e/e1/Japanese_House_of_Councillors_election%2C_2010_ja.svg/600px-Japanese_House_of_Councillors_election%2C_2010_ja.svg.png">
            <a:extLst>
              <a:ext uri="{FF2B5EF4-FFF2-40B4-BE49-F238E27FC236}">
                <a16:creationId xmlns:a16="http://schemas.microsoft.com/office/drawing/2014/main" id="{7CEF0C93-D8CF-46DE-8C71-6D1EB7DA1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561" y="1916832"/>
            <a:ext cx="2173424" cy="21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ko/thumb/d/de/Japanese_House_of_Councillors_election%2C_2007_ko.png/220px-Japanese_House_of_Councillors_election%2C_2007_ko.png">
            <a:extLst>
              <a:ext uri="{FF2B5EF4-FFF2-40B4-BE49-F238E27FC236}">
                <a16:creationId xmlns:a16="http://schemas.microsoft.com/office/drawing/2014/main" id="{1F06E3C0-35BD-49DB-B374-6602ECA20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45" y="1736812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apanese House of Councillors election, 1947 ja.svg">
            <a:extLst>
              <a:ext uri="{FF2B5EF4-FFF2-40B4-BE49-F238E27FC236}">
                <a16:creationId xmlns:a16="http://schemas.microsoft.com/office/drawing/2014/main" id="{2BE4060D-A56A-4E03-8A9D-89BFC75E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46" y="1808820"/>
            <a:ext cx="2089757" cy="208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apanese House of Councillors election, 1992 ja.svg">
            <a:extLst>
              <a:ext uri="{FF2B5EF4-FFF2-40B4-BE49-F238E27FC236}">
                <a16:creationId xmlns:a16="http://schemas.microsoft.com/office/drawing/2014/main" id="{F0E85C8A-C25C-4451-AB52-311C4EB49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91" y="1916832"/>
            <a:ext cx="2089757" cy="208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416434-42CA-4B8C-AD6D-3428629BF456}"/>
              </a:ext>
            </a:extLst>
          </p:cNvPr>
          <p:cNvSpPr txBox="1"/>
          <p:nvPr/>
        </p:nvSpPr>
        <p:spPr>
          <a:xfrm>
            <a:off x="1042480" y="4545124"/>
            <a:ext cx="8689924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*</a:t>
            </a:r>
            <a:r>
              <a:rPr lang="ko-KR" altLang="en-US" dirty="0"/>
              <a:t>참의원</a:t>
            </a:r>
            <a:r>
              <a:rPr lang="en-US" altLang="ko-KR" dirty="0"/>
              <a:t>(</a:t>
            </a:r>
            <a:r>
              <a:rPr lang="ko-KR" altLang="en-US" dirty="0"/>
              <a:t>参議院</a:t>
            </a:r>
            <a:r>
              <a:rPr lang="en-US" altLang="ko-KR" dirty="0"/>
              <a:t>) </a:t>
            </a:r>
            <a:r>
              <a:rPr lang="ko-KR" altLang="en-US" dirty="0"/>
              <a:t>의원의 임기는 </a:t>
            </a:r>
            <a:r>
              <a:rPr lang="en-US" altLang="ko-KR" dirty="0"/>
              <a:t>6</a:t>
            </a:r>
            <a:r>
              <a:rPr lang="ko-KR" altLang="en-US" dirty="0"/>
              <a:t>년이며</a:t>
            </a:r>
            <a:r>
              <a:rPr lang="en-US" altLang="ko-KR" dirty="0"/>
              <a:t>, 3</a:t>
            </a:r>
            <a:r>
              <a:rPr lang="ko-KR" altLang="en-US" dirty="0"/>
              <a:t>년마다 의원 정수의 절반씩을 선출하는데 이를 개선</a:t>
            </a:r>
            <a:r>
              <a:rPr lang="en-US" altLang="ko-KR" dirty="0"/>
              <a:t>(</a:t>
            </a:r>
            <a:r>
              <a:rPr lang="ko-KR" altLang="en-US" dirty="0"/>
              <a:t>改選</a:t>
            </a:r>
            <a:r>
              <a:rPr lang="en-US" altLang="ko-KR" dirty="0"/>
              <a:t>)</a:t>
            </a:r>
            <a:r>
              <a:rPr lang="ko-KR" altLang="en-US" dirty="0"/>
              <a:t>이라고 한다</a:t>
            </a:r>
            <a:r>
              <a:rPr lang="en-US" altLang="ko-KR" dirty="0"/>
              <a:t>.</a:t>
            </a:r>
            <a:endParaRPr lang="ko-KR" altLang="en-US" spc="-150" dirty="0">
              <a:ln>
                <a:solidFill>
                  <a:schemeClr val="accent1">
                    <a:alpha val="0"/>
                  </a:schemeClr>
                </a:solidFill>
              </a:ln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74B07A-5C10-4BD1-BAB2-B1DCECDA3F63}"/>
              </a:ext>
            </a:extLst>
          </p:cNvPr>
          <p:cNvSpPr txBox="1"/>
          <p:nvPr/>
        </p:nvSpPr>
        <p:spPr>
          <a:xfrm>
            <a:off x="1042480" y="5314491"/>
            <a:ext cx="9959598" cy="64633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ea typeface="Yoon가변 윤고딕 530_TT" panose="02020603020101020101" pitchFamily="18" charset="-127"/>
              </a:rPr>
              <a:t>*</a:t>
            </a:r>
            <a:r>
              <a:rPr lang="ko-KR" altLang="en-US" dirty="0"/>
              <a:t>의원의 정수는 </a:t>
            </a:r>
            <a:r>
              <a:rPr lang="en-US" altLang="ko-KR" dirty="0"/>
              <a:t>242</a:t>
            </a:r>
            <a:r>
              <a:rPr lang="ko-KR" altLang="en-US" dirty="0"/>
              <a:t>명으로</a:t>
            </a:r>
            <a:r>
              <a:rPr lang="en-US" altLang="ko-KR" dirty="0"/>
              <a:t>, </a:t>
            </a:r>
            <a:r>
              <a:rPr lang="ko-KR" altLang="en-US" dirty="0"/>
              <a:t>선거에는 대선거구제와 비례대표제가 함께 이용된다</a:t>
            </a:r>
            <a:r>
              <a:rPr lang="en-US" altLang="ko-KR" dirty="0"/>
              <a:t>. </a:t>
            </a:r>
            <a:r>
              <a:rPr lang="ko-KR" altLang="en-US" dirty="0"/>
              <a:t>도</a:t>
            </a:r>
            <a:r>
              <a:rPr lang="en-US" altLang="ko-KR" dirty="0"/>
              <a:t>·</a:t>
            </a:r>
            <a:r>
              <a:rPr lang="ko-KR" altLang="en-US" dirty="0"/>
              <a:t>도</a:t>
            </a:r>
            <a:r>
              <a:rPr lang="en-US" altLang="ko-KR" dirty="0"/>
              <a:t>·</a:t>
            </a:r>
            <a:r>
              <a:rPr lang="ko-KR" altLang="en-US" dirty="0"/>
              <a:t>부</a:t>
            </a:r>
            <a:r>
              <a:rPr lang="en-US" altLang="ko-KR" dirty="0"/>
              <a:t>·</a:t>
            </a:r>
            <a:r>
              <a:rPr lang="ko-KR" altLang="en-US" dirty="0"/>
              <a:t>현마다 하나씩 놓인 선거구는 정수 </a:t>
            </a:r>
            <a:r>
              <a:rPr lang="en-US" altLang="ko-KR" dirty="0"/>
              <a:t>146</a:t>
            </a:r>
            <a:r>
              <a:rPr lang="ko-KR" altLang="en-US" dirty="0"/>
              <a:t>명이며</a:t>
            </a:r>
            <a:r>
              <a:rPr lang="en-US" altLang="ko-KR" dirty="0"/>
              <a:t>, </a:t>
            </a:r>
            <a:r>
              <a:rPr lang="ko-KR" altLang="en-US" dirty="0"/>
              <a:t>전국이 하나의 선거구로 묶인 비례대표는 정수 </a:t>
            </a:r>
            <a:r>
              <a:rPr lang="en-US" altLang="ko-KR" dirty="0"/>
              <a:t>96</a:t>
            </a:r>
            <a:r>
              <a:rPr lang="ko-KR" altLang="en-US" dirty="0"/>
              <a:t>석이다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878181"/>
              </a:solidFill>
              <a:latin typeface="Yoon가변 윤고딕 530_TT" panose="02020603020101020101" pitchFamily="18" charset="-127"/>
              <a:ea typeface="Yoon가변 윤고딕 530_T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059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161712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40_TT" panose="02020603020101020101" pitchFamily="18" charset="-127"/>
                <a:ea typeface="Yoon가변 윤고딕 540_TT" panose="02020603020101020101" pitchFamily="18" charset="-127"/>
              </a:rPr>
              <a:t>한국과 일본의 선거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6755017" y="5121176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5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프레젠테이션</a:t>
            </a:r>
            <a:endParaRPr lang="ko-KR" altLang="en-US" sz="2000" spc="-150" dirty="0">
              <a:solidFill>
                <a:schemeClr val="bg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9527297" y="5121176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spc="-15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프레젠테이션</a:t>
            </a:r>
            <a:endParaRPr lang="ko-KR" altLang="en-US" sz="2000" spc="-150">
              <a:solidFill>
                <a:schemeClr val="bg1"/>
              </a:solidFill>
            </a:endParaRPr>
          </a:p>
        </p:txBody>
      </p:sp>
      <p:pic>
        <p:nvPicPr>
          <p:cNvPr id="2" name="온라인 미디어 1">
            <a:hlinkClick r:id="" action="ppaction://media"/>
            <a:extLst>
              <a:ext uri="{FF2B5EF4-FFF2-40B4-BE49-F238E27FC236}">
                <a16:creationId xmlns:a16="http://schemas.microsoft.com/office/drawing/2014/main" id="{59CB3323-F943-40B8-8005-E2D85BD8D1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3392" y="1304764"/>
            <a:ext cx="7092788" cy="39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0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온라인 미디어 10">
            <a:hlinkClick r:id="" action="ppaction://media"/>
            <a:extLst>
              <a:ext uri="{FF2B5EF4-FFF2-40B4-BE49-F238E27FC236}">
                <a16:creationId xmlns:a16="http://schemas.microsoft.com/office/drawing/2014/main" id="{5451BA94-B666-4F41-BD86-3349EA5FE0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1384" y="188640"/>
            <a:ext cx="10873208" cy="61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5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각 삼각형 2"/>
          <p:cNvSpPr/>
          <p:nvPr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5023" y="419750"/>
            <a:ext cx="5161712" cy="98488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32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일본에만  있는  선거제도</a:t>
            </a:r>
            <a:r>
              <a:rPr lang="en-US" altLang="ko-KR" sz="32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              </a:t>
            </a:r>
            <a:r>
              <a:rPr lang="ko-KR" altLang="en-US" sz="32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 </a:t>
            </a:r>
            <a:r>
              <a:rPr lang="en-US" altLang="ko-KR" sz="32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‘</a:t>
            </a:r>
            <a:r>
              <a:rPr lang="ko-KR" altLang="en-US" sz="32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안분표</a:t>
            </a:r>
            <a:r>
              <a:rPr lang="en-US" altLang="ko-KR" sz="32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가변 윤고딕 530_TT" panose="02020603020101020101" pitchFamily="18" charset="-127"/>
                <a:ea typeface="Yoon가변 윤고딕 530_TT" panose="02020603020101020101" pitchFamily="18" charset="-127"/>
              </a:rPr>
              <a:t>’</a:t>
            </a:r>
            <a:endParaRPr lang="ko-KR" altLang="en-US" sz="32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Yoon가변 윤고딕 540_TT" panose="02020603020101020101" pitchFamily="18" charset="-127"/>
              <a:ea typeface="Yoon가변 윤고딕 540_TT" panose="02020603020101020101" pitchFamily="18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1A3B66D6-4791-4235-B38E-65A71B974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8712"/>
              </p:ext>
            </p:extLst>
          </p:nvPr>
        </p:nvGraphicFramePr>
        <p:xfrm>
          <a:off x="659396" y="1988840"/>
          <a:ext cx="5598708" cy="4159662"/>
        </p:xfrm>
        <a:graphic>
          <a:graphicData uri="http://schemas.openxmlformats.org/drawingml/2006/table">
            <a:tbl>
              <a:tblPr/>
              <a:tblGrid>
                <a:gridCol w="3225336">
                  <a:extLst>
                    <a:ext uri="{9D8B030D-6E8A-4147-A177-3AD203B41FA5}">
                      <a16:colId xmlns:a16="http://schemas.microsoft.com/office/drawing/2014/main" val="3308326417"/>
                    </a:ext>
                  </a:extLst>
                </a:gridCol>
                <a:gridCol w="2373372">
                  <a:extLst>
                    <a:ext uri="{9D8B030D-6E8A-4147-A177-3AD203B41FA5}">
                      <a16:colId xmlns:a16="http://schemas.microsoft.com/office/drawing/2014/main" val="2445125602"/>
                    </a:ext>
                  </a:extLst>
                </a:gridCol>
              </a:tblGrid>
              <a:tr h="6932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800" b="1" kern="0" spc="0" dirty="0">
                          <a:solidFill>
                            <a:srgbClr val="000000"/>
                          </a:solidFill>
                          <a:effectLst/>
                          <a:ea typeface="Open"/>
                        </a:rPr>
                        <a:t>후보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800" b="1" kern="0" spc="0" dirty="0">
                          <a:solidFill>
                            <a:srgbClr val="000000"/>
                          </a:solidFill>
                          <a:effectLst/>
                          <a:ea typeface="Open"/>
                        </a:rPr>
                        <a:t>득표수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473027"/>
                  </a:ext>
                </a:extLst>
              </a:tr>
              <a:tr h="6932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800" b="1" kern="0" spc="0" dirty="0">
                          <a:solidFill>
                            <a:srgbClr val="000000"/>
                          </a:solidFill>
                          <a:effectLst/>
                          <a:ea typeface="Open"/>
                        </a:rPr>
                        <a:t>야마다</a:t>
                      </a: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Open"/>
                        </a:rPr>
                        <a:t>A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Open"/>
                        </a:rPr>
                        <a:t>35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95778"/>
                  </a:ext>
                </a:extLst>
              </a:tr>
              <a:tr h="6932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800" b="1" kern="0" spc="0" dirty="0">
                          <a:solidFill>
                            <a:srgbClr val="000000"/>
                          </a:solidFill>
                          <a:effectLst/>
                          <a:ea typeface="Open"/>
                        </a:rPr>
                        <a:t>야마다</a:t>
                      </a: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Open"/>
                        </a:rPr>
                        <a:t>B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Open"/>
                        </a:rPr>
                        <a:t>15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72019"/>
                  </a:ext>
                </a:extLst>
              </a:tr>
              <a:tr h="6932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800" b="1" kern="0" spc="0" dirty="0">
                          <a:solidFill>
                            <a:srgbClr val="000000"/>
                          </a:solidFill>
                          <a:effectLst/>
                          <a:ea typeface="Open"/>
                        </a:rPr>
                        <a:t>나카무라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Open"/>
                        </a:rPr>
                        <a:t>40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562109"/>
                  </a:ext>
                </a:extLst>
              </a:tr>
              <a:tr h="6932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2800" b="1" kern="0" spc="0" dirty="0">
                          <a:solidFill>
                            <a:srgbClr val="000000"/>
                          </a:solidFill>
                          <a:effectLst/>
                          <a:latin typeface="Open"/>
                        </a:rPr>
                        <a:t>(</a:t>
                      </a:r>
                      <a:r>
                        <a:rPr lang="ko-KR" altLang="en-US" sz="2800" b="1" kern="0" spc="0" dirty="0">
                          <a:solidFill>
                            <a:srgbClr val="000000"/>
                          </a:solidFill>
                          <a:effectLst/>
                          <a:ea typeface="Open"/>
                        </a:rPr>
                        <a:t>야마다</a:t>
                      </a:r>
                      <a:r>
                        <a:rPr lang="en-US" altLang="ko-KR" sz="2800" b="1" kern="0" spc="0" dirty="0">
                          <a:solidFill>
                            <a:srgbClr val="000000"/>
                          </a:solidFill>
                          <a:effectLst/>
                          <a:latin typeface="Open"/>
                        </a:rPr>
                        <a:t>)(</a:t>
                      </a:r>
                      <a:r>
                        <a:rPr lang="ko-KR" altLang="en-US" sz="2800" b="1" kern="0" spc="0" dirty="0" err="1">
                          <a:solidFill>
                            <a:srgbClr val="000000"/>
                          </a:solidFill>
                          <a:effectLst/>
                          <a:latin typeface="Open"/>
                        </a:rPr>
                        <a:t>안분표</a:t>
                      </a:r>
                      <a:r>
                        <a:rPr lang="en-US" altLang="ko-KR" sz="2800" b="1" kern="0" spc="0" dirty="0">
                          <a:solidFill>
                            <a:srgbClr val="000000"/>
                          </a:solidFill>
                          <a:effectLst/>
                          <a:latin typeface="Open"/>
                        </a:rPr>
                        <a:t>)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Open"/>
                        </a:rPr>
                        <a:t>10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926267"/>
                  </a:ext>
                </a:extLst>
              </a:tr>
              <a:tr h="6932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800" b="1" kern="0" spc="0" dirty="0">
                          <a:solidFill>
                            <a:srgbClr val="000000"/>
                          </a:solidFill>
                          <a:effectLst/>
                          <a:ea typeface="Open"/>
                        </a:rPr>
                        <a:t>합계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b="1" kern="0" spc="0" dirty="0">
                          <a:solidFill>
                            <a:srgbClr val="000000"/>
                          </a:solidFill>
                          <a:effectLst/>
                          <a:latin typeface="Open"/>
                        </a:rPr>
                        <a:t>100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004011"/>
                  </a:ext>
                </a:extLst>
              </a:tr>
            </a:tbl>
          </a:graphicData>
        </a:graphic>
      </p:graphicFrame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9223A51-4EFF-4435-A9F2-D12A48B63488}"/>
              </a:ext>
            </a:extLst>
          </p:cNvPr>
          <p:cNvSpPr/>
          <p:nvPr/>
        </p:nvSpPr>
        <p:spPr>
          <a:xfrm>
            <a:off x="6168008" y="2204864"/>
            <a:ext cx="2880320" cy="9721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3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김당근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431E"/>
      </a:accent1>
      <a:accent2>
        <a:srgbClr val="E41A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148</Words>
  <Application>Microsoft Office PowerPoint</Application>
  <PresentationFormat>와이드스크린</PresentationFormat>
  <Paragraphs>39</Paragraphs>
  <Slides>10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맑은 고딕</vt:lpstr>
      <vt:lpstr>Yoon가변 윤고딕 540_TT</vt:lpstr>
      <vt:lpstr>Calibri</vt:lpstr>
      <vt:lpstr>Open</vt:lpstr>
      <vt:lpstr>Yoon가변 윤고딕 530_TT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김다은</dc:creator>
  <cp:lastModifiedBy>LG</cp:lastModifiedBy>
  <cp:revision>32</cp:revision>
  <dcterms:created xsi:type="dcterms:W3CDTF">2014-04-29T00:37:20Z</dcterms:created>
  <dcterms:modified xsi:type="dcterms:W3CDTF">2018-05-20T07:22:52Z</dcterms:modified>
</cp:coreProperties>
</file>