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0" r:id="rId3"/>
    <p:sldId id="256" r:id="rId4"/>
    <p:sldId id="26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60"/>
  </p:normalViewPr>
  <p:slideViewPr>
    <p:cSldViewPr>
      <p:cViewPr varScale="1">
        <p:scale>
          <a:sx n="141" d="100"/>
          <a:sy n="141" d="100"/>
        </p:scale>
        <p:origin x="-738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09728"/>
            <a:ext cx="8814816" cy="18790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64234" y="285751"/>
            <a:ext cx="8229600" cy="165735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133600" y="2114550"/>
            <a:ext cx="6560234" cy="131445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>
          <a:xfrm>
            <a:off x="5562600" y="4881753"/>
            <a:ext cx="3002280" cy="205740"/>
          </a:xfrm>
        </p:spPr>
        <p:txBody>
          <a:bodyPr vert="horz" rtlCol="0"/>
          <a:lstStyle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>
          <a:xfrm>
            <a:off x="8638952" y="48817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2"/>
          </p:nvPr>
        </p:nvSpPr>
        <p:spPr>
          <a:xfrm>
            <a:off x="1600200" y="4881753"/>
            <a:ext cx="3907464" cy="20574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00128" y="2450592"/>
            <a:ext cx="74066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373673"/>
            <a:ext cx="7772400" cy="2048256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65785"/>
            <a:ext cx="7772400" cy="1132284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4885253"/>
            <a:ext cx="3002280" cy="205740"/>
          </a:xfrm>
        </p:spPr>
        <p:txBody>
          <a:bodyPr vert="horz" rtlCol="0"/>
          <a:lstStyle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48852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4885253"/>
            <a:ext cx="3907464" cy="20574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41080" y="4885926"/>
            <a:ext cx="464288" cy="205740"/>
          </a:xfrm>
        </p:spPr>
        <p:txBody>
          <a:bodyPr/>
          <a:lstStyle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16744" y="162391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4800600" y="162391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961"/>
            <a:ext cx="8229600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956322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956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41080" y="4885926"/>
            <a:ext cx="464288" cy="205740"/>
          </a:xfrm>
        </p:spPr>
        <p:txBody>
          <a:bodyPr/>
          <a:lstStyle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9914"/>
            <a:ext cx="8229600" cy="85725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057552" y="79324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63136" y="228600"/>
            <a:ext cx="3931920" cy="5715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963136" y="830670"/>
            <a:ext cx="3931920" cy="8001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28600" y="1657350"/>
            <a:ext cx="8666456" cy="298323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5562600" y="4885253"/>
            <a:ext cx="3002280" cy="205740"/>
          </a:xfrm>
        </p:spPr>
        <p:txBody>
          <a:bodyPr vert="horz" rtlCol="0"/>
          <a:lstStyle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8638952" y="48852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1600200" y="4885253"/>
            <a:ext cx="3907464" cy="20574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0443" y="3543300"/>
            <a:ext cx="5486400" cy="498402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040443" y="4041703"/>
            <a:ext cx="5486400" cy="684191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04800" y="187398"/>
            <a:ext cx="8534400" cy="325755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4881753"/>
            <a:ext cx="3002280" cy="205740"/>
          </a:xfrm>
        </p:spPr>
        <p:txBody>
          <a:bodyPr vert="horz" rtlCol="0"/>
          <a:lstStyle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48817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4881753"/>
            <a:ext cx="3907464" cy="20574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10314"/>
            <a:ext cx="8810846" cy="492404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1295400" y="4800600"/>
            <a:ext cx="4212264" cy="20574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562600" y="4800600"/>
            <a:ext cx="3002280" cy="20574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7F14EB6-3271-432C-BEBC-9655B9774E18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38952" y="4885926"/>
            <a:ext cx="464288" cy="20574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E5F9F75-D09F-4FB6-8967-96D563505E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90152"/>
            <a:ext cx="8229600" cy="85725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34678"/>
            <a:ext cx="8229600" cy="339471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1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1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1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youtu.be/T6HVicamFb8?t=1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ww.youtube.com/watch?v=T6HVicamFb8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terms.naver.com/entry.nhn?docId=795412&amp;cid=46622&amp;categoryId=4662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06616" y="32852"/>
            <a:ext cx="3817189" cy="595223"/>
          </a:xfrm>
        </p:spPr>
        <p:txBody>
          <a:bodyPr lIns="68580" tIns="34290" bIns="34290">
            <a:normAutofit fontScale="90000"/>
          </a:bodyPr>
          <a:lstStyle/>
          <a:p>
            <a:r>
              <a:rPr lang="en-US" altLang="ko-KR" sz="2600" dirty="0">
                <a:ea typeface="문체부 궁체 정자체" panose="02030609000101010101" pitchFamily="17" charset="-127"/>
              </a:rPr>
              <a:t>8 . </a:t>
            </a:r>
            <a:r>
              <a:rPr lang="ko-KR" altLang="en-US" sz="2600" dirty="0" err="1">
                <a:ea typeface="문체부 궁체 정자체" panose="02030609000101010101" pitchFamily="17" charset="-127"/>
              </a:rPr>
              <a:t>아즈치</a:t>
            </a:r>
            <a:r>
              <a:rPr lang="en-US" altLang="ko-KR" sz="2600" dirty="0">
                <a:ea typeface="문체부 궁체 정자체" panose="02030609000101010101" pitchFamily="17" charset="-127"/>
              </a:rPr>
              <a:t>-</a:t>
            </a:r>
            <a:r>
              <a:rPr lang="ko-KR" altLang="en-US" sz="2600" dirty="0" err="1">
                <a:ea typeface="문체부 궁체 정자체" panose="02030609000101010101" pitchFamily="17" charset="-127"/>
              </a:rPr>
              <a:t>모모야마의</a:t>
            </a:r>
            <a:r>
              <a:rPr lang="ko-KR" altLang="en-US" sz="2600" dirty="0">
                <a:ea typeface="문체부 궁체 정자체" panose="02030609000101010101" pitchFamily="17" charset="-127"/>
              </a:rPr>
              <a:t> 문화</a:t>
            </a:r>
            <a:endParaRPr lang="ko-KR" altLang="en-US" sz="2600" dirty="0">
              <a:ea typeface="문체부 궁체 정자체" panose="02030609000101010101" pitchFamily="17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21" y="504286"/>
            <a:ext cx="3668009" cy="263204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100" y="1766912"/>
            <a:ext cx="2579357" cy="18281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536" y="181808"/>
            <a:ext cx="2545921" cy="158510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l="606" t="760" r="332" b="762"/>
          <a:stretch/>
        </p:blipFill>
        <p:spPr>
          <a:xfrm>
            <a:off x="3970971" y="504286"/>
            <a:ext cx="1932208" cy="2691441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333348" y="731743"/>
            <a:ext cx="591952" cy="2225615"/>
            <a:chOff x="6679071" y="3251657"/>
            <a:chExt cx="789269" cy="2967487"/>
          </a:xfrm>
          <a:solidFill>
            <a:srgbClr val="FFFF00"/>
          </a:solidFill>
        </p:grpSpPr>
        <p:sp>
          <p:nvSpPr>
            <p:cNvPr id="10" name="세로로 말린 두루마리 모양 9"/>
            <p:cNvSpPr/>
            <p:nvPr/>
          </p:nvSpPr>
          <p:spPr>
            <a:xfrm>
              <a:off x="6679071" y="3251657"/>
              <a:ext cx="789269" cy="2967487"/>
            </a:xfrm>
            <a:prstGeom prst="verticalScroll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ea typeface="문체부 궁체 흘림체" panose="02030609000101010101" pitchFamily="17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5152" y="3424186"/>
              <a:ext cx="615553" cy="2794958"/>
            </a:xfrm>
            <a:prstGeom prst="rect">
              <a:avLst/>
            </a:prstGeom>
            <a:grp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dirty="0" err="1">
                  <a:ea typeface="문체부 궁체 흘림체" panose="02030609000101010101" pitchFamily="17" charset="-127"/>
                </a:rPr>
                <a:t>아즈치</a:t>
              </a:r>
              <a:r>
                <a:rPr lang="en-US" altLang="ko-KR" dirty="0">
                  <a:ea typeface="문체부 궁체 흘림체" panose="02030609000101010101" pitchFamily="17" charset="-127"/>
                </a:rPr>
                <a:t>(</a:t>
              </a:r>
              <a:r>
                <a:rPr lang="ko-KR" altLang="en-US" dirty="0" err="1">
                  <a:ea typeface="문체부 궁체 흘림체" panose="02030609000101010101" pitchFamily="17" charset="-127"/>
                </a:rPr>
                <a:t>安土</a:t>
              </a:r>
              <a:r>
                <a:rPr lang="en-US" altLang="ko-KR" dirty="0">
                  <a:ea typeface="문체부 궁체 흘림체" panose="02030609000101010101" pitchFamily="17" charset="-127"/>
                </a:rPr>
                <a:t>)</a:t>
              </a:r>
              <a:r>
                <a:rPr lang="ko-KR" altLang="en-US" dirty="0">
                  <a:ea typeface="문체부 궁체 흘림체" panose="02030609000101010101" pitchFamily="17" charset="-127"/>
                </a:rPr>
                <a:t> 성</a:t>
              </a:r>
              <a:r>
                <a:rPr lang="en-US" altLang="ko-KR" dirty="0">
                  <a:ea typeface="문체부 궁체 흘림체" panose="02030609000101010101" pitchFamily="17" charset="-127"/>
                </a:rPr>
                <a:t>(</a:t>
              </a:r>
              <a:r>
                <a:rPr lang="ko-KR" altLang="en-US" dirty="0">
                  <a:ea typeface="문체부 궁체 흘림체" panose="02030609000101010101" pitchFamily="17" charset="-127"/>
                </a:rPr>
                <a:t>城</a:t>
              </a:r>
              <a:r>
                <a:rPr lang="en-US" altLang="ko-KR" dirty="0">
                  <a:ea typeface="문체부 궁체 흘림체" panose="02030609000101010101" pitchFamily="17" charset="-127"/>
                </a:rPr>
                <a:t>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36960" y="498830"/>
            <a:ext cx="415498" cy="126808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ko-KR" altLang="en-US" dirty="0">
                <a:ea typeface="문체부 궁체 흘림체" panose="02030609000101010101" pitchFamily="17" charset="-127"/>
              </a:rPr>
              <a:t>산성</a:t>
            </a:r>
            <a:r>
              <a:rPr lang="en-US" altLang="ko-KR" dirty="0">
                <a:ea typeface="문체부 궁체 흘림체" panose="02030609000101010101" pitchFamily="17" charset="-127"/>
              </a:rPr>
              <a:t>(</a:t>
            </a:r>
            <a:r>
              <a:rPr lang="ko-KR" altLang="en-US" dirty="0">
                <a:ea typeface="문체부 궁체 흘림체" panose="02030609000101010101" pitchFamily="17" charset="-127"/>
              </a:rPr>
              <a:t>山城</a:t>
            </a:r>
            <a:r>
              <a:rPr lang="en-US" altLang="ko-KR" dirty="0">
                <a:ea typeface="문체부 궁체 흘림체" panose="02030609000101010101" pitchFamily="17" charset="-127"/>
              </a:rPr>
              <a:t>)</a:t>
            </a:r>
            <a:endParaRPr lang="ko-KR" altLang="en-US" dirty="0">
              <a:ea typeface="문체부 궁체 흘림체" panose="02030609000101010101" pitchFamily="17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047" y="1766912"/>
            <a:ext cx="415498" cy="165196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ko-KR" altLang="en-US" dirty="0" err="1">
                <a:ea typeface="문체부 궁체 흘림체" panose="02030609000101010101" pitchFamily="17" charset="-127"/>
              </a:rPr>
              <a:t>평산성</a:t>
            </a:r>
            <a:r>
              <a:rPr lang="en-US" altLang="ko-KR" dirty="0">
                <a:ea typeface="문체부 궁체 흘림체" panose="02030609000101010101" pitchFamily="17" charset="-127"/>
              </a:rPr>
              <a:t>(</a:t>
            </a:r>
            <a:r>
              <a:rPr lang="ko-KR" altLang="en-US" dirty="0" err="1">
                <a:ea typeface="문체부 궁체 흘림체" panose="02030609000101010101" pitchFamily="17" charset="-127"/>
              </a:rPr>
              <a:t>平山城</a:t>
            </a:r>
            <a:r>
              <a:rPr lang="en-US" altLang="ko-KR" dirty="0">
                <a:ea typeface="문체부 궁체 흘림체" panose="02030609000101010101" pitchFamily="17" charset="-127"/>
              </a:rPr>
              <a:t>)</a:t>
            </a:r>
            <a:endParaRPr lang="ko-KR" altLang="en-US" dirty="0">
              <a:ea typeface="문체부 궁체 흘림체" panose="02030609000101010101" pitchFamily="17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047" y="407087"/>
            <a:ext cx="415498" cy="1250837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ko-KR" altLang="en-US" dirty="0">
                <a:ea typeface="문체부 궁체 흘림체" panose="02030609000101010101" pitchFamily="17" charset="-127"/>
              </a:rPr>
              <a:t>평성</a:t>
            </a:r>
            <a:r>
              <a:rPr lang="en-US" altLang="ko-KR" dirty="0">
                <a:ea typeface="문체부 궁체 흘림체" panose="02030609000101010101" pitchFamily="17" charset="-127"/>
              </a:rPr>
              <a:t>(</a:t>
            </a:r>
            <a:r>
              <a:rPr lang="ko-KR" altLang="en-US" dirty="0">
                <a:ea typeface="문체부 궁체 흘림체" panose="02030609000101010101" pitchFamily="17" charset="-127"/>
              </a:rPr>
              <a:t>平城</a:t>
            </a:r>
            <a:r>
              <a:rPr lang="en-US" altLang="ko-KR" dirty="0">
                <a:ea typeface="문체부 궁체 흘림체" panose="02030609000101010101" pitchFamily="17" charset="-127"/>
              </a:rPr>
              <a:t>)</a:t>
            </a:r>
            <a:endParaRPr lang="ko-KR" altLang="en-US" dirty="0">
              <a:ea typeface="문체부 궁체 흘림체" panose="02030609000101010101" pitchFamily="17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173" y="3182741"/>
            <a:ext cx="224810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pc="-113" dirty="0">
                <a:latin typeface="바탕" panose="02030600000101010101" pitchFamily="18" charset="-127"/>
                <a:ea typeface="바탕" panose="02030600000101010101" pitchFamily="18" charset="-127"/>
              </a:rPr>
              <a:t>※ </a:t>
            </a:r>
            <a:r>
              <a:rPr lang="ko-KR" altLang="en-US" spc="-113" dirty="0">
                <a:latin typeface="바탕" panose="02030600000101010101" pitchFamily="18" charset="-127"/>
                <a:ea typeface="문체부 궁체 정자체" panose="02030609000101010101" pitchFamily="17" charset="-127"/>
              </a:rPr>
              <a:t>다도</a:t>
            </a:r>
            <a:r>
              <a:rPr lang="en-US" altLang="ko-KR" spc="-113" dirty="0">
                <a:latin typeface="바탕" panose="02030600000101010101" pitchFamily="18" charset="-127"/>
                <a:ea typeface="문체부 궁체 정자체" panose="02030609000101010101" pitchFamily="17" charset="-127"/>
              </a:rPr>
              <a:t>(</a:t>
            </a:r>
            <a:r>
              <a:rPr lang="ko-KR" altLang="en-US" spc="-113" dirty="0">
                <a:latin typeface="바탕" panose="02030600000101010101" pitchFamily="18" charset="-127"/>
                <a:ea typeface="문체부 궁체 정자체" panose="02030609000101010101" pitchFamily="17" charset="-127"/>
              </a:rPr>
              <a:t>茶道</a:t>
            </a:r>
            <a:r>
              <a:rPr lang="en-US" altLang="ko-KR" spc="-113" dirty="0">
                <a:latin typeface="바탕" panose="02030600000101010101" pitchFamily="18" charset="-127"/>
                <a:ea typeface="문체부 궁체 정자체" panose="02030609000101010101" pitchFamily="17" charset="-127"/>
              </a:rPr>
              <a:t>) </a:t>
            </a:r>
            <a:r>
              <a:rPr lang="en-US" altLang="ko-KR" spc="-113" dirty="0">
                <a:latin typeface="바탕" panose="02030600000101010101" pitchFamily="18" charset="-127"/>
                <a:ea typeface="바탕" panose="02030600000101010101" pitchFamily="18" charset="-127"/>
              </a:rPr>
              <a:t>·</a:t>
            </a:r>
            <a:r>
              <a:rPr lang="en-US" altLang="ko-KR" spc="-113" dirty="0">
                <a:latin typeface="바탕" panose="02030600000101010101" pitchFamily="18" charset="-127"/>
                <a:ea typeface="문체부 궁체 정자체" panose="02030609000101010101" pitchFamily="17" charset="-127"/>
              </a:rPr>
              <a:t> </a:t>
            </a:r>
            <a:r>
              <a:rPr lang="ko-KR" altLang="en-US" spc="-113" dirty="0">
                <a:latin typeface="바탕" panose="02030600000101010101" pitchFamily="18" charset="-127"/>
                <a:ea typeface="문체부 궁체 정자체" panose="02030609000101010101" pitchFamily="17" charset="-127"/>
              </a:rPr>
              <a:t>도자기</a:t>
            </a:r>
            <a:r>
              <a:rPr lang="en-US" altLang="ko-KR" spc="-113" dirty="0"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endParaRPr lang="ko-KR" altLang="en-US" spc="-113" dirty="0">
              <a:ea typeface="문체부 궁체 정자체" panose="02030609000101010101" pitchFamily="17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6" y="3503538"/>
            <a:ext cx="2368703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pc="-113" dirty="0" err="1">
                <a:ea typeface="문체부 궁체 정자체" panose="02030609000101010101" pitchFamily="17" charset="-127"/>
              </a:rPr>
              <a:t>무로마치</a:t>
            </a:r>
            <a:r>
              <a:rPr lang="ko-KR" altLang="en-US" spc="-113" dirty="0">
                <a:ea typeface="문체부 궁체 정자체" panose="02030609000101010101" pitchFamily="17" charset="-127"/>
              </a:rPr>
              <a:t> 시대 이후 </a:t>
            </a:r>
            <a:endParaRPr lang="en-US" altLang="ko-KR" spc="-113" dirty="0">
              <a:ea typeface="문체부 궁체 정자체" panose="02030609000101010101" pitchFamily="17" charset="-127"/>
            </a:endParaRPr>
          </a:p>
          <a:p>
            <a:r>
              <a:rPr lang="ko-KR" altLang="en-US" spc="-113" dirty="0">
                <a:ea typeface="문체부 궁체 정자체" panose="02030609000101010101" pitchFamily="17" charset="-127"/>
              </a:rPr>
              <a:t>귀족 문화의 일부</a:t>
            </a:r>
            <a:endParaRPr lang="en-US" altLang="ko-KR" spc="-113" dirty="0">
              <a:ea typeface="문체부 궁체 정자체" panose="02030609000101010101" pitchFamily="17" charset="-127"/>
            </a:endParaRPr>
          </a:p>
          <a:p>
            <a:endParaRPr lang="en-US" altLang="ko-KR" spc="-113" dirty="0">
              <a:ea typeface="문체부 궁체 정자체" panose="02030609000101010101" pitchFamily="17" charset="-127"/>
            </a:endParaRPr>
          </a:p>
          <a:p>
            <a:r>
              <a:rPr lang="en-US" altLang="ko-KR" spc="-113" dirty="0">
                <a:ea typeface="문체부 궁체 정자체" panose="02030609000101010101" pitchFamily="17" charset="-127"/>
              </a:rPr>
              <a:t>‘</a:t>
            </a:r>
            <a:r>
              <a:rPr lang="ko-KR" altLang="en-US" spc="-113" dirty="0" err="1">
                <a:ea typeface="문체부 궁체 정자체" panose="02030609000101010101" pitchFamily="17" charset="-127"/>
              </a:rPr>
              <a:t>센노리큐</a:t>
            </a:r>
            <a:r>
              <a:rPr lang="en-US" altLang="ko-KR" spc="-113" dirty="0">
                <a:ea typeface="문체부 궁체 정자체" panose="02030609000101010101" pitchFamily="17" charset="-127"/>
              </a:rPr>
              <a:t>’</a:t>
            </a:r>
            <a:r>
              <a:rPr lang="ko-KR" altLang="en-US" spc="-113" dirty="0">
                <a:ea typeface="문체부 궁체 정자체" panose="02030609000101010101" pitchFamily="17" charset="-127"/>
              </a:rPr>
              <a:t> 다도의 명인</a:t>
            </a:r>
            <a:endParaRPr lang="en-US" altLang="ko-KR" spc="-113" dirty="0">
              <a:ea typeface="문체부 궁체 정자체" panose="02030609000101010101" pitchFamily="17" charset="-127"/>
            </a:endParaRPr>
          </a:p>
          <a:p>
            <a:r>
              <a:rPr lang="en-US" altLang="ko-KR" spc="-113" dirty="0">
                <a:ea typeface="문체부 궁체 정자체" panose="02030609000101010101" pitchFamily="17" charset="-127"/>
              </a:rPr>
              <a:t>‘</a:t>
            </a:r>
            <a:r>
              <a:rPr lang="ko-KR" altLang="en-US" spc="-113" dirty="0">
                <a:ea typeface="문체부 궁체 정자체" panose="02030609000101010101" pitchFamily="17" charset="-127"/>
              </a:rPr>
              <a:t>다도정치</a:t>
            </a:r>
            <a:r>
              <a:rPr lang="en-US" altLang="ko-KR" spc="-113" dirty="0">
                <a:ea typeface="문체부 궁체 정자체" panose="02030609000101010101" pitchFamily="17" charset="-127"/>
              </a:rPr>
              <a:t>’, </a:t>
            </a:r>
            <a:r>
              <a:rPr lang="ko-KR" altLang="en-US" spc="-113" dirty="0">
                <a:ea typeface="문체부 궁체 정자체" panose="02030609000101010101" pitchFamily="17" charset="-127"/>
              </a:rPr>
              <a:t>명기</a:t>
            </a:r>
            <a:r>
              <a:rPr lang="en-US" altLang="ko-KR" spc="-113" dirty="0">
                <a:ea typeface="문체부 궁체 정자체" panose="02030609000101010101" pitchFamily="17" charset="-127"/>
              </a:rPr>
              <a:t>(</a:t>
            </a:r>
            <a:r>
              <a:rPr lang="ko-KR" altLang="en-US" spc="-113" dirty="0">
                <a:ea typeface="문체부 궁체 정자체" panose="02030609000101010101" pitchFamily="17" charset="-127"/>
              </a:rPr>
              <a:t>名器</a:t>
            </a:r>
            <a:r>
              <a:rPr lang="en-US" altLang="ko-KR" spc="-113" dirty="0">
                <a:ea typeface="문체부 궁체 정자체" panose="02030609000101010101" pitchFamily="17" charset="-127"/>
              </a:rPr>
              <a:t>)</a:t>
            </a:r>
            <a:endParaRPr lang="en-US" altLang="ko-KR" spc="-113" dirty="0">
              <a:ea typeface="문체부 궁체 정자체" panose="02030609000101010101" pitchFamily="17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/>
          <a:srcRect l="10061" t="5355" b="9149"/>
          <a:stretch/>
        </p:blipFill>
        <p:spPr>
          <a:xfrm>
            <a:off x="4893946" y="3358818"/>
            <a:ext cx="1458152" cy="158411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5775" y="3272350"/>
            <a:ext cx="2053017" cy="138257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8"/>
          <a:srcRect l="17933" t="2103" r="11426" b="9838"/>
          <a:stretch/>
        </p:blipFill>
        <p:spPr>
          <a:xfrm>
            <a:off x="6598127" y="3595053"/>
            <a:ext cx="2087302" cy="13627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9864" y="170763"/>
            <a:ext cx="224810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pc="-113" dirty="0">
                <a:latin typeface="바탕" panose="02030600000101010101" pitchFamily="18" charset="-127"/>
                <a:ea typeface="바탕" panose="02030600000101010101" pitchFamily="18" charset="-127"/>
              </a:rPr>
              <a:t>※ </a:t>
            </a:r>
            <a:r>
              <a:rPr lang="ko-KR" altLang="en-US" spc="-113" dirty="0">
                <a:latin typeface="바탕" panose="02030600000101010101" pitchFamily="18" charset="-127"/>
                <a:ea typeface="문체부 궁체 정자체" panose="02030609000101010101" pitchFamily="17" charset="-127"/>
              </a:rPr>
              <a:t>축성 기술</a:t>
            </a:r>
            <a:r>
              <a:rPr lang="en-US" altLang="ko-KR" spc="-113" dirty="0"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endParaRPr lang="ko-KR" altLang="en-US" spc="-113" dirty="0">
              <a:ea typeface="문체부 궁체 정자체" panose="02030609000101010101" pitchFamily="17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9184" y="4201203"/>
            <a:ext cx="1135635" cy="756579"/>
          </a:xfrm>
          <a:prstGeom prst="rect">
            <a:avLst/>
          </a:prstGeom>
        </p:spPr>
      </p:pic>
      <p:sp>
        <p:nvSpPr>
          <p:cNvPr id="24" name="직사각형 23">
            <a:hlinkClick r:id="rId10"/>
          </p:cNvPr>
          <p:cNvSpPr/>
          <p:nvPr/>
        </p:nvSpPr>
        <p:spPr>
          <a:xfrm>
            <a:off x="6053749" y="142029"/>
            <a:ext cx="391171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Rockwell" panose="02060603020205020403"/>
                <a:ea typeface="바탕" panose="02030600000101010101" pitchFamily="18" charset="-127"/>
                <a:hlinkClick r:id="rId11"/>
              </a:rPr>
              <a:t>https://youtu.be/T6HVicamFb8?t=1</a:t>
            </a:r>
            <a:endParaRPr lang="ko-KR" altLang="en-US" dirty="0">
              <a:solidFill>
                <a:prstClr val="black"/>
              </a:solidFill>
              <a:latin typeface="Rockwell" panose="02060603020205020403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20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1632" y="117965"/>
            <a:ext cx="4160879" cy="644232"/>
          </a:xfrm>
        </p:spPr>
        <p:txBody>
          <a:bodyPr lIns="68580" tIns="34290" bIns="34290">
            <a:normAutofit fontScale="90000"/>
          </a:bodyPr>
          <a:lstStyle/>
          <a:p>
            <a:r>
              <a:rPr lang="en-US" altLang="ko-KR" sz="2600" dirty="0">
                <a:ea typeface="문체부 궁체 정자체" panose="02030609000101010101" pitchFamily="17" charset="-127"/>
              </a:rPr>
              <a:t>9 (</a:t>
            </a:r>
            <a:r>
              <a:rPr lang="ko-KR" altLang="en-US" sz="2600" dirty="0">
                <a:ea typeface="문체부 궁체 정자체" panose="02030609000101010101" pitchFamily="17" charset="-127"/>
              </a:rPr>
              <a:t>終</a:t>
            </a:r>
            <a:r>
              <a:rPr lang="en-US" altLang="ko-KR" sz="2600" dirty="0">
                <a:ea typeface="문체부 궁체 정자체" panose="02030609000101010101" pitchFamily="17" charset="-127"/>
              </a:rPr>
              <a:t>). </a:t>
            </a:r>
            <a:r>
              <a:rPr lang="ko-KR" altLang="en-US" sz="2600" dirty="0" err="1">
                <a:ea typeface="문체부 궁체 정자체" panose="02030609000101010101" pitchFamily="17" charset="-127"/>
              </a:rPr>
              <a:t>혼노지</a:t>
            </a:r>
            <a:r>
              <a:rPr lang="en-US" altLang="ko-KR" sz="2600" dirty="0">
                <a:ea typeface="문체부 궁체 정자체" panose="02030609000101010101" pitchFamily="17" charset="-127"/>
              </a:rPr>
              <a:t>(</a:t>
            </a:r>
            <a:r>
              <a:rPr lang="ko-KR" altLang="en-US" sz="2600" dirty="0" err="1">
                <a:ea typeface="문체부 궁체 정자체" panose="02030609000101010101" pitchFamily="17" charset="-127"/>
              </a:rPr>
              <a:t>本能寺</a:t>
            </a:r>
            <a:r>
              <a:rPr lang="en-US" altLang="ko-KR" sz="2600" dirty="0">
                <a:ea typeface="문체부 궁체 정자체" panose="02030609000101010101" pitchFamily="17" charset="-127"/>
              </a:rPr>
              <a:t>)</a:t>
            </a:r>
            <a:r>
              <a:rPr lang="ko-KR" altLang="en-US" sz="2600" dirty="0">
                <a:ea typeface="문체부 궁체 정자체" panose="02030609000101010101" pitchFamily="17" charset="-127"/>
              </a:rPr>
              <a:t>의 변</a:t>
            </a:r>
            <a:r>
              <a:rPr lang="en-US" altLang="ko-KR" sz="2600" dirty="0">
                <a:ea typeface="문체부 궁체 정자체" panose="02030609000101010101" pitchFamily="17" charset="-127"/>
              </a:rPr>
              <a:t>(</a:t>
            </a:r>
            <a:r>
              <a:rPr lang="ko-KR" altLang="en-US" sz="2600" dirty="0">
                <a:ea typeface="문체부 궁체 정자체" panose="02030609000101010101" pitchFamily="17" charset="-127"/>
              </a:rPr>
              <a:t>變</a:t>
            </a:r>
            <a:r>
              <a:rPr lang="en-US" altLang="ko-KR" sz="2600" dirty="0">
                <a:ea typeface="문체부 궁체 정자체" panose="02030609000101010101" pitchFamily="17" charset="-127"/>
              </a:rPr>
              <a:t>)</a:t>
            </a:r>
            <a:endParaRPr lang="ko-KR" altLang="en-US" sz="2600" dirty="0">
              <a:ea typeface="문체부 궁체 정자체" panose="02030609000101010101" pitchFamily="17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11250" t="28333" r="6203" b="12616"/>
          <a:stretch/>
        </p:blipFill>
        <p:spPr>
          <a:xfrm>
            <a:off x="377410" y="837583"/>
            <a:ext cx="4921364" cy="313488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774" y="1433052"/>
            <a:ext cx="3571518" cy="1865401"/>
          </a:xfrm>
          <a:prstGeom prst="rect">
            <a:avLst/>
          </a:prstGeom>
        </p:spPr>
      </p:pic>
      <p:sp>
        <p:nvSpPr>
          <p:cNvPr id="8" name="폭발 1 7"/>
          <p:cNvSpPr/>
          <p:nvPr/>
        </p:nvSpPr>
        <p:spPr>
          <a:xfrm>
            <a:off x="3170082" y="1245553"/>
            <a:ext cx="569344" cy="6255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폭발 1 8"/>
          <p:cNvSpPr/>
          <p:nvPr/>
        </p:nvSpPr>
        <p:spPr>
          <a:xfrm>
            <a:off x="1202842" y="2291988"/>
            <a:ext cx="569344" cy="6255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폭발 1 9"/>
          <p:cNvSpPr/>
          <p:nvPr/>
        </p:nvSpPr>
        <p:spPr>
          <a:xfrm>
            <a:off x="1833796" y="2829517"/>
            <a:ext cx="569344" cy="6255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폭발 1 10"/>
          <p:cNvSpPr/>
          <p:nvPr/>
        </p:nvSpPr>
        <p:spPr>
          <a:xfrm>
            <a:off x="2464750" y="2516757"/>
            <a:ext cx="569344" cy="6255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718" y="899304"/>
            <a:ext cx="236770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1581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년 경 세력도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2979" y="923072"/>
            <a:ext cx="203799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『</a:t>
            </a:r>
            <a:r>
              <a:rPr lang="ko-KR" altLang="en-US" dirty="0" err="1">
                <a:solidFill>
                  <a:srgbClr val="FFFF00"/>
                </a:solidFill>
                <a:ea typeface="문체부 궁체 흘림체" panose="02030609000101010101" pitchFamily="17" charset="-127"/>
              </a:rPr>
              <a:t>호쿠리쿠</a:t>
            </a:r>
            <a:r>
              <a:rPr lang="en-US" altLang="ko-KR" dirty="0">
                <a:solidFill>
                  <a:srgbClr val="FFFF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』</a:t>
            </a:r>
            <a:r>
              <a:rPr lang="ko-KR" altLang="en-US" dirty="0">
                <a:solidFill>
                  <a:srgbClr val="FFFF00"/>
                </a:solidFill>
                <a:ea typeface="문체부 궁체 흘림체" panose="02030609000101010101" pitchFamily="17" charset="-127"/>
              </a:rPr>
              <a:t>방면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5158" y="1881947"/>
            <a:ext cx="203799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『</a:t>
            </a:r>
            <a:r>
              <a:rPr lang="ko-KR" altLang="en-US" dirty="0" err="1">
                <a:solidFill>
                  <a:srgbClr val="FFFF00"/>
                </a:solidFill>
                <a:ea typeface="문체부 궁체 흘림체" panose="02030609000101010101" pitchFamily="17" charset="-127"/>
              </a:rPr>
              <a:t>츄코쿠</a:t>
            </a:r>
            <a:r>
              <a:rPr lang="en-US" altLang="ko-KR" dirty="0">
                <a:solidFill>
                  <a:srgbClr val="FFFF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』</a:t>
            </a:r>
            <a:r>
              <a:rPr lang="ko-KR" altLang="en-US" dirty="0">
                <a:solidFill>
                  <a:srgbClr val="FFFF00"/>
                </a:solidFill>
                <a:ea typeface="문체부 궁체 흘림체" panose="02030609000101010101" pitchFamily="17" charset="-127"/>
              </a:rPr>
              <a:t>방면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5619" y="3037998"/>
            <a:ext cx="203799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『</a:t>
            </a:r>
            <a:r>
              <a:rPr lang="ko-KR" altLang="en-US" dirty="0" err="1">
                <a:solidFill>
                  <a:srgbClr val="FFFF00"/>
                </a:solidFill>
                <a:ea typeface="문체부 궁체 흘림체" panose="02030609000101010101" pitchFamily="17" charset="-127"/>
              </a:rPr>
              <a:t>혼간지</a:t>
            </a:r>
            <a:r>
              <a:rPr lang="en-US" altLang="ko-KR" dirty="0">
                <a:solidFill>
                  <a:srgbClr val="FFFF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』</a:t>
            </a:r>
            <a:r>
              <a:rPr lang="ko-KR" altLang="en-US" dirty="0">
                <a:solidFill>
                  <a:srgbClr val="FFFF00"/>
                </a:solidFill>
                <a:ea typeface="문체부 궁체 흘림체" panose="02030609000101010101" pitchFamily="17" charset="-127"/>
              </a:rPr>
              <a:t>방면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6763" y="3540626"/>
            <a:ext cx="203799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『</a:t>
            </a:r>
            <a:r>
              <a:rPr lang="ko-KR" altLang="en-US" dirty="0" err="1">
                <a:solidFill>
                  <a:srgbClr val="FFFF00"/>
                </a:solidFill>
                <a:ea typeface="문체부 궁체 흘림체" panose="02030609000101010101" pitchFamily="17" charset="-127"/>
              </a:rPr>
              <a:t>시코쿠</a:t>
            </a:r>
            <a:r>
              <a:rPr lang="en-US" altLang="ko-KR" dirty="0">
                <a:solidFill>
                  <a:srgbClr val="FFFF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』</a:t>
            </a:r>
            <a:r>
              <a:rPr lang="ko-KR" altLang="en-US" dirty="0">
                <a:solidFill>
                  <a:srgbClr val="FFFF00"/>
                </a:solidFill>
                <a:ea typeface="문체부 궁체 흘림체" panose="02030609000101010101" pitchFamily="17" charset="-127"/>
              </a:rPr>
              <a:t>방면</a:t>
            </a:r>
          </a:p>
        </p:txBody>
      </p:sp>
      <p:sp>
        <p:nvSpPr>
          <p:cNvPr id="19" name="사각형 설명선 18"/>
          <p:cNvSpPr/>
          <p:nvPr/>
        </p:nvSpPr>
        <p:spPr>
          <a:xfrm>
            <a:off x="322872" y="4204765"/>
            <a:ext cx="2264680" cy="699353"/>
          </a:xfrm>
          <a:prstGeom prst="wedgeRectCallout">
            <a:avLst>
              <a:gd name="adj1" fmla="val -4161"/>
              <a:gd name="adj2" fmla="val -23838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히데요시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모리 가의 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다카마츠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성 고전</a:t>
            </a:r>
          </a:p>
        </p:txBody>
      </p:sp>
      <p:sp>
        <p:nvSpPr>
          <p:cNvPr id="20" name="갈매기형 수장 19"/>
          <p:cNvSpPr/>
          <p:nvPr/>
        </p:nvSpPr>
        <p:spPr>
          <a:xfrm>
            <a:off x="2694303" y="4192411"/>
            <a:ext cx="1080707" cy="699353"/>
          </a:xfrm>
          <a:prstGeom prst="chevron">
            <a:avLst>
              <a:gd name="adj" fmla="val 1762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ea typeface="문체부 궁체 정자체" panose="02030609000101010101" pitchFamily="17" charset="-127"/>
              </a:rPr>
              <a:t>원군 요청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881761" y="4201494"/>
            <a:ext cx="2600990" cy="6993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spc="-113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노부나가</a:t>
            </a:r>
            <a:r>
              <a:rPr lang="en-US" altLang="ko-KR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 </a:t>
            </a:r>
            <a:r>
              <a:rPr lang="ko-KR" altLang="en-US" spc="-113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아케치</a:t>
            </a:r>
            <a:r>
              <a:rPr lang="ko-KR" altLang="en-US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pc="-113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미츠히데</a:t>
            </a:r>
            <a:r>
              <a:rPr lang="en-US" altLang="ko-KR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明智光秀</a:t>
            </a:r>
            <a:r>
              <a:rPr lang="en-US" altLang="ko-KR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</a:t>
            </a:r>
            <a:r>
              <a:rPr lang="ko-KR" altLang="en-US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출진 명령</a:t>
            </a:r>
          </a:p>
        </p:txBody>
      </p:sp>
      <p:sp>
        <p:nvSpPr>
          <p:cNvPr id="24" name="위로 굽은 화살표 23"/>
          <p:cNvSpPr/>
          <p:nvPr/>
        </p:nvSpPr>
        <p:spPr>
          <a:xfrm>
            <a:off x="6657437" y="4126108"/>
            <a:ext cx="524055" cy="547169"/>
          </a:xfrm>
          <a:prstGeom prst="bentUpArrow">
            <a:avLst>
              <a:gd name="adj1" fmla="val 20146"/>
              <a:gd name="adj2" fmla="val 26456"/>
              <a:gd name="adj3" fmla="val 4150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폭발 1 25"/>
          <p:cNvSpPr/>
          <p:nvPr/>
        </p:nvSpPr>
        <p:spPr>
          <a:xfrm>
            <a:off x="5462117" y="2783964"/>
            <a:ext cx="3244832" cy="1342144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spc="-113" dirty="0" err="1">
                <a:solidFill>
                  <a:prstClr val="black"/>
                </a:solidFill>
                <a:ea typeface="문체부 궁체 흘림체" panose="02030609000101010101" pitchFamily="17" charset="-127"/>
              </a:rPr>
              <a:t>아케치</a:t>
            </a:r>
            <a:r>
              <a:rPr lang="ko-KR" altLang="en-US" spc="-113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pc="-113" dirty="0" err="1">
                <a:solidFill>
                  <a:prstClr val="black"/>
                </a:solidFill>
                <a:ea typeface="문체부 궁체 흘림체" panose="02030609000101010101" pitchFamily="17" charset="-127"/>
              </a:rPr>
              <a:t>미츠히데</a:t>
            </a:r>
            <a:r>
              <a:rPr lang="en-US" altLang="ko-KR" spc="-113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, </a:t>
            </a:r>
            <a:r>
              <a:rPr lang="ko-KR" altLang="en-US" spc="-113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 돌연 </a:t>
            </a:r>
            <a:r>
              <a:rPr lang="ko-KR" altLang="en-US" spc="-113" dirty="0" err="1">
                <a:solidFill>
                  <a:prstClr val="black"/>
                </a:solidFill>
                <a:ea typeface="문체부 궁체 흘림체" panose="02030609000101010101" pitchFamily="17" charset="-127"/>
              </a:rPr>
              <a:t>혼노지</a:t>
            </a:r>
            <a:r>
              <a:rPr lang="ko-KR" altLang="en-US" spc="-113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 공격</a:t>
            </a:r>
          </a:p>
        </p:txBody>
      </p:sp>
      <p:sp>
        <p:nvSpPr>
          <p:cNvPr id="28" name="가로로 말린 두루마리 모양 27"/>
          <p:cNvSpPr/>
          <p:nvPr/>
        </p:nvSpPr>
        <p:spPr>
          <a:xfrm>
            <a:off x="5674559" y="924318"/>
            <a:ext cx="2819948" cy="472296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3175">
            <a:solidFill>
              <a:srgbClr val="D98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“</a:t>
            </a:r>
            <a:r>
              <a:rPr lang="ko-KR" altLang="en-US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적은 </a:t>
            </a:r>
            <a:r>
              <a:rPr lang="ko-KR" altLang="en-US" dirty="0" err="1">
                <a:solidFill>
                  <a:prstClr val="black"/>
                </a:solidFill>
                <a:ea typeface="문체부 궁체 흘림체" panose="02030609000101010101" pitchFamily="17" charset="-127"/>
              </a:rPr>
              <a:t>혼노지에</a:t>
            </a:r>
            <a:r>
              <a:rPr lang="ko-KR" altLang="en-US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 있다</a:t>
            </a:r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”</a:t>
            </a:r>
            <a:endParaRPr lang="ko-KR" altLang="en-US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547266" y="135352"/>
            <a:ext cx="3074534" cy="789317"/>
          </a:xfrm>
          <a:prstGeom prst="roundRect">
            <a:avLst/>
          </a:prstGeom>
          <a:solidFill>
            <a:srgbClr val="8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오다 </a:t>
            </a:r>
            <a:r>
              <a:rPr lang="ko-KR" altLang="en-US" spc="-113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노부나가와</a:t>
            </a:r>
            <a:r>
              <a:rPr lang="ko-KR" altLang="en-US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장남</a:t>
            </a:r>
            <a:r>
              <a:rPr lang="en-US" altLang="ko-KR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 “</a:t>
            </a:r>
            <a:r>
              <a:rPr lang="ko-KR" altLang="en-US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자결</a:t>
            </a:r>
            <a:r>
              <a:rPr lang="en-US" altLang="ko-KR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”</a:t>
            </a:r>
          </a:p>
          <a:p>
            <a:pPr algn="ctr"/>
            <a:r>
              <a:rPr lang="ko-KR" altLang="en-US" spc="-113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히데요시의</a:t>
            </a:r>
            <a:r>
              <a:rPr lang="ko-KR" altLang="en-US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복수</a:t>
            </a:r>
            <a:r>
              <a:rPr lang="en-US" altLang="ko-KR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spc="-113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후계자 계승</a:t>
            </a:r>
            <a:endParaRPr lang="en-US" altLang="ko-KR" spc="-113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35166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535767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ko-KR" altLang="en-US" sz="7700" b="1" dirty="0" smtClean="0"/>
              <a:t>임진왜란</a:t>
            </a:r>
            <a:r>
              <a:rPr lang="en-US" altLang="ko-KR" sz="8000" dirty="0" smtClean="0">
                <a:hlinkClick r:id="rId2"/>
              </a:rPr>
              <a:t>[</a:t>
            </a:r>
            <a:r>
              <a:rPr lang="ko-KR" altLang="en-US" sz="8000" dirty="0" smtClean="0">
                <a:hlinkClick r:id="rId2"/>
              </a:rPr>
              <a:t>壬辰倭亂</a:t>
            </a:r>
            <a:r>
              <a:rPr lang="en-US" altLang="ko-KR" sz="8000" dirty="0" smtClean="0">
                <a:hlinkClick r:id="rId2"/>
              </a:rPr>
              <a:t>]</a:t>
            </a:r>
            <a:r>
              <a:rPr lang="ko-KR" altLang="en-US" sz="8000" dirty="0" smtClean="0"/>
              <a:t> </a:t>
            </a:r>
            <a:r>
              <a:rPr lang="ko-KR" altLang="en-US" sz="7700" b="1" dirty="0" smtClean="0"/>
              <a:t> </a:t>
            </a:r>
            <a:endParaRPr lang="ko-KR" altLang="en-US" sz="77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560234" cy="1071570"/>
          </a:xfrm>
        </p:spPr>
        <p:txBody>
          <a:bodyPr>
            <a:noAutofit/>
          </a:bodyPr>
          <a:lstStyle/>
          <a:p>
            <a:pPr algn="l"/>
            <a:r>
              <a:rPr lang="ko-KR" altLang="en-US" sz="4400" b="1" dirty="0" smtClean="0"/>
              <a:t> 목차</a:t>
            </a:r>
            <a:endParaRPr lang="en-US" altLang="ko-KR" sz="4400" b="1" dirty="0" smtClean="0"/>
          </a:p>
          <a:p>
            <a:pPr algn="l"/>
            <a:r>
              <a:rPr lang="en-US" altLang="ko-KR" sz="4000" b="1" dirty="0" smtClean="0"/>
              <a:t>    </a:t>
            </a:r>
            <a:r>
              <a:rPr lang="en-US" altLang="ko-KR" sz="3600" dirty="0" smtClean="0"/>
              <a:t>1. </a:t>
            </a:r>
            <a:r>
              <a:rPr lang="ko-KR" altLang="en-US" sz="3600" dirty="0" smtClean="0"/>
              <a:t>임진왜란에 대해</a:t>
            </a:r>
            <a:endParaRPr lang="en-US" altLang="ko-KR" sz="3600" dirty="0" smtClean="0"/>
          </a:p>
          <a:p>
            <a:pPr algn="l"/>
            <a:r>
              <a:rPr lang="en-US" altLang="ko-KR" sz="3600" dirty="0" smtClean="0"/>
              <a:t>    2. </a:t>
            </a:r>
            <a:r>
              <a:rPr lang="ko-KR" altLang="en-US" sz="3600" dirty="0" smtClean="0"/>
              <a:t>연관 인물 소개 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왜군 소개</a:t>
            </a:r>
            <a:r>
              <a:rPr lang="en-US" altLang="ko-KR" sz="3600" dirty="0" smtClean="0"/>
              <a:t>)</a:t>
            </a:r>
          </a:p>
          <a:p>
            <a:pPr algn="l"/>
            <a:r>
              <a:rPr lang="en-US" altLang="ko-KR" sz="3600" dirty="0" smtClean="0"/>
              <a:t>    3. </a:t>
            </a:r>
            <a:r>
              <a:rPr lang="ko-KR" altLang="en-US" sz="3600" dirty="0" smtClean="0"/>
              <a:t>사건 이후의 경과</a:t>
            </a:r>
            <a:endParaRPr lang="en-US" altLang="ko-KR" sz="3600" dirty="0" smtClean="0"/>
          </a:p>
          <a:p>
            <a:endParaRPr lang="en-US" altLang="ko-K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5400" b="1" dirty="0" smtClean="0"/>
              <a:t>임진왜란이란</a:t>
            </a:r>
            <a:r>
              <a:rPr lang="en-US" altLang="ko-KR" sz="5400" b="1" dirty="0" smtClean="0"/>
              <a:t>?</a:t>
            </a:r>
            <a:endParaRPr lang="ko-KR" altLang="en-US" sz="5400" b="1" dirty="0"/>
          </a:p>
        </p:txBody>
      </p:sp>
      <p:pic>
        <p:nvPicPr>
          <p:cNvPr id="4" name="내용 개체 틀 3" descr="한산도 대첩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78709"/>
            <a:ext cx="7523096" cy="3268289"/>
          </a:xfrm>
        </p:spPr>
      </p:pic>
      <p:pic>
        <p:nvPicPr>
          <p:cNvPr id="5" name="그림 4" descr="행주 대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1017974"/>
            <a:ext cx="8100057" cy="3857652"/>
          </a:xfrm>
          <a:prstGeom prst="rect">
            <a:avLst/>
          </a:prstGeom>
        </p:spPr>
      </p:pic>
      <p:pic>
        <p:nvPicPr>
          <p:cNvPr id="6" name="그림 5" descr="진주성 대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21453"/>
            <a:ext cx="8143932" cy="4580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대장간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대장간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대장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470</TotalTime>
  <Words>160</Words>
  <Application>Microsoft Office PowerPoint</Application>
  <PresentationFormat>화면 슬라이드 쇼(16:9)</PresentationFormat>
  <Paragraphs>32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대장간</vt:lpstr>
      <vt:lpstr>8 . 아즈치-모모야마의 문화</vt:lpstr>
      <vt:lpstr>9 (終). 혼노지(本能寺)의 변(變)</vt:lpstr>
      <vt:lpstr>임진왜란[壬辰倭亂]  </vt:lpstr>
      <vt:lpstr>임진왜란이란?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임진왜란 (정유재란)</dc:title>
  <dc:creator>user</dc:creator>
  <cp:lastModifiedBy>Seung min</cp:lastModifiedBy>
  <cp:revision>29</cp:revision>
  <dcterms:created xsi:type="dcterms:W3CDTF">2017-09-21T06:15:59Z</dcterms:created>
  <dcterms:modified xsi:type="dcterms:W3CDTF">2017-12-09T10:17:44Z</dcterms:modified>
</cp:coreProperties>
</file>