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8" r:id="rId1"/>
  </p:sldMasterIdLst>
  <p:notesMasterIdLst>
    <p:notesMasterId r:id="rId3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embeddedFontLst>
    <p:embeddedFont>
      <p:font typeface="한컴 윤고딕 250" pitchFamily="18" charset="-127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맑은 고딕" pitchFamily="50" charset="-127"/>
      <p:regular r:id="rId37"/>
      <p:bold r:id="rId38"/>
    </p:embeddedFont>
    <p:embeddedFont>
      <p:font typeface="함초롬돋움" pitchFamily="18" charset="-127"/>
      <p:regular r:id="rId39"/>
      <p:bold r:id="rId40"/>
    </p:embeddedFont>
    <p:embeddedFont>
      <p:font typeface="EucrosiaUPC" pitchFamily="18" charset="-34"/>
      <p:regular r:id="rId41"/>
      <p:bold r:id="rId42"/>
      <p:italic r:id="rId43"/>
      <p:boldItalic r:id="rId4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extLs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1"/>
    <p:restoredTop sz="96261"/>
  </p:normalViewPr>
  <p:slideViewPr>
    <p:cSldViewPr>
      <p:cViewPr>
        <p:scale>
          <a:sx n="70" d="100"/>
          <a:sy n="70" d="100"/>
        </p:scale>
        <p:origin x="-1608" y="-4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9485-94AE-4CB2-8D59-4A9FE0715D3A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44AE8-17C1-4BD6-8B95-4837A601C4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678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0614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2126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901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5" r:id="rId2"/>
    <p:sldLayoutId id="214748375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67754" y="2806018"/>
            <a:ext cx="4265877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ko-KR" altLang="en-US" sz="4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일본 문화의 이해</a:t>
            </a:r>
            <a:endParaRPr lang="ko-KR" altLang="en-US" sz="4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grpSp>
        <p:nvGrpSpPr>
          <p:cNvPr id="3" name="그룹 6"/>
          <p:cNvGrpSpPr/>
          <p:nvPr/>
        </p:nvGrpSpPr>
        <p:grpSpPr>
          <a:xfrm>
            <a:off x="2603612" y="2780928"/>
            <a:ext cx="2503301" cy="1077683"/>
            <a:chOff x="3268663" y="2240868"/>
            <a:chExt cx="3763441" cy="1620180"/>
          </a:xfrm>
        </p:grpSpPr>
        <p:sp>
          <p:nvSpPr>
            <p:cNvPr id="4" name="직사각형 3"/>
            <p:cNvSpPr/>
            <p:nvPr/>
          </p:nvSpPr>
          <p:spPr>
            <a:xfrm>
              <a:off x="3268663" y="2240868"/>
              <a:ext cx="3096344" cy="162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각 삼각형 4"/>
            <p:cNvSpPr/>
            <p:nvPr/>
          </p:nvSpPr>
          <p:spPr>
            <a:xfrm rot="5400000">
              <a:off x="6438038" y="2150858"/>
              <a:ext cx="504056" cy="68407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11824" y="3392996"/>
            <a:ext cx="5590615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조 일본의 스모</a:t>
            </a:r>
            <a:r>
              <a:rPr lang="en-US" altLang="ko-KR" sz="2800" dirty="0" smtClean="0"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·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연중행사</a:t>
            </a:r>
            <a:r>
              <a:rPr lang="en-US" altLang="ko-KR" sz="2800" dirty="0" smtClean="0"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·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9140" y="2787944"/>
            <a:ext cx="2048434" cy="1018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2184" y="432910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중국어중국학과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21401441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박해연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유아특수교육과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21540263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최준혁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일본어일본학과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21501749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유지연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일본어일본학과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21545475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정수연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일본어일본학과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21602677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이홍규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일본어일본학과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21601538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이주형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7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3783428" y="1347556"/>
            <a:ext cx="65854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latin typeface="한컴 윤고딕 250" pitchFamily="18" charset="-127"/>
                <a:ea typeface="한컴 윤고딕 250" pitchFamily="18" charset="-127"/>
              </a:rPr>
              <a:t>①</a:t>
            </a:r>
            <a:r>
              <a:rPr lang="ko-KR" altLang="en-US" sz="1900" dirty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19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시코</a:t>
            </a: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사고</a:t>
            </a:r>
            <a:r>
              <a:rPr lang="en-US" altLang="ko-KR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) </a:t>
            </a: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동작 </a:t>
            </a:r>
            <a:r>
              <a:rPr lang="en-US" altLang="ko-KR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sz="19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장</a:t>
            </a: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사</a:t>
            </a:r>
            <a:r>
              <a:rPr lang="ko-KR" altLang="en-US" sz="19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가 </a:t>
            </a: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한 발씩 힘있게 높이 들어 땅을 밟는 행위</a:t>
            </a:r>
            <a:endParaRPr lang="en-US" altLang="ko-KR" sz="19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19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= 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승부에</a:t>
            </a:r>
            <a:r>
              <a:rPr lang="ko-KR" altLang="en-US" sz="19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앞서 몸의 긴장을 풀고 정신을 집중시키기 위함</a:t>
            </a:r>
          </a:p>
          <a:p>
            <a:pPr algn="ctr"/>
            <a:endParaRPr lang="en-US" altLang="ko-KR" sz="16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693660" y="5339997"/>
            <a:ext cx="7571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스모의 판정에는 무승부 </a:t>
            </a:r>
            <a:r>
              <a:rPr lang="en-US" altLang="ko-KR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X</a:t>
            </a:r>
          </a:p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이겼다고 해서 들뜨지 않고 졌다고 해서 불쾌한 표정을 짓지 않는 것이 특징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815" y="297088"/>
            <a:ext cx="1273280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</a:t>
            </a:r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815" y="977654"/>
            <a:ext cx="298932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관례와 의식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64" y="4259997"/>
            <a:ext cx="2160000" cy="2160000"/>
          </a:xfrm>
          <a:prstGeom prst="ellips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658" y="1684498"/>
            <a:ext cx="2160000" cy="2160000"/>
          </a:xfrm>
          <a:prstGeom prst="ellips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직사각형 14"/>
          <p:cNvSpPr/>
          <p:nvPr/>
        </p:nvSpPr>
        <p:spPr>
          <a:xfrm>
            <a:off x="1867616" y="3682915"/>
            <a:ext cx="848309" cy="3231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500" b="1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시코</a:t>
            </a:r>
            <a:r>
              <a:rPr lang="ko-KR" altLang="en-US" sz="1500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 동작</a:t>
            </a:r>
            <a:endParaRPr lang="ko-KR" altLang="en-US" sz="1500" b="1" spc="-15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72376" y="6236343"/>
            <a:ext cx="848309" cy="3231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500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물과 소금</a:t>
            </a:r>
            <a:endParaRPr lang="ko-KR" altLang="en-US" sz="1500" b="1" spc="-15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1330" y="2474529"/>
            <a:ext cx="92693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도효의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코너에 있는 물을 국자로 떠서 물로 입을 헹구고  종이로 입가를 닦아냄</a:t>
            </a:r>
            <a:endParaRPr lang="en-US" altLang="ko-KR" sz="2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→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물로 입을 헹구는 것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=</a:t>
            </a:r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몸을 깨끗하게 하여 사력을 다해 싸운 다는  </a:t>
            </a:r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‘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각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오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의 잔</a:t>
            </a:r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’</a:t>
            </a:r>
          </a:p>
          <a:p>
            <a:pPr algn="ctr"/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이긴 장사는 같은 편의 다음 장사에게 물을 떠주고 승리를 기원</a:t>
            </a:r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</a:p>
          <a:p>
            <a:pPr algn="ct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진 장사는 다음 장사에게 물 떠주지 않음</a:t>
            </a:r>
            <a:endParaRPr lang="ko-KR" altLang="en-US" sz="2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2564" y="4211771"/>
            <a:ext cx="95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③ 장사는 </a:t>
            </a:r>
            <a:r>
              <a:rPr lang="ko-KR" altLang="en-US" sz="2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도효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가운데로 나오면서 놓인 소금을 한 움큼 집어다가 허공에 뿌림</a:t>
            </a:r>
            <a:endParaRPr lang="en-US" altLang="ko-KR" sz="2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= </a:t>
            </a:r>
            <a:r>
              <a:rPr lang="ko-KR" altLang="en-US" sz="2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도효의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부정을 씻어내기 위한 의례적인 행위 </a:t>
            </a:r>
            <a:endParaRPr lang="ko-KR" altLang="en-US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5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79617" y="29197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</a:t>
            </a:r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915" y="963262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한국 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씨름과의 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비교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3421366"/>
              </p:ext>
            </p:extLst>
          </p:nvPr>
        </p:nvGraphicFramePr>
        <p:xfrm>
          <a:off x="3359696" y="963262"/>
          <a:ext cx="8127999" cy="516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276364"/>
                <a:gridCol w="3339467"/>
              </a:tblGrid>
              <a:tr h="36003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스모</a:t>
                      </a:r>
                      <a:endParaRPr lang="ko-KR" altLang="en-US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씨름</a:t>
                      </a:r>
                      <a:endParaRPr lang="ko-KR" altLang="en-US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</a:tr>
              <a:tr h="1506448">
                <a:tc>
                  <a:txBody>
                    <a:bodyPr/>
                    <a:lstStyle/>
                    <a:p>
                      <a:pPr algn="ctr" latinLnBrk="1"/>
                      <a:endParaRPr lang="en-US" altLang="ko-KR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공통점</a:t>
                      </a:r>
                      <a:endParaRPr lang="ko-KR" altLang="en-US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latinLnBrk="1"/>
                      <a:endParaRPr lang="ko-KR" altLang="en-US" b="0" dirty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endParaRPr lang="en-US" altLang="ko-KR" sz="18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8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몽고가 원류라는 설 多</a:t>
                      </a:r>
                      <a:r>
                        <a:rPr lang="en-US" altLang="ko-KR" sz="18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, </a:t>
                      </a:r>
                      <a:r>
                        <a:rPr lang="ko-KR" altLang="en-US" sz="18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농경 문화의 스포츠</a:t>
                      </a:r>
                      <a:endParaRPr lang="en-US" altLang="ko-KR" b="0" baseline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endParaRPr lang="en-US" altLang="ko-KR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8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모래로 된 원형 경기장에서 경기가 치러짐</a:t>
                      </a:r>
                      <a:endParaRPr lang="ko-KR" altLang="en-US" b="0" dirty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232248">
                <a:tc>
                  <a:txBody>
                    <a:bodyPr/>
                    <a:lstStyle/>
                    <a:p>
                      <a:pPr algn="ctr" latinLnBrk="1"/>
                      <a:endParaRPr lang="en-US" altLang="ko-KR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endParaRPr lang="en-US" altLang="ko-KR" sz="18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endParaRPr lang="en-US" altLang="ko-KR" sz="18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endParaRPr lang="en-US" altLang="ko-KR" sz="18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endParaRPr lang="en-US" altLang="ko-KR" sz="18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차이점</a:t>
                      </a:r>
                      <a:endParaRPr lang="ko-KR" altLang="en-US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latinLnBrk="1"/>
                      <a:endParaRPr lang="ko-KR" altLang="en-US" b="0" dirty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단판 승부</a:t>
                      </a: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endParaRPr lang="en-US" altLang="ko-KR" sz="1500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체급 無</a:t>
                      </a: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endParaRPr lang="en-US" altLang="ko-KR" sz="1500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거의 미는 기술 사용</a:t>
                      </a: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‘</a:t>
                      </a:r>
                      <a:r>
                        <a:rPr lang="ko-KR" altLang="en-US" sz="1500" b="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요리키리</a:t>
                      </a:r>
                      <a:r>
                        <a:rPr lang="en-US" altLang="ko-KR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’ </a:t>
                      </a: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기술로 바깥으로 내보내면 승리</a:t>
                      </a: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심판은 절대적인 존재로</a:t>
                      </a:r>
                      <a:r>
                        <a:rPr lang="en-US" altLang="ko-KR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, </a:t>
                      </a: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그릇된 판정에도 순응</a:t>
                      </a: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이길 경우에도 자신의 기분을 드러내지 않음</a:t>
                      </a: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5</a:t>
                      </a: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판 </a:t>
                      </a:r>
                      <a:r>
                        <a:rPr lang="en-US" altLang="ko-KR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3</a:t>
                      </a: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승</a:t>
                      </a: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endParaRPr lang="en-US" altLang="ko-KR" sz="1500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체급 有 </a:t>
                      </a:r>
                      <a:r>
                        <a:rPr lang="en-US" altLang="ko-KR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(</a:t>
                      </a:r>
                      <a:r>
                        <a:rPr lang="ko-KR" altLang="en-US" sz="1500" b="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백두급</a:t>
                      </a:r>
                      <a:r>
                        <a:rPr lang="en-US" altLang="ko-KR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, </a:t>
                      </a:r>
                      <a:r>
                        <a:rPr lang="ko-KR" altLang="en-US" sz="1500" b="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한라급</a:t>
                      </a: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 등</a:t>
                      </a:r>
                      <a:r>
                        <a:rPr lang="en-US" altLang="ko-KR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)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endParaRPr lang="en-US" altLang="ko-KR" sz="1500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거의 당기는 기술 사용</a:t>
                      </a: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한 사람이 넘어져야 승부를 가릴 수 있고 바깥으로 내보내면 장외가 되어 재경기</a:t>
                      </a: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심판에게 거칠게 항의하기도 함</a:t>
                      </a: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5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한컴 윤고딕 250" pitchFamily="18" charset="-127"/>
                          <a:ea typeface="한컴 윤고딕 250" pitchFamily="18" charset="-127"/>
                        </a:rPr>
                        <a:t>이길 경우에 포효함</a:t>
                      </a:r>
                      <a:endParaRPr lang="en-US" altLang="ko-KR" sz="15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latinLnBrk="1"/>
                      <a:endParaRPr lang="ko-KR" altLang="en-US" b="0" dirty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03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23" y="3609020"/>
            <a:ext cx="4265877" cy="492443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일본 문화의 이해</a:t>
            </a:r>
            <a:endParaRPr lang="ko-KR" altLang="en-US" sz="32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2128838" y="2349500"/>
            <a:ext cx="2501900" cy="1084263"/>
            <a:chOff x="3268663" y="2229700"/>
            <a:chExt cx="3760420" cy="1631348"/>
          </a:xfrm>
        </p:grpSpPr>
        <p:sp>
          <p:nvSpPr>
            <p:cNvPr id="4" name="직사각형 3"/>
            <p:cNvSpPr/>
            <p:nvPr/>
          </p:nvSpPr>
          <p:spPr>
            <a:xfrm>
              <a:off x="3268663" y="2241643"/>
              <a:ext cx="3097097" cy="1619405"/>
            </a:xfrm>
            <a:prstGeom prst="rect">
              <a:avLst/>
            </a:prstGeom>
            <a:solidFill>
              <a:srgbClr val="FE4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5" name="직각 삼각형 4"/>
            <p:cNvSpPr/>
            <p:nvPr/>
          </p:nvSpPr>
          <p:spPr>
            <a:xfrm rot="5400000">
              <a:off x="6434697" y="2139288"/>
              <a:ext cx="503975" cy="68479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5679" y="4077072"/>
            <a:ext cx="3525518" cy="30777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일본의 연중행사 </a:t>
            </a:r>
            <a:r>
              <a:rPr lang="en-US" altLang="ko-KR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r>
              <a:rPr lang="en-US" altLang="ko-KR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~3</a:t>
            </a:r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ko-KR" altLang="en-US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6149" name="그림 13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930275"/>
            <a:ext cx="1476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83472" y="1984443"/>
            <a:ext cx="3205016" cy="43088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1.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오쇼가츠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3472" y="2862393"/>
            <a:ext cx="3205016" cy="43088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2.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성인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3472" y="3740343"/>
            <a:ext cx="3205016" cy="43088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3. 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세츠분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3472" y="4618293"/>
            <a:ext cx="3205016" cy="43088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4.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히나마츠리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6154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596" y="2370123"/>
            <a:ext cx="20478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83532" y="4401108"/>
            <a:ext cx="248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일본어일본학과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21601538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이주형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30551" y="288882"/>
            <a:ext cx="4265877" cy="615553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  <a:cs typeface="EucrosiaUPC" pitchFamily="18" charset="-34"/>
              </a:rPr>
              <a:t>오쇼가츠</a:t>
            </a:r>
            <a:endParaRPr lang="ko-KR" altLang="en-US" sz="4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  <a:cs typeface="EucrosiaUPC" pitchFamily="18" charset="-34"/>
            </a:endParaRPr>
          </a:p>
        </p:txBody>
      </p:sp>
      <p:pic>
        <p:nvPicPr>
          <p:cNvPr id="13325" name="Picture 13" descr="일본에서 보내는 두번째 오쇼가츠~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33" y="1931967"/>
            <a:ext cx="5549976" cy="333865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607183" y="2041507"/>
            <a:ext cx="4892742" cy="1723549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-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가장 크고 중요한 행사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연말부터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일까지 연휴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한 해를 기념하여 온 가족이 모여 음식을 먹음</a:t>
            </a:r>
            <a:endParaRPr lang="en-US" altLang="ko-KR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30551" y="288882"/>
            <a:ext cx="4265877" cy="615553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  <a:cs typeface="EucrosiaUPC" pitchFamily="18" charset="-34"/>
              </a:rPr>
              <a:t>오쇼가츠의</a:t>
            </a:r>
            <a:r>
              <a:rPr lang="ko-KR" altLang="en-US" sz="4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  <a:cs typeface="EucrosiaUPC" pitchFamily="18" charset="-34"/>
              </a:rPr>
              <a:t> 장식물</a:t>
            </a:r>
            <a:endParaRPr lang="ko-KR" altLang="en-US" sz="4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  <a:cs typeface="Eucrosia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960" y="946116"/>
            <a:ext cx="4710177" cy="215443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가도마츠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정월에 후손에게 일 년 동안의 복을 내려준다는 조상신을 맞이 하기 위한 의식용 장식물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가족들의 건강과 장수를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기원</a:t>
            </a:r>
            <a:endParaRPr lang="en-US" altLang="ko-KR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5129" name="Picture 9" descr="[일본 연중행사] 1월(정월)/오쇼가츠(お正月)【시메카자리(しめ飾り/Shimekazari/Sared straw festoon)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154" y="3575052"/>
            <a:ext cx="1497033" cy="1395983"/>
          </a:xfrm>
          <a:prstGeom prst="rect">
            <a:avLst/>
          </a:prstGeom>
          <a:noFill/>
        </p:spPr>
      </p:pic>
      <p:pic>
        <p:nvPicPr>
          <p:cNvPr id="9" name="Picture 11" descr="[일본여행]오사카 도톤보리 구경~~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154" y="1128681"/>
            <a:ext cx="1187297" cy="2109859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154" y="5218137"/>
            <a:ext cx="2000910" cy="149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211473" y="3611565"/>
            <a:ext cx="4308534" cy="861774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시메카자리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악귀의 접근과 사고를 막음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0551" y="4703564"/>
            <a:ext cx="4235508" cy="215443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가가미모치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후손에게 복을 내려준다는 조상신에게 바치는 동그란 모양의 찹쌀떡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불로불사를 기원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일본 교토 후시미 이나리 신사 하츠모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59" y="1055655"/>
            <a:ext cx="3363312" cy="25224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06863" y="544473"/>
            <a:ext cx="4265877" cy="615553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  <a:cs typeface="EucrosiaUPC" pitchFamily="18" charset="-34"/>
              </a:rPr>
              <a:t>하츠모데</a:t>
            </a:r>
            <a:endParaRPr lang="ko-KR" altLang="en-US" sz="4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  <a:cs typeface="Eucrosia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6603" y="1603350"/>
            <a:ext cx="4710177" cy="215443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하츠모데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한 해의 행복을 기원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원래는 신년의 신을 맞이하러 간 것에서 비롯되었다고 함</a:t>
            </a:r>
            <a:endParaRPr lang="ko-KR" altLang="en-US" sz="2800" dirty="0"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183" name="Picture 15" descr="오모테산도&amp;하츠모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971" y="3885411"/>
            <a:ext cx="3322684" cy="249201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84499" y="4560903"/>
            <a:ext cx="4710177" cy="861774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새함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소원을 빌며 새전을 넣음 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19369" y="434934"/>
            <a:ext cx="4710177" cy="615553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  <a:cs typeface="EucrosiaUPC" pitchFamily="18" charset="-34"/>
              </a:rPr>
              <a:t>오세치</a:t>
            </a:r>
            <a:r>
              <a:rPr lang="ko-KR" altLang="en-US" sz="4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  <a:cs typeface="EucrosiaUPC" pitchFamily="18" charset="-34"/>
              </a:rPr>
              <a:t> 요리와 오조니</a:t>
            </a:r>
            <a:endParaRPr lang="ko-KR" altLang="en-US" sz="4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  <a:cs typeface="EucrosiaUPC" pitchFamily="18" charset="-34"/>
            </a:endParaRPr>
          </a:p>
        </p:txBody>
      </p:sp>
      <p:pic>
        <p:nvPicPr>
          <p:cNvPr id="8206" name="Picture 14" descr="오세치 요리 - 오세치 요리의 구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946" y="1201707"/>
            <a:ext cx="3651300" cy="247083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051272" y="1201707"/>
            <a:ext cx="4710177" cy="2585323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오세치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요리에 담긴 의미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연근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앞날을 볼 수 있는 지혜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청어 알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자손의 번영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새우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장수를 기원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검정 콩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악귀를 쫓아냄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밤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돈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재산의 형성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8208" name="Picture 16" descr="일본도 설날에는 떡국을 먹어요! 일본식 떡국 오조니 레시피 - 도쿄 스타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02" y="4633929"/>
            <a:ext cx="2992395" cy="1993582"/>
          </a:xfrm>
          <a:prstGeom prst="rect">
            <a:avLst/>
          </a:prstGeom>
          <a:noFill/>
        </p:spPr>
      </p:pic>
      <p:sp>
        <p:nvSpPr>
          <p:cNvPr id="24" name="도넛 23"/>
          <p:cNvSpPr/>
          <p:nvPr/>
        </p:nvSpPr>
        <p:spPr>
          <a:xfrm>
            <a:off x="217407" y="3757617"/>
            <a:ext cx="4089456" cy="3575052"/>
          </a:xfrm>
          <a:prstGeom prst="don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3116" y="5035572"/>
            <a:ext cx="4710177" cy="861774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오조니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한국의 떡국과 의미가 유사함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540090" y="654012"/>
            <a:ext cx="5161712" cy="69492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오토시다마와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연하장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9230" name="Picture 14" descr="キッズ&amp;#27507;時記_冬(12月~2月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11" y="1457298"/>
            <a:ext cx="3048000" cy="2590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759168" y="1530324"/>
            <a:ext cx="6864444" cy="1723549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오토시다마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작고 무늬가 있는 봉투에 세뱃돈을 담아서 줌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옛날 새해의 신으로부터 받았던 것으로 떡을 나누어 준 것이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시초</a:t>
            </a:r>
            <a:endParaRPr lang="en-US" altLang="ko-KR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9232" name="Picture 16" descr="[레전드 일본어 회화/문화] #69 일본의 연말 문화:연하장[年賀状(ねんがじょう)] 쓰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85" y="4414851"/>
            <a:ext cx="3160880" cy="213359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722655" y="4487877"/>
            <a:ext cx="6864444" cy="1723549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연하장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연하장을 통해 새해 기쁨을 나누고 사람들에게 감사의 뜻을 전하며 앞으로의 격려를 희망하는 인사를 나눔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467064" y="654012"/>
            <a:ext cx="5161712" cy="69492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성인식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10254" name="Picture 14" descr="AKB그룹 32명 성인식 단체사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85" y="2370123"/>
            <a:ext cx="4542756" cy="303057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37123" y="3063870"/>
            <a:ext cx="6864444" cy="1292662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만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20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세가 됨을 축하하는 날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이날부터 참정권이 주어지는 등 성인대접을 받기 시작함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138447" y="654012"/>
            <a:ext cx="5161712" cy="69492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세츠분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11280" name="Picture 16" descr="세츠분.마메마키와 에호마키（節分。豆まきと&amp;#24693;方&amp;#24059;き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33" y="4597416"/>
            <a:ext cx="3290295" cy="211775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905220" y="4597416"/>
            <a:ext cx="6864444" cy="215443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마메마키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마메마키는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볶은 콩을 담아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가미다나에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바치고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가미다나에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바쳤던 콩으로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마메마키를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시작함</a:t>
            </a:r>
            <a:endParaRPr lang="en-US" altLang="ko-KR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 집안에 콩을 다 뿌린 후 뿌린 콩을 자신의 나이만큼 먹으며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한해의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행복을 기원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5681" y="1895454"/>
            <a:ext cx="6864444" cy="1292662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입춘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입하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입추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입동의 전날을 가리키고 기후가 바뀌는 시기를 의미했지만 현재는 입춘 전날만 지칭함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11282" name="Picture 18" descr="절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459" y="1393401"/>
            <a:ext cx="3138447" cy="2353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23" y="3609020"/>
            <a:ext cx="4265877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ko-KR" altLang="en-US" sz="32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일본 문화의 이해</a:t>
            </a:r>
            <a:endParaRPr lang="ko-KR" altLang="en-US" sz="32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grpSp>
        <p:nvGrpSpPr>
          <p:cNvPr id="3" name="그룹 6"/>
          <p:cNvGrpSpPr/>
          <p:nvPr/>
        </p:nvGrpSpPr>
        <p:grpSpPr>
          <a:xfrm>
            <a:off x="2128709" y="2348881"/>
            <a:ext cx="2501292" cy="1085112"/>
            <a:chOff x="3268663" y="2229700"/>
            <a:chExt cx="3760420" cy="1631348"/>
          </a:xfrm>
        </p:grpSpPr>
        <p:sp>
          <p:nvSpPr>
            <p:cNvPr id="4" name="직사각형 3"/>
            <p:cNvSpPr/>
            <p:nvPr/>
          </p:nvSpPr>
          <p:spPr>
            <a:xfrm>
              <a:off x="3268663" y="2240868"/>
              <a:ext cx="3096344" cy="1620180"/>
            </a:xfrm>
            <a:prstGeom prst="rect">
              <a:avLst/>
            </a:prstGeom>
            <a:solidFill>
              <a:srgbClr val="FE4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각 삼각형 4"/>
            <p:cNvSpPr/>
            <p:nvPr/>
          </p:nvSpPr>
          <p:spPr>
            <a:xfrm rot="5400000">
              <a:off x="6435017" y="2139690"/>
              <a:ext cx="504056" cy="68407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5679" y="4077072"/>
            <a:ext cx="3525518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US" altLang="ko-KR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조 일본의 스모</a:t>
            </a:r>
            <a:r>
              <a:rPr lang="en-US" altLang="ko-KR" sz="2000" dirty="0" smtClean="0"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· </a:t>
            </a:r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연중행사</a:t>
            </a:r>
            <a:r>
              <a:rPr lang="en-US" altLang="ko-KR" sz="2000" dirty="0" smtClean="0"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· </a:t>
            </a:r>
            <a:r>
              <a:rPr lang="ko-KR" altLang="en-US" sz="20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14" name="그림 13"/>
          <p:cNvPicPr preferRelativeResize="0">
            <a:picLocks/>
          </p:cNvPicPr>
          <p:nvPr/>
        </p:nvPicPr>
        <p:blipFill rotWithShape="1">
          <a:blip r:embed="rId2" cstate="print"/>
          <a:srcRect t="65198"/>
          <a:stretch/>
        </p:blipFill>
        <p:spPr>
          <a:xfrm rot="5400000">
            <a:off x="3234081" y="3360227"/>
            <a:ext cx="5007273" cy="1475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68108" y="1988840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1.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스모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8108" y="2866790"/>
            <a:ext cx="4429152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연중행사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1-3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月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/ 4-6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月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8108" y="3744740"/>
            <a:ext cx="4573168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연중행사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7-9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月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/ 10-12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月 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8108" y="4622690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4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9848" y="2384573"/>
            <a:ext cx="2048434" cy="1018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16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각 삼각형 2"/>
          <p:cNvSpPr/>
          <p:nvPr/>
        </p:nvSpPr>
        <p:spPr>
          <a:xfrm rot="5400000">
            <a:off x="60325" y="-60325"/>
            <a:ext cx="334963" cy="4556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47986" y="654012"/>
            <a:ext cx="5161712" cy="69492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히나마츠리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5480" y="1676376"/>
            <a:ext cx="6864444" cy="1292662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여자 아이들의 건강과 행복을 빌며 빨간  천으로 덮은 제단 위에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히나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인형과 여러 음식을 올려 장식하는 축제</a:t>
            </a:r>
            <a:endParaRPr lang="en-US" altLang="ko-KR" sz="2800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12300" name="Picture 12" descr="히나마츠리와 고이노보리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19" y="4049721"/>
            <a:ext cx="3202594" cy="1995462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4525941" y="412274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err="1">
                <a:latin typeface="한컴 윤고딕 250" pitchFamily="18" charset="-127"/>
                <a:ea typeface="한컴 윤고딕 250" pitchFamily="18" charset="-127"/>
              </a:rPr>
              <a:t>최상단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dirty="0"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다이리비나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두 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번째 단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산닌칸조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세 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번째 단 </a:t>
            </a:r>
            <a:r>
              <a:rPr lang="en-US" altLang="ko-KR" dirty="0"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고닌바야시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네 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번째 단 </a:t>
            </a:r>
            <a:r>
              <a:rPr lang="en-US" altLang="ko-KR" dirty="0"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즈이진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다섯 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번째 단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지초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육 </a:t>
            </a:r>
            <a:r>
              <a:rPr lang="ko-KR" altLang="en-US" dirty="0" err="1">
                <a:latin typeface="한컴 윤고딕 250" pitchFamily="18" charset="-127"/>
                <a:ea typeface="한컴 윤고딕 250" pitchFamily="18" charset="-127"/>
              </a:rPr>
              <a:t>칠단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dirty="0"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여성이 결혼할 때 필요한 도구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등을 장식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12302" name="Picture 14" descr="인천 일본어학원 - 여자아이의 날~ 히나마츠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6" y="1457298"/>
            <a:ext cx="2809830" cy="2042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1464928" y="2163131"/>
            <a:ext cx="3462445" cy="2063770"/>
            <a:chOff x="3268663" y="2240868"/>
            <a:chExt cx="3096345" cy="2124237"/>
          </a:xfrm>
        </p:grpSpPr>
        <p:sp>
          <p:nvSpPr>
            <p:cNvPr id="4" name="직사각형 3"/>
            <p:cNvSpPr/>
            <p:nvPr/>
          </p:nvSpPr>
          <p:spPr>
            <a:xfrm>
              <a:off x="3268663" y="2240868"/>
              <a:ext cx="3096344" cy="162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직각 삼각형 4"/>
            <p:cNvSpPr/>
            <p:nvPr/>
          </p:nvSpPr>
          <p:spPr>
            <a:xfrm rot="16200000" flipH="1">
              <a:off x="5880408" y="3880505"/>
              <a:ext cx="504056" cy="465144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09483" y="3897052"/>
            <a:ext cx="3525518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32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4-6</a:t>
            </a:r>
            <a:r>
              <a:rPr lang="ko-KR" altLang="en-US" sz="32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ko-KR" altLang="en-US" sz="32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0046" y="4365104"/>
            <a:ext cx="2913652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6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일본어일본학과 </a:t>
            </a:r>
            <a:r>
              <a:rPr lang="en-US" altLang="ko-KR" sz="2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6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21545475 </a:t>
            </a:r>
            <a:r>
              <a:rPr lang="ko-KR" altLang="en-US" sz="2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6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정수연</a:t>
            </a:r>
            <a:endParaRPr lang="ko-KR" altLang="en-US" sz="20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6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6" name="그림 5"/>
          <p:cNvPicPr preferRelativeResize="0">
            <a:picLocks/>
          </p:cNvPicPr>
          <p:nvPr/>
        </p:nvPicPr>
        <p:blipFill rotWithShape="1">
          <a:blip r:embed="rId2" cstate="print"/>
          <a:srcRect t="65198"/>
          <a:stretch/>
        </p:blipFill>
        <p:spPr>
          <a:xfrm rot="5400000">
            <a:off x="3234000" y="3321000"/>
            <a:ext cx="5508000" cy="2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83472" y="1984443"/>
            <a:ext cx="3205016" cy="86177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1.  4</a:t>
            </a:r>
            <a:r>
              <a:rPr lang="ko-KR" altLang="en-US" sz="28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en-US" altLang="ko-KR" sz="2800" b="1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8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쇼와의 날</a:t>
            </a:r>
            <a:endParaRPr lang="ko-KR" altLang="en-US" sz="2000" b="1" spc="-30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3472" y="2862393"/>
            <a:ext cx="3205016" cy="147732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2.  5</a:t>
            </a:r>
            <a:r>
              <a:rPr lang="ko-KR" altLang="en-US" sz="28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en-US" altLang="ko-KR" sz="2800" b="1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8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단오</a:t>
            </a:r>
            <a:r>
              <a:rPr lang="ko-KR" altLang="en-US" sz="20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절</a:t>
            </a:r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&amp;</a:t>
            </a:r>
            <a:r>
              <a:rPr lang="ko-KR" altLang="en-US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어린이날</a:t>
            </a:r>
            <a:endParaRPr lang="en-US" altLang="ko-KR" sz="2000" b="1" spc="-3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  └ 5</a:t>
            </a:r>
            <a:r>
              <a:rPr lang="ko-KR" altLang="en-US" sz="2000" b="1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월인형</a:t>
            </a:r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&amp;</a:t>
            </a:r>
            <a:r>
              <a:rPr lang="ko-KR" altLang="en-US" sz="2000" b="1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코이노보리</a:t>
            </a:r>
            <a:endParaRPr lang="en-US" altLang="ko-KR" sz="2000" b="1" spc="-3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  - </a:t>
            </a:r>
            <a:r>
              <a:rPr lang="ko-KR" altLang="en-US" sz="2000" b="1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골든위크</a:t>
            </a:r>
            <a:endParaRPr lang="ko-KR" altLang="en-US" sz="2000" b="1" spc="-30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4961" y="4389495"/>
            <a:ext cx="3205016" cy="86177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en-US" altLang="ko-KR" sz="28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 6</a:t>
            </a:r>
            <a:r>
              <a:rPr lang="ko-KR" altLang="en-US" sz="28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en-US" altLang="ko-KR" sz="2800" b="1" spc="-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8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아버지의 날</a:t>
            </a:r>
            <a:endParaRPr lang="ko-KR" altLang="en-US" sz="2000" b="1" spc="-30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4928" y="2623865"/>
            <a:ext cx="385242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일본의 연중행사</a:t>
            </a:r>
          </a:p>
          <a:p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1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4"/>
          <p:cNvGrpSpPr/>
          <p:nvPr/>
        </p:nvGrpSpPr>
        <p:grpSpPr>
          <a:xfrm>
            <a:off x="7319643" y="1444237"/>
            <a:ext cx="3493483" cy="1077683"/>
            <a:chOff x="982831" y="1910135"/>
            <a:chExt cx="3493483" cy="1077683"/>
          </a:xfrm>
        </p:grpSpPr>
        <p:sp>
          <p:nvSpPr>
            <p:cNvPr id="9" name="직사각형 8"/>
            <p:cNvSpPr/>
            <p:nvPr/>
          </p:nvSpPr>
          <p:spPr>
            <a:xfrm>
              <a:off x="1446161" y="1910135"/>
              <a:ext cx="3030153" cy="1077683"/>
            </a:xfrm>
            <a:prstGeom prst="rect">
              <a:avLst/>
            </a:prstGeom>
            <a:solidFill>
              <a:srgbClr val="FE4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각 삼각형 9"/>
            <p:cNvSpPr/>
            <p:nvPr/>
          </p:nvSpPr>
          <p:spPr>
            <a:xfrm rot="16200000" flipH="1">
              <a:off x="1042702" y="1850264"/>
              <a:ext cx="335279" cy="45502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12"/>
          <p:cNvGrpSpPr/>
          <p:nvPr/>
        </p:nvGrpSpPr>
        <p:grpSpPr>
          <a:xfrm>
            <a:off x="-1" y="1313326"/>
            <a:ext cx="6791242" cy="3528000"/>
            <a:chOff x="5081211" y="1268760"/>
            <a:chExt cx="7207032" cy="3744416"/>
          </a:xfrm>
        </p:grpSpPr>
        <p:pic>
          <p:nvPicPr>
            <p:cNvPr id="2" name="Picture 2" descr="http://www.graphicsfuel.com/wp-content/uploads/2013/03/mackbook-pro-retina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408"/>
            <a:stretch/>
          </p:blipFill>
          <p:spPr bwMode="auto">
            <a:xfrm>
              <a:off x="5081211" y="1268760"/>
              <a:ext cx="7207032" cy="37444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4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1967" y="1949776"/>
              <a:ext cx="4183347" cy="261801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9387" y="2628474"/>
            <a:ext cx="4265877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US" altLang="ko-KR" sz="32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4</a:t>
            </a:r>
            <a:r>
              <a:rPr lang="ko-KR" altLang="en-US" sz="32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ko-KR" altLang="en-US" sz="32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9642" y="3077326"/>
            <a:ext cx="3525518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ko-KR" altLang="en-US" sz="2000" b="1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우</a:t>
            </a:r>
            <a:r>
              <a:rPr lang="ko-KR" altLang="en-US" sz="2000" b="1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쯔키</a:t>
            </a:r>
            <a:r>
              <a:rPr lang="ko-KR" altLang="en-US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 </a:t>
            </a:r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b="1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卯月</a:t>
            </a:r>
            <a:r>
              <a:rPr lang="en-US" altLang="ja-JP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en-US" altLang="ko-KR" sz="20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r"/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농사 일손이 바빠지는 달</a:t>
            </a:r>
            <a:endParaRPr lang="ko-KR" altLang="en-US" sz="20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1951" y="3805496"/>
            <a:ext cx="4340660" cy="82811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▶  </a:t>
            </a:r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우쯔키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ja-JP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うつき</a:t>
            </a:r>
            <a:r>
              <a:rPr lang="en-US" altLang="ja-JP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혹은 </a:t>
            </a:r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우노하나가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피는 달이라고 하여 </a:t>
            </a:r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우노하나쯔키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ja-JP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うのはなつき</a:t>
            </a:r>
            <a:r>
              <a:rPr lang="en-US" altLang="ja-JP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)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라고도 함</a:t>
            </a:r>
            <a:endParaRPr lang="ko-KR" altLang="en-US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>
              <a:lnSpc>
                <a:spcPct val="110000"/>
              </a:lnSpc>
            </a:pPr>
            <a:endParaRPr lang="ko-KR" altLang="en-US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6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0929" y="1768870"/>
            <a:ext cx="2774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일본의 연중행사</a:t>
            </a:r>
            <a:endParaRPr lang="en-US" altLang="ko-KR" sz="2800" b="1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endParaRPr lang="ko-KR" altLang="en-US" sz="2800" b="1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1951" y="4422899"/>
            <a:ext cx="370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▶ 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산천에는 싱그러움이 감돌고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, </a:t>
            </a:r>
          </a:p>
          <a:p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  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농촌에는 농사일로 바빠지는 달</a:t>
            </a:r>
            <a:endParaRPr lang="ko-KR" altLang="en-US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3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4889364" y="4473116"/>
            <a:ext cx="2255647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녹색의 날 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ja-JP" altLang="en-US" b="1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みどりの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日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b="1" spc="-15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095670" y="4482780"/>
            <a:ext cx="202010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쇼와의 날 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b="1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昭和</a:t>
            </a:r>
            <a:r>
              <a:rPr lang="ja-JP" altLang="en-US" b="1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の</a:t>
            </a:r>
            <a:r>
              <a:rPr lang="ko-KR" altLang="en-US" b="1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日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b="1" spc="-15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13972" y="5143767"/>
            <a:ext cx="2406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「</a:t>
            </a:r>
            <a:r>
              <a:rPr lang="en-US" altLang="ko-KR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1989</a:t>
            </a:r>
            <a:r>
              <a:rPr lang="ko-KR" altLang="en-US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년</a:t>
            </a:r>
            <a:r>
              <a:rPr lang="en-US" altLang="ko-KR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~2006</a:t>
            </a:r>
            <a:r>
              <a:rPr lang="ko-KR" altLang="en-US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년」</a:t>
            </a:r>
            <a:endParaRPr lang="en-US" altLang="ko-KR" sz="1600" b="1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→ </a:t>
            </a:r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2007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년 이후로 부터는</a:t>
            </a:r>
            <a:endParaRPr lang="en-US" altLang="ko-KR" sz="1600" b="1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4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일이 녹색의 날로 바뀜</a:t>
            </a:r>
            <a:endParaRPr lang="ko-KR" altLang="en-US" sz="1600" b="1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762690" y="5143767"/>
            <a:ext cx="27478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「</a:t>
            </a:r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2007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년</a:t>
            </a:r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~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」</a:t>
            </a:r>
            <a:endParaRPr lang="en-US" altLang="ko-KR" sz="1600" b="1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‘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격동의 나날을 거쳐 부흥을 이룬 </a:t>
            </a:r>
            <a:endParaRPr lang="en-US" altLang="ko-KR" sz="1600" b="1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쇼와 시대를 돌이켜 </a:t>
            </a:r>
            <a:endParaRPr lang="en-US" altLang="ko-KR" sz="1600" b="1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나라의 장래를 생각하는 것</a:t>
            </a:r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’ 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이</a:t>
            </a:r>
            <a:endParaRPr lang="en-US" altLang="ko-KR" sz="1600" b="1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이 공휴일의 취지</a:t>
            </a:r>
            <a:endParaRPr lang="en-US" altLang="ko-KR" sz="1600" b="1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248" y="330401"/>
            <a:ext cx="1273280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44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4</a:t>
            </a:r>
            <a:r>
              <a:rPr lang="ko-KR" altLang="en-US" sz="44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ko-KR" altLang="en-US" sz="44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248" y="1049681"/>
            <a:ext cx="2389403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29</a:t>
            </a:r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일 쇼와의 날</a:t>
            </a:r>
            <a:endParaRPr lang="ko-KR" altLang="en-US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999" y="1528102"/>
            <a:ext cx="1966379" cy="267869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4432" y="1699614"/>
            <a:ext cx="1919950" cy="2491364"/>
          </a:xfrm>
          <a:prstGeom prst="rect">
            <a:avLst/>
          </a:prstGeom>
        </p:spPr>
      </p:pic>
      <p:sp>
        <p:nvSpPr>
          <p:cNvPr id="4" name="오른쪽 화살표 3"/>
          <p:cNvSpPr/>
          <p:nvPr/>
        </p:nvSpPr>
        <p:spPr>
          <a:xfrm>
            <a:off x="7644172" y="2676575"/>
            <a:ext cx="648072" cy="381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96" y="1698743"/>
            <a:ext cx="1908000" cy="2470861"/>
          </a:xfrm>
          <a:prstGeom prst="rect">
            <a:avLst/>
          </a:prstGeom>
        </p:spPr>
      </p:pic>
      <p:sp>
        <p:nvSpPr>
          <p:cNvPr id="17" name="오른쪽 화살표 16"/>
          <p:cNvSpPr/>
          <p:nvPr/>
        </p:nvSpPr>
        <p:spPr>
          <a:xfrm>
            <a:off x="3693485" y="2676575"/>
            <a:ext cx="648072" cy="381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32168" y="4473116"/>
            <a:ext cx="2450855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천황탄생</a:t>
            </a:r>
            <a:r>
              <a:rPr lang="ko-KR" altLang="en-US" b="1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일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天皇誕生日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b="1" spc="-15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105" y="5112990"/>
            <a:ext cx="389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「</a:t>
            </a:r>
            <a:r>
              <a:rPr lang="en-US" altLang="ko-KR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1926</a:t>
            </a:r>
            <a:r>
              <a:rPr lang="ko-KR" altLang="en-US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년</a:t>
            </a:r>
            <a:r>
              <a:rPr lang="en-US" altLang="ko-KR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~1989</a:t>
            </a:r>
            <a:r>
              <a:rPr lang="ko-KR" altLang="en-US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년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」</a:t>
            </a:r>
            <a:endParaRPr lang="en-US" altLang="ko-KR" sz="1600" b="1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&lt;</a:t>
            </a:r>
            <a:r>
              <a:rPr lang="ko-KR" altLang="en-US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천황탄생일 </a:t>
            </a:r>
            <a:r>
              <a:rPr lang="en-US" altLang="ko-KR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= </a:t>
            </a:r>
            <a:r>
              <a:rPr lang="ko-KR" altLang="en-US" sz="1600" b="1" u="sng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즉위하고 있는</a:t>
            </a:r>
            <a:r>
              <a:rPr lang="ko-KR" altLang="en-US" sz="16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왕의 생일</a:t>
            </a:r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&gt;</a:t>
            </a:r>
          </a:p>
          <a:p>
            <a:pPr algn="ctr"/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1989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년에 사망한 이후로는</a:t>
            </a:r>
            <a:endParaRPr lang="en-US" altLang="ko-KR" sz="1600" b="1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더 이상 </a:t>
            </a:r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4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월</a:t>
            </a:r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29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일은 천황탄생일 </a:t>
            </a:r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X</a:t>
            </a:r>
          </a:p>
          <a:p>
            <a:pPr algn="ctr"/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But ‘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쇼와 기념일</a:t>
            </a:r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’ 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을 기리고 싶었음</a:t>
            </a:r>
            <a:endParaRPr lang="en-US" altLang="ko-KR" sz="1600" b="1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endParaRPr lang="ko-KR" altLang="en-US" sz="16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9716" y="663717"/>
            <a:ext cx="5362653" cy="6771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ko-KR" sz="20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4</a:t>
            </a:r>
            <a:r>
              <a:rPr lang="ko-KR" altLang="en-US" sz="20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월</a:t>
            </a:r>
            <a:r>
              <a:rPr lang="en-US" altLang="ko-KR" sz="20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29</a:t>
            </a:r>
            <a:r>
              <a:rPr lang="ko-KR" altLang="en-US" sz="20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일 </a:t>
            </a:r>
            <a:r>
              <a:rPr lang="en-US" altLang="ko-KR" sz="20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= </a:t>
            </a:r>
            <a:r>
              <a:rPr lang="ko-KR" altLang="en-US" sz="2000" b="1" spc="-10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히로히토</a:t>
            </a:r>
            <a:r>
              <a:rPr lang="ko-KR" altLang="en-US" sz="20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b="1" spc="-10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일왕</a:t>
            </a:r>
            <a:r>
              <a:rPr lang="ko-KR" altLang="en-US" sz="20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쇼와 천황</a:t>
            </a:r>
            <a:r>
              <a:rPr lang="en-US" altLang="ko-KR" sz="20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) </a:t>
            </a:r>
            <a:r>
              <a:rPr lang="ko-KR" altLang="en-US" sz="20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의 탄생일</a:t>
            </a:r>
            <a:endParaRPr lang="en-US" altLang="ko-KR" sz="2000" b="1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한컴 윤고딕 250" pitchFamily="18" charset="-127"/>
              <a:ea typeface="한컴 윤고딕 250" pitchFamily="18" charset="-127"/>
            </a:endParaRPr>
          </a:p>
          <a:p>
            <a:endParaRPr lang="ko-KR" altLang="en-US" b="1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1122" y="3273068"/>
            <a:ext cx="20879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그가 자연을 사랑했던 것을 기려 비정치적인 이름으로 낙착됨</a:t>
            </a:r>
            <a:endParaRPr lang="en-US" altLang="ko-KR" sz="1500" b="1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60872" y="3304101"/>
            <a:ext cx="2014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몇 년을 거친 갈등 끝에 개정 축일 법안 통과</a:t>
            </a:r>
            <a:endParaRPr lang="en-US" altLang="ko-KR" sz="1500" b="1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6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4"/>
          <p:cNvGrpSpPr/>
          <p:nvPr/>
        </p:nvGrpSpPr>
        <p:grpSpPr>
          <a:xfrm>
            <a:off x="7319643" y="1444237"/>
            <a:ext cx="3493483" cy="1077683"/>
            <a:chOff x="982831" y="1910135"/>
            <a:chExt cx="3493483" cy="1077683"/>
          </a:xfrm>
        </p:grpSpPr>
        <p:sp>
          <p:nvSpPr>
            <p:cNvPr id="9" name="직사각형 8"/>
            <p:cNvSpPr/>
            <p:nvPr/>
          </p:nvSpPr>
          <p:spPr>
            <a:xfrm>
              <a:off x="1446161" y="1910135"/>
              <a:ext cx="3030153" cy="1077683"/>
            </a:xfrm>
            <a:prstGeom prst="rect">
              <a:avLst/>
            </a:prstGeom>
            <a:solidFill>
              <a:srgbClr val="FE4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한컴 윤고딕 250" pitchFamily="18" charset="-127"/>
                <a:ea typeface="한컴 윤고딕 250" pitchFamily="18" charset="-127"/>
              </a:endParaRPr>
            </a:p>
          </p:txBody>
        </p:sp>
        <p:sp>
          <p:nvSpPr>
            <p:cNvPr id="10" name="직각 삼각형 9"/>
            <p:cNvSpPr/>
            <p:nvPr/>
          </p:nvSpPr>
          <p:spPr>
            <a:xfrm rot="16200000" flipH="1">
              <a:off x="1042702" y="1850264"/>
              <a:ext cx="335279" cy="45502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한컴 윤고딕 250" pitchFamily="18" charset="-127"/>
                <a:ea typeface="한컴 윤고딕 250" pitchFamily="18" charset="-127"/>
              </a:endParaRPr>
            </a:p>
          </p:txBody>
        </p:sp>
      </p:grpSp>
      <p:grpSp>
        <p:nvGrpSpPr>
          <p:cNvPr id="6" name="그룹 12"/>
          <p:cNvGrpSpPr/>
          <p:nvPr/>
        </p:nvGrpSpPr>
        <p:grpSpPr>
          <a:xfrm>
            <a:off x="0" y="1313326"/>
            <a:ext cx="6791242" cy="3528000"/>
            <a:chOff x="5081212" y="1268760"/>
            <a:chExt cx="7207032" cy="3744416"/>
          </a:xfrm>
        </p:grpSpPr>
        <p:pic>
          <p:nvPicPr>
            <p:cNvPr id="2" name="Picture 2" descr="http://www.graphicsfuel.com/wp-content/uploads/2013/03/mackbook-pro-retina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408"/>
            <a:stretch/>
          </p:blipFill>
          <p:spPr bwMode="auto">
            <a:xfrm>
              <a:off x="5081212" y="1268760"/>
              <a:ext cx="7207032" cy="37444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4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91736" y="1954814"/>
              <a:ext cx="4185985" cy="25943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9283" y="2646439"/>
            <a:ext cx="4265877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US" altLang="ko-KR" sz="32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sz="32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ko-KR" altLang="en-US" sz="32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9642" y="3077326"/>
            <a:ext cx="3525518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ko-KR" altLang="en-US" sz="2000" b="1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사쯔키</a:t>
            </a:r>
            <a:r>
              <a:rPr lang="ko-KR" altLang="en-US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 </a:t>
            </a:r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皐月</a:t>
            </a:r>
            <a:r>
              <a:rPr lang="en-US" altLang="ja-JP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en-US" altLang="ko-KR" sz="20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r"/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모내기 하는 달</a:t>
            </a:r>
            <a:endParaRPr lang="ko-KR" altLang="en-US" sz="20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0929" y="1748312"/>
            <a:ext cx="2774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일본의 연중행사</a:t>
            </a:r>
            <a:endParaRPr lang="en-US" altLang="ko-KR" sz="2800" b="1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  <a:p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1877" y="3791689"/>
            <a:ext cx="418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▶ </a:t>
            </a: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‘</a:t>
            </a:r>
            <a:r>
              <a:rPr lang="ko-KR" altLang="en-US" sz="16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사쯔키</a:t>
            </a: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’ 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라는 일본 음은 초여름에 접어들면서 한창 논에 모내기를 하는 달이라는 말</a:t>
            </a:r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∴ </a:t>
            </a:r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사나에쯔키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ja-JP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さなえつき</a:t>
            </a:r>
            <a:r>
              <a:rPr lang="en-US" altLang="ja-JP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) → </a:t>
            </a:r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사쯔키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ja-JP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さつき</a:t>
            </a:r>
            <a:r>
              <a:rPr lang="en-US" altLang="ja-JP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1242" y="4632085"/>
            <a:ext cx="216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▶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연중행사가 많은 달</a:t>
            </a:r>
            <a:endParaRPr lang="ko-KR" altLang="en-US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0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각 삼각형 2"/>
          <p:cNvSpPr/>
          <p:nvPr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6564052" y="860060"/>
            <a:ext cx="3085656" cy="993481"/>
            <a:chOff x="3270159" y="1802613"/>
            <a:chExt cx="3096345" cy="3018593"/>
          </a:xfrm>
        </p:grpSpPr>
        <p:sp>
          <p:nvSpPr>
            <p:cNvPr id="5" name="직사각형 4"/>
            <p:cNvSpPr/>
            <p:nvPr/>
          </p:nvSpPr>
          <p:spPr>
            <a:xfrm>
              <a:off x="3270160" y="1802613"/>
              <a:ext cx="3096344" cy="2156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직각 삼각형 5"/>
            <p:cNvSpPr/>
            <p:nvPr/>
          </p:nvSpPr>
          <p:spPr>
            <a:xfrm rot="5400000">
              <a:off x="3021486" y="4190913"/>
              <a:ext cx="878966" cy="3816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84032" y="2219492"/>
            <a:ext cx="5237452" cy="3046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음력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X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양력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일에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단오를 지냄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869" y="533327"/>
            <a:ext cx="1644268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44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sz="44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ko-KR" altLang="en-US" sz="44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869" y="1220137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일 단오절</a:t>
            </a:r>
            <a:r>
              <a:rPr lang="en-US" altLang="ko-KR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&amp;</a:t>
            </a:r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어린이날</a:t>
            </a:r>
            <a:endParaRPr lang="ko-KR" altLang="en-US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2103" y="1007178"/>
            <a:ext cx="30856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단코노셋쿠</a:t>
            </a:r>
            <a:r>
              <a:rPr lang="ko-KR" altLang="en-US" sz="21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1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1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端午</a:t>
            </a:r>
            <a:r>
              <a:rPr lang="ja-JP" altLang="en-US" sz="21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の</a:t>
            </a:r>
            <a:r>
              <a:rPr lang="ko-KR" altLang="en-US" sz="21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節句</a:t>
            </a:r>
            <a:r>
              <a:rPr lang="en-US" altLang="ko-KR" sz="21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100" b="1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00" y="1944336"/>
            <a:ext cx="2746168" cy="334388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9736" y="1944337"/>
            <a:ext cx="2050805" cy="1392849"/>
          </a:xfrm>
          <a:prstGeom prst="ellipse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8541" y="3616280"/>
            <a:ext cx="2052000" cy="1539000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84032" y="283534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단오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&amp;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어린이날 함께 기념</a:t>
            </a:r>
            <a:endParaRPr lang="en-US" altLang="ko-KR" b="1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4032" y="3452807"/>
            <a:ext cx="523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특히 남자 아이들의 건강한 성장을 기원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, </a:t>
            </a:r>
          </a:p>
          <a:p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축하하는 풍습이 있음 </a:t>
            </a:r>
            <a:endParaRPr lang="en-US" altLang="ko-KR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여자 어린이날이 따로 있음 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*3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일 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히나마츠리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4032" y="4670772"/>
            <a:ext cx="514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월인형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장식을 놓고 마당에 </a:t>
            </a:r>
            <a:r>
              <a:rPr lang="ko-KR" altLang="en-US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코이노보리를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내 검</a:t>
            </a:r>
            <a:endParaRPr lang="en-US" altLang="ko-KR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4031" y="5288223"/>
            <a:ext cx="475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떡갈나무 잎으로 싼 떡을 먹고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,</a:t>
            </a:r>
          </a:p>
          <a:p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창포물에 목욕함 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한국 단오와 비슷한 점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en-US" altLang="ko-KR" b="1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8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533993"/>
            <a:ext cx="1273280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44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sz="44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ko-KR" altLang="en-US" sz="44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247" y="1228920"/>
            <a:ext cx="3181493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sz="24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월인형</a:t>
            </a:r>
            <a:r>
              <a:rPr lang="en-US" altLang="ko-KR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&amp;</a:t>
            </a:r>
            <a:r>
              <a:rPr lang="ko-KR" altLang="en-US" sz="24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코이노보리</a:t>
            </a:r>
            <a:endParaRPr lang="ko-KR" altLang="en-US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7688" y="2102325"/>
            <a:ext cx="27541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월인형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(5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月人形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사무라이 인형을 장식</a:t>
            </a:r>
            <a:endParaRPr lang="en-US" altLang="ko-KR" sz="1600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지역에 따라 인형을 장식하는 방식은 조금씩 차이가 있음</a:t>
            </a:r>
            <a:endParaRPr lang="en-US" altLang="ko-KR" sz="1600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endParaRPr lang="en-US" altLang="ko-KR" sz="1600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갑옷과 투구 장식을 하기도 함</a:t>
            </a:r>
            <a:endParaRPr lang="ko-KR" altLang="en-US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8328" y="2069618"/>
            <a:ext cx="31436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코이노보리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鯉</a:t>
            </a:r>
            <a:r>
              <a:rPr lang="ja-JP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のぼり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endParaRPr lang="en-US" altLang="ko-KR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16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코이</a:t>
            </a: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鯉</a:t>
            </a: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) =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잉어</a:t>
            </a:r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endParaRPr lang="en-US" altLang="ko-KR" sz="1600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종이나 천으로 잉어모양을 만들어 대나무 장대에</a:t>
            </a: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걸어 세워둠</a:t>
            </a:r>
            <a:endParaRPr lang="en-US" altLang="ko-KR" sz="1600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endParaRPr lang="en-US" altLang="ko-KR" sz="16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16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코이노보리의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수는 보통</a:t>
            </a:r>
            <a:endParaRPr lang="en-US" altLang="ko-KR" sz="1600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식구 수에 비례</a:t>
            </a:r>
            <a:endParaRPr lang="ko-KR" altLang="en-US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08" y="2024844"/>
            <a:ext cx="2520000" cy="2520000"/>
          </a:xfrm>
          <a:prstGeom prst="ellips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5747" y="1992363"/>
            <a:ext cx="2520000" cy="2520000"/>
          </a:xfrm>
          <a:prstGeom prst="ellips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78108" y="537203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reflection blurRad="6350" stA="50000" endA="300" endPos="50000" dist="60007" dir="5400000" sy="-100000" algn="bl" rotWithShape="0"/>
                </a:effectLst>
                <a:latin typeface="한컴 윤고딕 250" pitchFamily="18" charset="-127"/>
                <a:ea typeface="한컴 윤고딕 250" pitchFamily="18" charset="-127"/>
              </a:rPr>
              <a:t>남자 어린이들의 무사 성장과 입신양명을 기원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effectLst>
                <a:reflection blurRad="6350" stA="50000" endA="300" endPos="50000" dist="60007" dir="5400000" sy="-100000" algn="bl" rotWithShape="0"/>
              </a:effectLst>
              <a:latin typeface="한컴 윤고딕 250" pitchFamily="18" charset="-127"/>
              <a:ea typeface="한컴 윤고딕 250" pitchFamily="18" charset="-127"/>
            </a:endParaRPr>
          </a:p>
          <a:p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6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0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44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sz="44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ko-KR" altLang="en-US" sz="44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954" y="1347172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골든위크</a:t>
            </a:r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ja-JP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ゴールデンウィー</a:t>
            </a:r>
            <a:r>
              <a:rPr lang="ja-JP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ク</a:t>
            </a:r>
            <a:r>
              <a:rPr lang="en-US" altLang="ja-JP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640215" y="2659782"/>
            <a:ext cx="10943120" cy="442124"/>
            <a:chOff x="625488" y="1988840"/>
            <a:chExt cx="13493116" cy="3132348"/>
          </a:xfrm>
          <a:solidFill>
            <a:srgbClr val="45A1F5"/>
          </a:solidFill>
        </p:grpSpPr>
        <p:sp>
          <p:nvSpPr>
            <p:cNvPr id="29" name="직사각형 28"/>
            <p:cNvSpPr/>
            <p:nvPr/>
          </p:nvSpPr>
          <p:spPr>
            <a:xfrm>
              <a:off x="625488" y="1988840"/>
              <a:ext cx="3238264" cy="31323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45A1F5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043772" y="1988840"/>
              <a:ext cx="3238264" cy="31323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45A1F5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462056" y="1988840"/>
              <a:ext cx="3238264" cy="31323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45A1F5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0880340" y="1988840"/>
              <a:ext cx="3238264" cy="31323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45A1F5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43571" y="3609020"/>
            <a:ext cx="7596845" cy="118186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 algn="ctr">
              <a:lnSpc>
                <a:spcPct val="80000"/>
              </a:lnSpc>
            </a:pPr>
            <a:endParaRPr lang="en-US" altLang="ko-KR" sz="2400" spc="-3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spc="-3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b="1" spc="-3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연중행사는 아니지만 노동절 </a:t>
            </a:r>
            <a:r>
              <a:rPr lang="en-US" altLang="ko-KR" sz="2400" b="1" spc="-3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(5</a:t>
            </a:r>
            <a:r>
              <a:rPr lang="ko-KR" altLang="en-US" sz="2400" b="1" spc="-3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sz="2400" b="1" spc="-3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2400" b="1" spc="-3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일</a:t>
            </a:r>
            <a:r>
              <a:rPr lang="en-US" altLang="ko-KR" sz="2400" b="1" spc="-3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) </a:t>
            </a:r>
            <a:r>
              <a:rPr lang="ko-KR" altLang="en-US" sz="2400" b="1" spc="-3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도 붙어 있어서</a:t>
            </a:r>
            <a:r>
              <a:rPr lang="en-US" altLang="ko-KR" sz="2400" b="1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b="1" spc="-3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>
              <a:lnSpc>
                <a:spcPct val="80000"/>
              </a:lnSpc>
            </a:pPr>
            <a:endParaRPr lang="en-US" altLang="ko-KR" sz="2400" b="1" spc="-3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b="1" spc="-3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일주일 이상 연휴가 생기는 기간</a:t>
            </a:r>
            <a:endParaRPr lang="en-US" altLang="ko-KR" sz="2400" b="1" spc="-3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865010" y="2701616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4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29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일 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쇼와의 날</a:t>
            </a:r>
            <a:endParaRPr lang="ko-KR" altLang="en-US" b="1" spc="-15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630880" y="2702199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일 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헌법기념일</a:t>
            </a:r>
            <a:endParaRPr lang="ko-KR" altLang="en-US" b="1" spc="-15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466476" y="271282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4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일 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녹색의 날</a:t>
            </a:r>
            <a:endParaRPr lang="ko-KR" altLang="en-US" b="1" spc="-15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949960" y="2701615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일 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단오절</a:t>
            </a:r>
            <a:r>
              <a:rPr lang="en-US" altLang="ko-KR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&amp;</a:t>
            </a:r>
            <a:r>
              <a:rPr lang="ko-KR" altLang="en-US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어린이날</a:t>
            </a:r>
            <a:endParaRPr lang="ko-KR" altLang="en-US" b="1" spc="-15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4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4"/>
          <p:cNvGrpSpPr/>
          <p:nvPr/>
        </p:nvGrpSpPr>
        <p:grpSpPr>
          <a:xfrm>
            <a:off x="7319643" y="1444237"/>
            <a:ext cx="3493483" cy="1077683"/>
            <a:chOff x="982831" y="1910135"/>
            <a:chExt cx="3493483" cy="1077683"/>
          </a:xfrm>
        </p:grpSpPr>
        <p:sp>
          <p:nvSpPr>
            <p:cNvPr id="9" name="직사각형 8"/>
            <p:cNvSpPr/>
            <p:nvPr/>
          </p:nvSpPr>
          <p:spPr>
            <a:xfrm>
              <a:off x="1446161" y="1910135"/>
              <a:ext cx="3030153" cy="1077683"/>
            </a:xfrm>
            <a:prstGeom prst="rect">
              <a:avLst/>
            </a:prstGeom>
            <a:solidFill>
              <a:srgbClr val="FE4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각 삼각형 9"/>
            <p:cNvSpPr/>
            <p:nvPr/>
          </p:nvSpPr>
          <p:spPr>
            <a:xfrm rot="16200000" flipH="1">
              <a:off x="1042702" y="1850264"/>
              <a:ext cx="335279" cy="45502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12"/>
          <p:cNvGrpSpPr/>
          <p:nvPr/>
        </p:nvGrpSpPr>
        <p:grpSpPr>
          <a:xfrm>
            <a:off x="0" y="1313130"/>
            <a:ext cx="6791242" cy="3528392"/>
            <a:chOff x="4984968" y="1268760"/>
            <a:chExt cx="7207032" cy="3744416"/>
          </a:xfrm>
        </p:grpSpPr>
        <p:pic>
          <p:nvPicPr>
            <p:cNvPr id="2" name="Picture 2" descr="http://www.graphicsfuel.com/wp-content/uploads/2013/03/mackbook-pro-retina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408"/>
            <a:stretch/>
          </p:blipFill>
          <p:spPr bwMode="auto">
            <a:xfrm>
              <a:off x="4984968" y="1268760"/>
              <a:ext cx="7207032" cy="37444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4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4297" y="1952837"/>
              <a:ext cx="4202916" cy="259228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9283" y="2646439"/>
            <a:ext cx="4265877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US" altLang="ko-KR" sz="32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6</a:t>
            </a:r>
            <a:r>
              <a:rPr lang="ko-KR" altLang="en-US" sz="32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ko-KR" altLang="en-US" sz="32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9642" y="3077326"/>
            <a:ext cx="3525518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ko-KR" altLang="en-US" sz="2000" b="1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미나쯔키</a:t>
            </a:r>
            <a:r>
              <a:rPr lang="ko-KR" altLang="en-US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b="1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水無月</a:t>
            </a:r>
            <a:r>
              <a:rPr lang="en-US" altLang="ja-JP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pPr algn="r"/>
            <a:r>
              <a:rPr lang="ko-KR" altLang="en-US" sz="20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가뭄과 장마의 달</a:t>
            </a:r>
            <a:endParaRPr lang="ko-KR" altLang="en-US" sz="20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8067" y="4428091"/>
            <a:ext cx="3509576" cy="2708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▶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특별히 인상적인 것 </a:t>
            </a: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X</a:t>
            </a: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 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다소 애매한 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0929" y="1768870"/>
            <a:ext cx="2774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일본의 연중행사</a:t>
            </a:r>
            <a:endParaRPr lang="en-US" altLang="ko-KR" sz="2800" b="1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endParaRPr lang="ko-KR" altLang="en-US" sz="2800" b="1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8067" y="3815698"/>
            <a:ext cx="442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▶  음력 </a:t>
            </a: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6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월에는 가뭄으로 샘이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마르는 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곳이 많은</a:t>
            </a:r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,</a:t>
            </a:r>
          </a:p>
          <a:p>
            <a:r>
              <a:rPr lang="en-US" altLang="ko-KR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    </a:t>
            </a:r>
            <a:r>
              <a:rPr lang="ko-KR" altLang="en-US" sz="1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물이 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없는 달</a:t>
            </a:r>
          </a:p>
        </p:txBody>
      </p:sp>
    </p:spTree>
    <p:extLst>
      <p:ext uri="{BB962C8B-B14F-4D97-AF65-F5344CB8AC3E}">
        <p14:creationId xmlns:p14="http://schemas.microsoft.com/office/powerpoint/2010/main" xmlns="" val="19186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2445321" y="5181257"/>
            <a:ext cx="2236510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2000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어머니의 날 </a:t>
            </a:r>
            <a:r>
              <a:rPr lang="en-US" altLang="ko-KR" sz="2000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b="1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母</a:t>
            </a:r>
            <a:r>
              <a:rPr lang="ja-JP" altLang="en-US" sz="2000" b="1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の日</a:t>
            </a:r>
            <a:r>
              <a:rPr lang="en-US" altLang="ja-JP" sz="2000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000" b="1" spc="-15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75783" y="5178217"/>
            <a:ext cx="2236510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2000" b="1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아버지의 날 </a:t>
            </a:r>
            <a:r>
              <a:rPr lang="en-US" altLang="ko-KR" sz="2000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b="1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父</a:t>
            </a:r>
            <a:r>
              <a:rPr lang="ja-JP" altLang="en-US" sz="2000" b="1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の日</a:t>
            </a:r>
            <a:r>
              <a:rPr lang="en-US" altLang="ja-JP" sz="2000" b="1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000" b="1" spc="-15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686372" y="5733256"/>
            <a:ext cx="1697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월 둘째 주 일요일</a:t>
            </a:r>
            <a:endParaRPr lang="en-US" altLang="ko-KR" sz="1600" b="1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715865" y="5717342"/>
            <a:ext cx="1699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6</a:t>
            </a:r>
            <a:r>
              <a:rPr lang="ko-KR" altLang="en-US" sz="1600" b="1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월 셋째 주 일요일</a:t>
            </a:r>
            <a:endParaRPr lang="en-US" altLang="ko-KR" sz="1600" b="1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248" y="533993"/>
            <a:ext cx="1273280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44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6</a:t>
            </a:r>
            <a:r>
              <a:rPr lang="ko-KR" altLang="en-US" sz="4400" b="1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ko-KR" altLang="en-US" sz="44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249" y="1228920"/>
            <a:ext cx="2132938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아버지의 날</a:t>
            </a:r>
            <a:endParaRPr lang="ko-KR" altLang="en-US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4232" y="2358241"/>
            <a:ext cx="3759360" cy="23496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056" y="2358241"/>
            <a:ext cx="3931122" cy="2353994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38791" y="1052736"/>
            <a:ext cx="7077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Q.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일본에도 어버이 날이 있을까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?</a:t>
            </a:r>
          </a:p>
          <a:p>
            <a:pPr algn="ctr"/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A.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어머니의 날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아버지의 날이 따로 나뉘어져 있다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pPr algn="ctr"/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-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미국에서 유래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-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1464928" y="2163131"/>
            <a:ext cx="3462445" cy="2063770"/>
            <a:chOff x="3268663" y="2240868"/>
            <a:chExt cx="3096345" cy="2124237"/>
          </a:xfrm>
        </p:grpSpPr>
        <p:sp>
          <p:nvSpPr>
            <p:cNvPr id="4" name="직사각형 3"/>
            <p:cNvSpPr/>
            <p:nvPr/>
          </p:nvSpPr>
          <p:spPr>
            <a:xfrm>
              <a:off x="3268663" y="2240868"/>
              <a:ext cx="3096344" cy="162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직각 삼각형 4"/>
            <p:cNvSpPr/>
            <p:nvPr/>
          </p:nvSpPr>
          <p:spPr>
            <a:xfrm rot="16200000" flipH="1">
              <a:off x="5880408" y="3880505"/>
              <a:ext cx="504056" cy="465144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54244" y="3897052"/>
            <a:ext cx="3525518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32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일본 문화의 이해</a:t>
            </a:r>
            <a:endParaRPr lang="ko-KR" altLang="en-US" sz="32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0046" y="4365104"/>
            <a:ext cx="2913652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6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일본의 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6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스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6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모</a:t>
            </a:r>
            <a:endParaRPr lang="ko-KR" altLang="en-US" sz="2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6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6" name="그림 5"/>
          <p:cNvPicPr preferRelativeResize="0">
            <a:picLocks/>
          </p:cNvPicPr>
          <p:nvPr/>
        </p:nvPicPr>
        <p:blipFill rotWithShape="1">
          <a:blip r:embed="rId2" cstate="print"/>
          <a:srcRect t="65198"/>
          <a:stretch/>
        </p:blipFill>
        <p:spPr>
          <a:xfrm rot="5400000">
            <a:off x="3234000" y="3321000"/>
            <a:ext cx="5508000" cy="2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83472" y="1520788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1.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스모의 기원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3472" y="2398738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스모경기의 절차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3472" y="3276688"/>
            <a:ext cx="4249132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계급분류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&amp;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스모 양성기관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472" y="4154638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4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관례의식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4132" y="5013176"/>
            <a:ext cx="3600400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모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&amp;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씨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름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비교 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3532" y="4689140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유아특수교육과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21540263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최준혁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2" name="그림 21" descr="noun_385629_cc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3901"/>
          <a:stretch>
            <a:fillRect/>
          </a:stretch>
        </p:blipFill>
        <p:spPr>
          <a:xfrm>
            <a:off x="2171564" y="2132856"/>
            <a:ext cx="1886400" cy="1624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01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449744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스모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스모란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?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1984" y="1772816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스</a:t>
            </a:r>
            <a:r>
              <a:rPr lang="ko-KR" altLang="en-US" sz="40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모</a:t>
            </a:r>
            <a:r>
              <a:rPr lang="en-US" altLang="ko-KR" sz="4000" b="1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40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相撲</a:t>
            </a:r>
            <a:r>
              <a:rPr lang="en-US" altLang="ja-JP" sz="4000" b="1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en-US" altLang="ko-KR" sz="4000" b="1" dirty="0" smtClean="0">
              <a:solidFill>
                <a:schemeClr val="accent5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en-US" altLang="ko-KR" sz="4000" dirty="0" smtClean="0">
              <a:solidFill>
                <a:schemeClr val="accent5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err="1" smtClean="0">
                <a:solidFill>
                  <a:schemeClr val="accent6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도효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ko-KR" sz="2000" dirty="0" smtClean="0">
                <a:solidFill>
                  <a:schemeClr val="accent6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씨름판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안에서 </a:t>
            </a:r>
            <a:r>
              <a:rPr lang="ko-KR" altLang="ko-KR" sz="2000" dirty="0" smtClean="0">
                <a:solidFill>
                  <a:schemeClr val="accent4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두 씨름선수</a:t>
            </a: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ko-KR" sz="2000" dirty="0" err="1" smtClean="0">
                <a:solidFill>
                  <a:schemeClr val="accent4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리키시</a:t>
            </a: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가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err="1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마와시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ko-KR" sz="2000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샅바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나 손을 붙잡거나 떨어져서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상대를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도효 바깥으로 밀어내거나 넘어뜨려서 승부를 내는 일본의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국기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ko-KR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-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스모의 기술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대부분 미는 기술</a:t>
            </a: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→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대표기술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손으로 치기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ko-KR" sz="2000" dirty="0" err="1" smtClean="0">
                <a:latin typeface="한컴 윤고딕 250" pitchFamily="18" charset="-127"/>
                <a:ea typeface="한컴 윤고딕 250" pitchFamily="18" charset="-127"/>
              </a:rPr>
              <a:t>몸으로밀기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err="1" smtClean="0">
                <a:latin typeface="한컴 윤고딕 250" pitchFamily="18" charset="-127"/>
                <a:ea typeface="한컴 윤고딕 250" pitchFamily="18" charset="-127"/>
              </a:rPr>
              <a:t>마와시잡고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옆으로 넘어뜨리기 등</a:t>
            </a:r>
            <a:endParaRPr lang="ko-KR" altLang="ko-KR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9" name="그림 8" descr="3__bdbab8f0b8c5c4a1_japansi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428" y="2168860"/>
            <a:ext cx="38100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33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오각형 7"/>
          <p:cNvSpPr/>
          <p:nvPr/>
        </p:nvSpPr>
        <p:spPr>
          <a:xfrm>
            <a:off x="5447928" y="584684"/>
            <a:ext cx="3312368" cy="86409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74248" y="636761"/>
            <a:ext cx="5449744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스모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스모의 기원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664804"/>
            <a:ext cx="4500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몽골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우리나라의 </a:t>
            </a:r>
            <a:r>
              <a:rPr lang="ko-KR" altLang="ko-KR" sz="20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씨름의 영향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을 받아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u="sng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토착화한 </a:t>
            </a:r>
            <a:r>
              <a:rPr lang="ko-KR" altLang="ko-KR" sz="2000" u="sng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전통 </a:t>
            </a:r>
            <a:r>
              <a:rPr lang="ko-KR" altLang="ko-KR" sz="2000" u="sng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스포츠</a:t>
            </a:r>
            <a:endParaRPr lang="en-US" altLang="ko-KR" sz="2000" u="sng" dirty="0" smtClean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유래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신앙상의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점으로 어느 쪽이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이겼느냐에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따라 </a:t>
            </a:r>
            <a:r>
              <a:rPr lang="ko-KR" altLang="ko-KR" sz="20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생산의 길흉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을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점침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기록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- 8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세기 초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&lt;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古事記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&gt; &lt;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日本西記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나라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ko-KR" sz="2000" dirty="0" err="1" smtClean="0">
                <a:latin typeface="한컴 윤고딕 250" pitchFamily="18" charset="-127"/>
                <a:ea typeface="한컴 윤고딕 250" pitchFamily="18" charset="-127"/>
              </a:rPr>
              <a:t>奈良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시대 조정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朝政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행사로 정착</a:t>
            </a:r>
            <a:endParaRPr lang="ko-KR" altLang="en-US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7848" y="764704"/>
            <a:ext cx="457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한컴 윤고딕 250" pitchFamily="18" charset="-127"/>
                <a:ea typeface="한컴 윤고딕 250" pitchFamily="18" charset="-127"/>
              </a:rPr>
              <a:t>비대한 몸집</a:t>
            </a:r>
            <a:r>
              <a:rPr lang="en-US" altLang="ko-KR" sz="28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풍요 상징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3472" y="4653136"/>
            <a:ext cx="9469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ko-KR" sz="2000" dirty="0" err="1" smtClean="0">
                <a:latin typeface="한컴 윤고딕 250" pitchFamily="18" charset="-127"/>
                <a:ea typeface="한컴 윤고딕 250" pitchFamily="18" charset="-127"/>
              </a:rPr>
              <a:t>가마쿠라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무사들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적극장려</a:t>
            </a: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에도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-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대중화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ko-KR" sz="2000" dirty="0" err="1" smtClean="0">
                <a:latin typeface="한컴 윤고딕 250" pitchFamily="18" charset="-127"/>
                <a:ea typeface="한컴 윤고딕 250" pitchFamily="18" charset="-127"/>
              </a:rPr>
              <a:t>리키시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역사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가 직업으로 첫등장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지나친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사행성으로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국가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금지</a:t>
            </a:r>
            <a:endParaRPr lang="ko-KR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③ 300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여 년에 걸쳐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경기제도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규칙확립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스모협회의 등장</a:t>
            </a:r>
            <a:r>
              <a:rPr lang="ko-KR" altLang="ko-KR" sz="2400" dirty="0" smtClean="0">
                <a:latin typeface="한컴 윤고딕 250" pitchFamily="18" charset="-127"/>
                <a:ea typeface="한컴 윤고딕 250" pitchFamily="18" charset="-127"/>
              </a:rPr>
              <a:t>으로 조직적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프로 경기 운영</a:t>
            </a:r>
            <a:endParaRPr lang="ko-KR" altLang="ko-KR" sz="2400" dirty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그림 6" descr="mugc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1604" y="692696"/>
            <a:ext cx="2519068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33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449744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스모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경기의 절차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8" name="그림 7" descr="3218947833664963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600" y="4617132"/>
            <a:ext cx="2916324" cy="1915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 descr="32929757525396726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600" y="2456892"/>
            <a:ext cx="2871124" cy="1941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 descr="3356870572252679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5600" y="368659"/>
            <a:ext cx="2916707" cy="190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483932" y="692696"/>
            <a:ext cx="6156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리키시는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한 장소에서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15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일 동안 매일 다른 상대와 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대전하여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가능한 한 많은 승리의 별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白星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: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시로보시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을 따기 위해 심혈을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기울임</a:t>
            </a:r>
            <a:endParaRPr lang="ko-KR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7928" y="2708920"/>
            <a:ext cx="6372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리키시는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경기순번의 두 차례 전에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도효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밑에 와서 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대기하다가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호출담당의 호명에 따라 동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서 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양쪽에서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도효에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오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름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7928" y="4761148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두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리키시는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자기 쪽 코너에서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시코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四股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라는 독특한 동작으로 좌우 양 다리를 교호로 옆으로 올렸다가 힘껏 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내리딛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고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이어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정한수로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입을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가시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며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화장지로 몸을 닦은 다음 부정을 없애는 뜻으로 소금을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도효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위에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뿌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림</a:t>
            </a:r>
            <a:endParaRPr lang="ko-KR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449744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스모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경기의 절차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3932" y="692696"/>
            <a:ext cx="6156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⑤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중앙에서 상대방과 마주하여 다시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시코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→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준비자세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이때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주심을 교지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行司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라고 하며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교지는 두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리키시의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호흡이 맞았다고 보았을 때 겨루기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명령</a:t>
            </a:r>
            <a:endParaRPr lang="ko-KR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928" y="2708920"/>
            <a:ext cx="6372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⑥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판정은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도효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안에서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발바닥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이외의 신체 일부가 먼저 바닥에 닿은 쪽이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패자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도효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밖으로 밀려나가도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패자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승부가 끝나면 서로 목례를 하고 물러서는데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승자에게는 이겼다는 표시로 교지가 승자의 고유 호칭을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불러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줌</a:t>
            </a:r>
            <a:endParaRPr lang="ko-KR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7928" y="476114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⑦ </a:t>
            </a:r>
            <a:r>
              <a:rPr lang="ko-KR" altLang="ko-K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동시에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넘어졌을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때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→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기술을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먼저 건 </a:t>
            </a:r>
            <a:r>
              <a:rPr lang="ko-KR" altLang="ko-KR" sz="2000" dirty="0" err="1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공격측</a:t>
            </a:r>
            <a:r>
              <a:rPr lang="en-US" altLang="ko-KR" sz="20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ko-KR" sz="20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승리</a:t>
            </a:r>
            <a:endParaRPr lang="en-US" altLang="ko-KR" sz="2000" dirty="0" smtClean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교지의 판정에 의문이 있는 경우 </a:t>
            </a:r>
            <a:r>
              <a:rPr lang="ko-KR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승부검사역이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이의를 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표명하여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협의를 거쳐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다수결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결정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동수의 경우는 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심판위원장이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재경기를 </a:t>
            </a:r>
            <a:r>
              <a:rPr lang="ko-KR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지시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그림 6" descr="%F7%CF%F8%F1%EC%FD%AA%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7588" y="2276872"/>
            <a:ext cx="2880000" cy="19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comm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9596" y="188640"/>
            <a:ext cx="2880000" cy="1882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 descr="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9596" y="4337984"/>
            <a:ext cx="2880000" cy="23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33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161712" cy="658639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4400" spc="-26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스모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265877" cy="359782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/>
                <a:ea typeface="한컴 윤고딕 250"/>
              </a:rPr>
              <a:t>리키시의 계급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64360" y="1016732"/>
            <a:ext cx="5784304" cy="73263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스모 = 체급이 아닌 기술 + 힘의 유효한 구사</a:t>
            </a:r>
          </a:p>
          <a:p>
            <a:pPr lvl="0" algn="ctr">
              <a:defRPr lang="ko-KR" altLang="en-US"/>
            </a:pP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한컴 윤고딕 250"/>
                <a:ea typeface="한컴 윤고딕 250"/>
              </a:rPr>
              <a:t>승률 多</a:t>
            </a: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 = </a:t>
            </a: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한컴 윤고딕 250"/>
                <a:ea typeface="한컴 윤고딕 250"/>
              </a:rPr>
              <a:t>계급 상승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55876" y="3753036"/>
            <a:ext cx="5184576" cy="1771650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&lt;1위 </a:t>
            </a:r>
            <a:r>
              <a:rPr lang="ko-KR" altLang="en-US" sz="2400" spc="-149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요코즈나</a:t>
            </a: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 선발기준&gt;</a:t>
            </a:r>
          </a:p>
          <a:p>
            <a:pPr lvl="0" algn="ctr">
              <a:defRPr lang="ko-KR" altLang="en-US"/>
            </a:pPr>
            <a:r>
              <a:rPr lang="ko-KR" altLang="en-US" sz="2000" spc="-125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요</a:t>
            </a:r>
            <a:r>
              <a:rPr lang="ko-KR" altLang="ko-KR" sz="2000" spc="-125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  <a:cs typeface="함초롬돋움"/>
              </a:rPr>
              <a:t>코즈나심의위원</a:t>
            </a:r>
            <a:r>
              <a:rPr lang="ko-KR" altLang="en-US" sz="2000" spc="-125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  <a:cs typeface="함초롬돋움"/>
              </a:rPr>
              <a:t>회의</a:t>
            </a:r>
            <a:r>
              <a:rPr lang="ko-KR" altLang="en-US" sz="2000" spc="-125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  <a:cs typeface="함초롬돋움"/>
              </a:rPr>
              <a:t> </a:t>
            </a:r>
            <a:r>
              <a:rPr lang="ko-KR" altLang="ko-KR" sz="2000" spc="-125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한컴 윤고딕 250"/>
                <a:ea typeface="한컴 윤고딕 250"/>
                <a:cs typeface="함초롬돋움"/>
              </a:rPr>
              <a:t>다수결</a:t>
            </a:r>
            <a:r>
              <a:rPr lang="ko-KR" altLang="en-US" sz="2000" spc="-125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한컴 윤고딕 250"/>
                <a:ea typeface="한컴 윤고딕 250"/>
                <a:cs typeface="함초롬돋움"/>
              </a:rPr>
              <a:t> 표</a:t>
            </a:r>
            <a:r>
              <a:rPr lang="ko-KR" altLang="en-US" sz="2000" spc="-125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  <a:cs typeface="함초롬돋움"/>
              </a:rPr>
              <a:t>로</a:t>
            </a:r>
            <a:r>
              <a:rPr lang="ko-KR" altLang="ko-KR" sz="2000" spc="-125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  <a:cs typeface="함초롬돋움"/>
              </a:rPr>
              <a:t> 결정</a:t>
            </a:r>
          </a:p>
          <a:p>
            <a:pPr lvl="0">
              <a:defRPr lang="ko-KR" altLang="en-US"/>
            </a:pP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① </a:t>
            </a: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한컴 윤고딕 250"/>
                <a:ea typeface="한컴 윤고딕 250"/>
              </a:rPr>
              <a:t>품격, 역량 출중</a:t>
            </a:r>
            <a:endParaRPr lang="ko-KR" altLang="en-US" sz="2400" spc="-149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30000"/>
                </a:schemeClr>
              </a:solidFill>
              <a:latin typeface="한컴 윤고딕 250"/>
              <a:ea typeface="한컴 윤고딕 250"/>
            </a:endParaRPr>
          </a:p>
          <a:p>
            <a:pPr lvl="0">
              <a:defRPr lang="ko-KR" altLang="en-US"/>
            </a:pP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② </a:t>
            </a:r>
            <a:r>
              <a:rPr lang="ko-KR" altLang="en-US" sz="2400" spc="-149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오오제키</a:t>
            </a: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 중에서 </a:t>
            </a: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한컴 윤고딕 250"/>
                <a:ea typeface="한컴 윤고딕 250"/>
              </a:rPr>
              <a:t>연속 우승한 역사</a:t>
            </a: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거나 </a:t>
            </a:r>
          </a:p>
          <a:p>
            <a:pPr lvl="0">
              <a:defRPr lang="ko-KR" altLang="en-US"/>
            </a:pPr>
            <a:r>
              <a:rPr lang="ko-KR" altLang="en-US" sz="2400" spc="-149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한컴 윤고딕 250"/>
                <a:ea typeface="한컴 윤고딕 250"/>
              </a:rPr>
              <a:t>우승에 준하는 성적을 올린 역사</a:t>
            </a:r>
          </a:p>
        </p:txBody>
      </p:sp>
      <p:sp>
        <p:nvSpPr>
          <p:cNvPr id="35" name="세로로 말린 두루마리 모양 34"/>
          <p:cNvSpPr/>
          <p:nvPr/>
        </p:nvSpPr>
        <p:spPr>
          <a:xfrm>
            <a:off x="467544" y="2168860"/>
            <a:ext cx="2916324" cy="3816424"/>
          </a:xfrm>
          <a:prstGeom prst="vertic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algn="ctr">
            <a:solidFill>
              <a:schemeClr val="accent1">
                <a:lumMod val="70000"/>
              </a:schemeClr>
            </a:solidFill>
          </a:ln>
          <a:effectLst>
            <a:outerShdw blurRad="76200" dist="76200" dir="189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&lt;계급&gt;</a:t>
            </a:r>
            <a:endParaRPr lang="ko-KR" altLang="en-US" sz="1700" spc="-106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/>
              <a:ea typeface="한컴 윤고딕 250"/>
            </a:endParaRPr>
          </a:p>
          <a:p>
            <a:pPr lvl="0" algn="ctr">
              <a:defRPr lang="ko-KR" altLang="en-US"/>
            </a:pPr>
            <a:r>
              <a:rPr lang="ko-KR" altLang="en-US" spc="-112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1위            요코즈나</a:t>
            </a:r>
            <a:endParaRPr lang="ko-KR" altLang="en-US" sz="1700" spc="-106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30000"/>
                </a:schemeClr>
              </a:solidFill>
              <a:latin typeface="한컴 윤고딕 250"/>
              <a:ea typeface="한컴 윤고딕 250"/>
            </a:endParaRPr>
          </a:p>
          <a:p>
            <a:pPr lvl="0" algn="r">
              <a:defRPr lang="ko-KR" altLang="en-US"/>
            </a:pPr>
            <a:r>
              <a:rPr lang="ko-KR" altLang="en-US" sz="1700" spc="-106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오오제키</a:t>
            </a:r>
          </a:p>
          <a:p>
            <a:pPr lvl="0" algn="r">
              <a:defRPr lang="ko-KR" altLang="en-US"/>
            </a:pPr>
            <a:r>
              <a:rPr lang="ko-KR" altLang="en-US" sz="1700" spc="-106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세키와케</a:t>
            </a:r>
          </a:p>
          <a:p>
            <a:pPr lvl="0" algn="r">
              <a:defRPr lang="ko-KR" altLang="en-US"/>
            </a:pPr>
            <a:r>
              <a:rPr lang="ko-KR" altLang="en-US" sz="1700" spc="-106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고무스비</a:t>
            </a:r>
          </a:p>
          <a:p>
            <a:pPr lvl="0" algn="r">
              <a:defRPr lang="ko-KR" altLang="en-US"/>
            </a:pPr>
            <a:r>
              <a:rPr lang="ko-KR" altLang="en-US" sz="1700" spc="-106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마에가시라</a:t>
            </a:r>
          </a:p>
          <a:p>
            <a:pPr lvl="0" algn="r">
              <a:defRPr lang="ko-KR" altLang="en-US"/>
            </a:pPr>
            <a:r>
              <a:rPr lang="ko-KR" altLang="en-US" sz="1700" spc="-106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쥬료</a:t>
            </a:r>
          </a:p>
          <a:p>
            <a:pPr lvl="0" algn="r">
              <a:defRPr lang="ko-KR" altLang="en-US"/>
            </a:pPr>
            <a:r>
              <a:rPr lang="ko-KR" altLang="en-US" sz="1700" spc="-106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마쿠노시타</a:t>
            </a:r>
          </a:p>
          <a:p>
            <a:pPr lvl="0" algn="r">
              <a:defRPr lang="ko-KR" altLang="en-US"/>
            </a:pPr>
            <a:r>
              <a:rPr lang="ko-KR" altLang="en-US" sz="1700" spc="-106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산단메</a:t>
            </a:r>
          </a:p>
          <a:p>
            <a:pPr lvl="0" algn="r">
              <a:defRPr lang="ko-KR" altLang="en-US"/>
            </a:pPr>
            <a:r>
              <a:rPr lang="ko-KR" altLang="en-US" sz="1700" spc="-106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조니단</a:t>
            </a:r>
          </a:p>
          <a:p>
            <a:pPr lvl="0" algn="r">
              <a:defRPr lang="ko-KR" altLang="en-US"/>
            </a:pPr>
            <a:r>
              <a:rPr lang="ko-KR" altLang="en-US" sz="1700" spc="-106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조노쿠치</a:t>
            </a:r>
            <a:endParaRPr lang="ko-KR" altLang="en-US" spc="-112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30000"/>
                </a:schemeClr>
              </a:solidFill>
              <a:latin typeface="한컴 윤고딕 250"/>
              <a:ea typeface="한컴 윤고딕 250"/>
            </a:endParaRPr>
          </a:p>
          <a:p>
            <a:pPr lvl="0" algn="r">
              <a:defRPr lang="ko-KR" altLang="en-US"/>
            </a:pPr>
            <a:r>
              <a:rPr lang="ko-KR" altLang="en-US" u="sng" spc="-112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총 10등급으로 분류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2" cstate="print"/>
          <a:srcRect l="10910" t="7120" r="24910" b="-1010"/>
          <a:stretch>
            <a:fillRect/>
          </a:stretch>
        </p:blipFill>
        <p:spPr>
          <a:xfrm>
            <a:off x="7668344" y="3004802"/>
            <a:ext cx="4095750" cy="398859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95227" h="3989058">
                <a:moveTo>
                  <a:pt x="0" y="95261"/>
                </a:moveTo>
                <a:lnTo>
                  <a:pt x="261904" y="607289"/>
                </a:lnTo>
                <a:lnTo>
                  <a:pt x="869045" y="1333655"/>
                </a:lnTo>
                <a:lnTo>
                  <a:pt x="1119044" y="1524177"/>
                </a:lnTo>
                <a:lnTo>
                  <a:pt x="1821424" y="1678977"/>
                </a:lnTo>
                <a:lnTo>
                  <a:pt x="1988090" y="2548234"/>
                </a:lnTo>
                <a:lnTo>
                  <a:pt x="1880947" y="2572049"/>
                </a:lnTo>
                <a:lnTo>
                  <a:pt x="1880947" y="2834017"/>
                </a:lnTo>
                <a:lnTo>
                  <a:pt x="1988090" y="2988816"/>
                </a:lnTo>
                <a:lnTo>
                  <a:pt x="1619043" y="3965243"/>
                </a:lnTo>
                <a:lnTo>
                  <a:pt x="3821418" y="3989058"/>
                </a:lnTo>
                <a:lnTo>
                  <a:pt x="3511895" y="3000724"/>
                </a:lnTo>
                <a:lnTo>
                  <a:pt x="3595228" y="2917370"/>
                </a:lnTo>
                <a:lnTo>
                  <a:pt x="3523800" y="2643495"/>
                </a:lnTo>
                <a:lnTo>
                  <a:pt x="3928561" y="2310081"/>
                </a:lnTo>
                <a:lnTo>
                  <a:pt x="4095227" y="1881406"/>
                </a:lnTo>
                <a:lnTo>
                  <a:pt x="4095227" y="1678977"/>
                </a:lnTo>
                <a:lnTo>
                  <a:pt x="4047609" y="1571808"/>
                </a:lnTo>
                <a:lnTo>
                  <a:pt x="3440467" y="1035964"/>
                </a:lnTo>
                <a:lnTo>
                  <a:pt x="3178563" y="976426"/>
                </a:lnTo>
                <a:lnTo>
                  <a:pt x="2976182" y="893072"/>
                </a:lnTo>
                <a:lnTo>
                  <a:pt x="3011897" y="464397"/>
                </a:lnTo>
                <a:lnTo>
                  <a:pt x="2999992" y="345321"/>
                </a:lnTo>
                <a:lnTo>
                  <a:pt x="2714278" y="214337"/>
                </a:lnTo>
                <a:lnTo>
                  <a:pt x="2571421" y="226244"/>
                </a:lnTo>
                <a:lnTo>
                  <a:pt x="2297613" y="345321"/>
                </a:lnTo>
                <a:lnTo>
                  <a:pt x="2214280" y="488213"/>
                </a:lnTo>
                <a:lnTo>
                  <a:pt x="2273803" y="833534"/>
                </a:lnTo>
                <a:lnTo>
                  <a:pt x="2321423" y="952610"/>
                </a:lnTo>
                <a:lnTo>
                  <a:pt x="2190470" y="1047872"/>
                </a:lnTo>
                <a:lnTo>
                  <a:pt x="1273806" y="1059779"/>
                </a:lnTo>
                <a:lnTo>
                  <a:pt x="511903" y="500120"/>
                </a:lnTo>
                <a:lnTo>
                  <a:pt x="523808" y="297690"/>
                </a:lnTo>
                <a:lnTo>
                  <a:pt x="392856" y="119076"/>
                </a:lnTo>
                <a:lnTo>
                  <a:pt x="345237" y="119076"/>
                </a:lnTo>
                <a:lnTo>
                  <a:pt x="369047" y="273875"/>
                </a:lnTo>
                <a:lnTo>
                  <a:pt x="83333" y="0"/>
                </a:lnTo>
                <a:lnTo>
                  <a:pt x="23809" y="11907"/>
                </a:lnTo>
                <a:lnTo>
                  <a:pt x="47618" y="190522"/>
                </a:lnTo>
                <a:lnTo>
                  <a:pt x="83333" y="190522"/>
                </a:lnTo>
                <a:lnTo>
                  <a:pt x="71428" y="226244"/>
                </a:lnTo>
                <a:lnTo>
                  <a:pt x="71428" y="250060"/>
                </a:lnTo>
                <a:close/>
              </a:path>
            </a:pathLst>
          </a:custGeom>
          <a:ln w="25400" cap="rnd" cmpd="sng" algn="ctr">
            <a:solidFill>
              <a:schemeClr val="tx1"/>
            </a:solidFill>
            <a:prstDash val="solid"/>
            <a:round/>
            <a:headEnd type="stealth" w="sm" len="sm"/>
            <a:tailEnd type="stealth" w="sm" len="sm"/>
          </a:ln>
        </p:spPr>
      </p:pic>
      <p:sp>
        <p:nvSpPr>
          <p:cNvPr id="39" name="타원 38"/>
          <p:cNvSpPr/>
          <p:nvPr/>
        </p:nvSpPr>
        <p:spPr>
          <a:xfrm>
            <a:off x="4067944" y="2204864"/>
            <a:ext cx="4500499" cy="1224136"/>
          </a:xfrm>
          <a:prstGeom prst="ellipse">
            <a:avLst/>
          </a:prstGeom>
          <a:solidFill>
            <a:schemeClr val="accent1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한컴 윤고딕 250"/>
                <a:ea typeface="한컴 윤고딕 250"/>
              </a:rPr>
              <a:t>계급 중 최고 위의 역사</a:t>
            </a:r>
            <a:r>
              <a:rPr lang="ko-KR" altLang="ko-KR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한컴 윤고딕 250"/>
                <a:ea typeface="맑은 고딕"/>
              </a:rPr>
              <a:t>(</a:t>
            </a:r>
            <a:r>
              <a:rPr lang="ko-KR" altLang="ko-KR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한컴 윤고딕 250"/>
                <a:ea typeface="한컴 윤고딕 250"/>
              </a:rPr>
              <a:t>力士)</a:t>
            </a:r>
          </a:p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한컴 윤고딕 250"/>
                <a:ea typeface="한컴 윤고딕 250"/>
              </a:rPr>
              <a:t>스모의 역사적 존재,신의 표적</a:t>
            </a:r>
          </a:p>
        </p:txBody>
      </p:sp>
      <p:cxnSp>
        <p:nvCxnSpPr>
          <p:cNvPr id="38" name="직선 화살표 연결선 37"/>
          <p:cNvCxnSpPr>
            <a:endCxn id="39" idx="2"/>
          </p:cNvCxnSpPr>
          <p:nvPr/>
        </p:nvCxnSpPr>
        <p:spPr>
          <a:xfrm flipV="1">
            <a:off x="3059832" y="2816932"/>
            <a:ext cx="1008112" cy="216024"/>
          </a:xfrm>
          <a:prstGeom prst="straightConnector1">
            <a:avLst/>
          </a:prstGeom>
          <a:ln w="88900" algn="ctr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161712" cy="658639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4400" spc="-26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스모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265877" cy="359782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/>
                <a:ea typeface="한컴 윤고딕 250"/>
              </a:rPr>
              <a:t>스모선수와 양성기관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8184" y="1637184"/>
            <a:ext cx="5400600" cy="1395772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&lt;</a:t>
            </a: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스모협회</a:t>
            </a: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 </a:t>
            </a: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교육방침</a:t>
            </a: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&gt;</a:t>
            </a:r>
          </a:p>
          <a:p>
            <a:pPr lvl="0" algn="ctr">
              <a:defRPr lang="ko-KR" altLang="en-US"/>
            </a:pP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 </a:t>
            </a: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① 우리들은 장사의 본분인 </a:t>
            </a: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예의 중시</a:t>
            </a:r>
          </a:p>
          <a:p>
            <a:pPr lvl="0" algn="ctr">
              <a:defRPr lang="ko-KR" altLang="en-US"/>
            </a:pP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 ② 우리들은 선배의 가르침을 지키며 </a:t>
            </a: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연습 </a:t>
            </a:r>
            <a:r>
              <a:rPr lang="ko-KR" altLang="en-US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매진</a:t>
            </a:r>
          </a:p>
          <a:p>
            <a:pPr lvl="0" algn="ctr">
              <a:defRPr lang="ko-KR" altLang="en-US"/>
            </a:pP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 ③ 우리들은 </a:t>
            </a: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복장을 바르게 </a:t>
            </a: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하고 </a:t>
            </a: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몸을 청결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7524" y="5373216"/>
            <a:ext cx="6012668" cy="1095214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스모의 역사</a:t>
            </a: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,</a:t>
            </a: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의학</a:t>
            </a: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,</a:t>
            </a: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시</a:t>
            </a: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,</a:t>
            </a: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일반사회</a:t>
            </a: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,</a:t>
            </a: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생리학 등을 지도</a:t>
            </a:r>
          </a:p>
          <a:p>
            <a:pPr lvl="0">
              <a:defRPr lang="ko-KR" altLang="en-US"/>
            </a:pP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6개월 동안</a:t>
            </a: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교습기간</a:t>
            </a: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 거쳐야만</a:t>
            </a: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 각 스모베야</a:t>
            </a: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에서 </a:t>
            </a:r>
          </a:p>
          <a:p>
            <a:pPr lvl="0">
              <a:defRPr lang="ko-KR" altLang="en-US"/>
            </a:pP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정</a:t>
            </a:r>
            <a:r>
              <a:rPr lang="ko-KR" altLang="ko-KR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식 수련을 받을 수 있음</a:t>
            </a:r>
          </a:p>
        </p:txBody>
      </p:sp>
      <p:sp>
        <p:nvSpPr>
          <p:cNvPr id="34" name="타원 33"/>
          <p:cNvSpPr/>
          <p:nvPr/>
        </p:nvSpPr>
        <p:spPr>
          <a:xfrm>
            <a:off x="611560" y="1988840"/>
            <a:ext cx="5004556" cy="28803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 algn="ctr">
              <a:defRPr lang="ko-KR" altLang="en-US"/>
            </a:pPr>
            <a:r>
              <a:rPr lang="ko-KR" altLang="ko-KR" sz="3000" spc="-184">
                <a:ln w="12700" cap="flat" cmpd="sng" algn="ctr">
                  <a:solidFill>
                    <a:schemeClr val="bg1"/>
                  </a:solidFill>
                  <a:prstDash val="solid"/>
                  <a:miter/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스모협회</a:t>
            </a:r>
            <a:r>
              <a:rPr lang="ko-KR" altLang="ko-KR" sz="2400" spc="-149">
                <a:ln w="12700"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 </a:t>
            </a:r>
          </a:p>
          <a:p>
            <a:pPr lvl="0" algn="ctr">
              <a:defRPr lang="ko-KR" altLang="en-US"/>
            </a:pP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스모계의 최고기관</a:t>
            </a:r>
          </a:p>
          <a:p>
            <a:pPr lvl="0" algn="ctr">
              <a:defRPr lang="ko-KR" altLang="en-US"/>
            </a:pP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스모</a:t>
            </a:r>
            <a:r>
              <a:rPr lang="ko-KR" altLang="en-US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 </a:t>
            </a: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진행 전반을 </a:t>
            </a: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기획</a:t>
            </a:r>
            <a:r>
              <a:rPr lang="ko-KR" altLang="en-US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,</a:t>
            </a: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통제</a:t>
            </a:r>
          </a:p>
          <a:p>
            <a:pPr lvl="0" algn="ctr">
              <a:defRPr lang="ko-KR" altLang="en-US"/>
            </a:pPr>
            <a:r>
              <a:rPr lang="ko-KR" altLang="ko-KR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신입 장사들에게 </a:t>
            </a:r>
            <a:r>
              <a:rPr lang="ko-KR" altLang="ko-KR" sz="2200" u="sng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교양과목</a:t>
            </a:r>
            <a:r>
              <a:rPr lang="ko-KR" altLang="en-US" sz="2200" spc="-137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 교육</a:t>
            </a:r>
          </a:p>
        </p:txBody>
      </p:sp>
      <p:cxnSp>
        <p:nvCxnSpPr>
          <p:cNvPr id="36" name="직선 화살표 연결선 35"/>
          <p:cNvCxnSpPr/>
          <p:nvPr/>
        </p:nvCxnSpPr>
        <p:spPr>
          <a:xfrm rot="16200000" flipH="1">
            <a:off x="3095912" y="4761072"/>
            <a:ext cx="1152128" cy="152"/>
          </a:xfrm>
          <a:prstGeom prst="straightConnector1">
            <a:avLst/>
          </a:prstGeom>
          <a:ln w="88900" algn="ctr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 cstate="print"/>
          <a:srcRect l="19670" t="5530"/>
          <a:stretch>
            <a:fillRect/>
          </a:stretch>
        </p:blipFill>
        <p:spPr>
          <a:xfrm>
            <a:off x="7091772" y="3307635"/>
            <a:ext cx="4104456" cy="3217709"/>
          </a:xfrm>
          <a:prstGeom prst="rect">
            <a:avLst/>
          </a:prstGeom>
          <a:effectLst>
            <a:outerShdw blurRad="76200" dist="76200" dir="54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김당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31E"/>
      </a:accent1>
      <a:accent2>
        <a:srgbClr val="E41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Microsoft Office PowerPoint</Application>
  <PresentationFormat>사용자 지정</PresentationFormat>
  <Paragraphs>312</Paragraphs>
  <Slides>29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7" baseType="lpstr">
      <vt:lpstr>굴림</vt:lpstr>
      <vt:lpstr>Arial</vt:lpstr>
      <vt:lpstr>한컴 윤고딕 250</vt:lpstr>
      <vt:lpstr>Calibri</vt:lpstr>
      <vt:lpstr>맑은 고딕</vt:lpstr>
      <vt:lpstr>함초롬돋움</vt:lpstr>
      <vt:lpstr>EucrosiaUPC</vt:lpstr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Manager/>
  <Company>Microsoft Corporation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김다은</dc:creator>
  <cp:lastModifiedBy>user</cp:lastModifiedBy>
  <cp:revision>87</cp:revision>
  <dcterms:created xsi:type="dcterms:W3CDTF">2014-04-29T00:37:20Z</dcterms:created>
  <dcterms:modified xsi:type="dcterms:W3CDTF">2017-03-31T06:20:24Z</dcterms:modified>
</cp:coreProperties>
</file>