
<file path=[Content_Types].xml><?xml version="1.0" encoding="utf-8"?>
<Types xmlns="http://schemas.openxmlformats.org/package/2006/content-types">
  <Default Extension="bin" ContentType="vide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B24BA-0568-4355-A72E-D4719FB0882B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7CE14-6EA5-4DA2-8CA0-C884E7FDD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85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24817" y="685401"/>
            <a:ext cx="5408367" cy="342990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7766">
              <a:defRPr/>
            </a:pPr>
            <a:r>
              <a:rPr lang="ko-KR" altLang="en-US" dirty="0" err="1" smtClean="0"/>
              <a:t>우키요에</a:t>
            </a:r>
            <a:r>
              <a:rPr lang="ko-KR" altLang="en-US" dirty="0" smtClean="0"/>
              <a:t> 양식의 그림들은 여유롭고 때로는 평판이 </a:t>
            </a:r>
            <a:r>
              <a:rPr lang="ko-KR" altLang="en-US" dirty="0" err="1" smtClean="0"/>
              <a:t>좋지않은</a:t>
            </a:r>
            <a:r>
              <a:rPr lang="ko-KR" altLang="en-US" dirty="0" smtClean="0"/>
              <a:t> 향락적인 세계를 들여다 볼 수 있는 작품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A4F86-C80D-4A48-8852-DE65FD957FC8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2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24817" y="685401"/>
            <a:ext cx="5408367" cy="342990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금품을 빼앗으려는 악한을 그리고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화가와 같이 목판화는 우리의 생각에 뭔가 제한적일 것이다 라는 편견을 깨고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상당한 예술적 시도도 있었다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A4F86-C80D-4A48-8852-DE65FD957FC8}" type="slidenum">
              <a:rPr lang="ko-KR" altLang="en-US" smtClean="0">
                <a:solidFill>
                  <a:prstClr val="black"/>
                </a:solidFill>
              </a:rPr>
              <a:pPr/>
              <a:t>45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2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24817" y="685401"/>
            <a:ext cx="5408367" cy="342990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7766">
              <a:defRPr/>
            </a:pPr>
            <a:r>
              <a:rPr lang="ko-KR" altLang="en-US" dirty="0" err="1" smtClean="0"/>
              <a:t>누가봐도</a:t>
            </a:r>
            <a:r>
              <a:rPr lang="ko-KR" altLang="en-US" dirty="0" smtClean="0"/>
              <a:t> 세련되고 아름다운 여체묘사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A4F86-C80D-4A48-8852-DE65FD957FC8}" type="slidenum">
              <a:rPr lang="ko-KR" altLang="en-US" smtClean="0">
                <a:solidFill>
                  <a:prstClr val="black"/>
                </a:solidFill>
              </a:rPr>
              <a:pPr/>
              <a:t>46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5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24817" y="685401"/>
            <a:ext cx="5408367" cy="342990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둘이 동일인물이 아니냐는 설까지 제기 될 정도이지만 </a:t>
            </a:r>
            <a:r>
              <a:rPr lang="ko-KR" altLang="en-US" dirty="0" err="1" smtClean="0"/>
              <a:t>확실한건</a:t>
            </a:r>
            <a:r>
              <a:rPr lang="ko-KR" altLang="en-US" dirty="0" smtClean="0"/>
              <a:t> 아니고 그냥 설일 뿐이다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샤라쿠</a:t>
            </a:r>
            <a:r>
              <a:rPr lang="ko-KR" altLang="en-US" dirty="0" smtClean="0"/>
              <a:t> </a:t>
            </a:r>
            <a:r>
              <a:rPr lang="en-US" altLang="ko-KR" dirty="0" smtClean="0"/>
              <a:t>[</a:t>
            </a:r>
            <a:r>
              <a:rPr lang="ko-KR" altLang="en-US" dirty="0" smtClean="0"/>
              <a:t>강렬한 </a:t>
            </a:r>
            <a:r>
              <a:rPr lang="ko-KR" altLang="en-US" dirty="0" err="1" smtClean="0"/>
              <a:t>필선으로</a:t>
            </a:r>
            <a:r>
              <a:rPr lang="ko-KR" altLang="en-US" dirty="0" smtClean="0"/>
              <a:t> 매우 독특하고 미묘한 성격의 캐릭터를 나타냄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이마에서 미간으로 쏠린 눈썹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은행잎 모양의 눈에서 발산되는 눈빛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굳게 담은 입의 모습에서 강인한 인상을 받는다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샤라쿠는</a:t>
            </a:r>
            <a:r>
              <a:rPr lang="ko-KR" altLang="en-US" dirty="0" smtClean="0"/>
              <a:t> 등장인물의 </a:t>
            </a:r>
            <a:r>
              <a:rPr lang="ko-KR" altLang="en-US" dirty="0" smtClean="0">
                <a:latin typeface="Arial"/>
              </a:rPr>
              <a:t>‘</a:t>
            </a:r>
            <a:r>
              <a:rPr lang="ko-KR" altLang="en-US" dirty="0" smtClean="0"/>
              <a:t>개성</a:t>
            </a:r>
            <a:r>
              <a:rPr lang="ko-KR" altLang="en-US" dirty="0" smtClean="0">
                <a:latin typeface="Arial"/>
              </a:rPr>
              <a:t>’</a:t>
            </a:r>
            <a:r>
              <a:rPr lang="ko-KR" altLang="en-US" dirty="0" smtClean="0"/>
              <a:t>을 표출하는데 주력했다</a:t>
            </a:r>
            <a:r>
              <a:rPr lang="en-US" altLang="ko-KR" dirty="0" smtClean="0"/>
              <a:t>.]</a:t>
            </a:r>
          </a:p>
          <a:p>
            <a:r>
              <a:rPr lang="ko-KR" altLang="en-US" dirty="0" smtClean="0"/>
              <a:t>김홍도</a:t>
            </a:r>
            <a:r>
              <a:rPr lang="en-US" altLang="ko-KR" dirty="0" smtClean="0"/>
              <a:t>[</a:t>
            </a:r>
            <a:r>
              <a:rPr lang="ko-KR" altLang="en-US" dirty="0" smtClean="0"/>
              <a:t>등장인물의 </a:t>
            </a:r>
            <a:r>
              <a:rPr lang="ko-KR" altLang="en-US" dirty="0" smtClean="0">
                <a:latin typeface="Arial"/>
              </a:rPr>
              <a:t>‘</a:t>
            </a:r>
            <a:r>
              <a:rPr lang="ko-KR" altLang="en-US" dirty="0" smtClean="0"/>
              <a:t>관계</a:t>
            </a:r>
            <a:r>
              <a:rPr lang="ko-KR" altLang="en-US" dirty="0" smtClean="0">
                <a:latin typeface="Arial"/>
              </a:rPr>
              <a:t>’</a:t>
            </a:r>
            <a:r>
              <a:rPr lang="ko-KR" altLang="en-US" dirty="0" smtClean="0"/>
              <a:t>를 극화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꾸민 데가 없이 수수하고 자연스러운 조형을 </a:t>
            </a:r>
            <a:r>
              <a:rPr lang="ko-KR" altLang="en-US" dirty="0" err="1" smtClean="0"/>
              <a:t>창출세련되고</a:t>
            </a:r>
            <a:r>
              <a:rPr lang="ko-KR" altLang="en-US" dirty="0" smtClean="0"/>
              <a:t> 정제된 작품세계를 보여줬다</a:t>
            </a:r>
            <a:r>
              <a:rPr lang="en-US" altLang="ko-KR" dirty="0" smtClean="0"/>
              <a:t>.]</a:t>
            </a:r>
          </a:p>
          <a:p>
            <a:r>
              <a:rPr lang="ko-KR" altLang="en-US" dirty="0" smtClean="0"/>
              <a:t>조선의 사회적이고 자연주의적 미의식과 일본의 개인적이고 감각주의적 미의식이 대조를 이루는 것이다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샤라쿠와</a:t>
            </a:r>
            <a:r>
              <a:rPr lang="ko-KR" altLang="en-US" dirty="0" smtClean="0"/>
              <a:t> 김홍도의 작품의 공통점은 남성적인 면모가 강하는 점이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A4F86-C80D-4A48-8852-DE65FD957FC8}" type="slidenum">
              <a:rPr lang="ko-KR" altLang="en-US" smtClean="0">
                <a:solidFill>
                  <a:prstClr val="black"/>
                </a:solidFill>
              </a:rPr>
              <a:pPr/>
              <a:t>48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16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28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37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1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16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57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63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48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74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43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3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AF0A-D9A4-4742-923D-770FC3CBB984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0E29-D210-4734-B53B-ED8F820429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01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bin"/><Relationship Id="rId1" Type="http://schemas.microsoft.com/office/2007/relationships/media" Target="../media/media1.bin"/><Relationship Id="rId5" Type="http://schemas.openxmlformats.org/officeDocument/2006/relationships/image" Target="../media/image25.jpeg"/><Relationship Id="rId4" Type="http://schemas.openxmlformats.org/officeDocument/2006/relationships/hyperlink" Target="https://www.youtube.com/watch?v=j9e9h7r7Usw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uUrejzH-fA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youtu.be/4VoZ2pQagU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4E17-EA00-48D7-9432-ACBDEAD51795}" type="slidenum">
              <a:rPr lang="ko-KR" altLang="en-US" smtClean="0"/>
              <a:t>1</a:t>
            </a:fld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411760" y="2503149"/>
            <a:ext cx="4320480" cy="3927214"/>
            <a:chOff x="2612739" y="2503145"/>
            <a:chExt cx="4680520" cy="3927214"/>
          </a:xfrm>
        </p:grpSpPr>
        <p:sp>
          <p:nvSpPr>
            <p:cNvPr id="5" name="TextBox 4"/>
            <p:cNvSpPr txBox="1"/>
            <p:nvPr/>
          </p:nvSpPr>
          <p:spPr>
            <a:xfrm>
              <a:off x="3108579" y="2503145"/>
              <a:ext cx="36888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일본의 미의식</a:t>
              </a:r>
              <a:endParaRPr lang="ko-KR" altLang="en-US" sz="40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5014" y="4506755"/>
              <a:ext cx="3575979" cy="1923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2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조</a:t>
              </a:r>
              <a:endParaRPr lang="en-US" altLang="ko-KR" sz="1700" dirty="0" smtClean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</a:endParaRPr>
            </a:p>
            <a:p>
              <a:pPr algn="ctr"/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21*219*3 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일본어일본학과 김</a:t>
              </a:r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*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정</a:t>
              </a:r>
              <a:endParaRPr lang="en-US" altLang="ko-KR" sz="1700" dirty="0" smtClean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</a:endParaRPr>
            </a:p>
            <a:p>
              <a:pPr algn="ctr"/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21*836*7 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일본어일본학과 이</a:t>
              </a:r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*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솔</a:t>
              </a:r>
              <a:endParaRPr lang="en-US" altLang="ko-KR" sz="1700" dirty="0" smtClean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</a:endParaRPr>
            </a:p>
            <a:p>
              <a:pPr algn="ctr"/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21*239*6 </a:t>
              </a:r>
              <a:r>
                <a:rPr lang="ko-KR" altLang="en-US" sz="1700" dirty="0" err="1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의생명과학과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 정</a:t>
              </a:r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*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리</a:t>
              </a:r>
              <a:endParaRPr lang="en-US" altLang="ko-KR" sz="1700" dirty="0" smtClean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</a:endParaRPr>
            </a:p>
            <a:p>
              <a:pPr algn="ctr"/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21*031*7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 </a:t>
              </a:r>
              <a:r>
                <a:rPr lang="ko-KR" altLang="en-US" sz="1700" dirty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불어불문학과 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김</a:t>
              </a:r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*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정</a:t>
              </a:r>
              <a:endParaRPr lang="en-US" altLang="ko-KR" sz="1700" dirty="0" smtClean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</a:endParaRPr>
            </a:p>
            <a:p>
              <a:pPr algn="ctr"/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21*237*8 </a:t>
              </a:r>
              <a:r>
                <a:rPr lang="ko-KR" altLang="en-US" sz="1700" dirty="0" err="1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의생명과학과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 정</a:t>
              </a:r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*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성</a:t>
              </a:r>
              <a:endParaRPr lang="en-US" altLang="ko-KR" sz="1700" dirty="0" smtClean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</a:endParaRPr>
            </a:p>
            <a:p>
              <a:pPr algn="ctr"/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21*359*8 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패션디자인학과 민</a:t>
              </a:r>
              <a:r>
                <a:rPr lang="en-US" altLang="ko-KR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*</a:t>
              </a:r>
              <a:r>
                <a:rPr lang="ko-KR" altLang="en-US" sz="1700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</a:rPr>
                <a:t>원</a:t>
              </a:r>
              <a:endParaRPr lang="en-US" altLang="ko-KR" sz="1700" dirty="0" smtClean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612739" y="3211031"/>
              <a:ext cx="468052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2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3.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시대별 대표적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18822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호류지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 서원 금당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124" y="714832"/>
            <a:ext cx="423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아스카</a:t>
            </a:r>
            <a:r>
              <a:rPr lang="ko-KR" altLang="en-US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 시대</a:t>
            </a:r>
            <a:r>
              <a:rPr lang="en-US" altLang="ko-KR" dirty="0">
                <a:latin typeface="+mn-ea"/>
              </a:rPr>
              <a:t> (</a:t>
            </a:r>
            <a:r>
              <a:rPr lang="ko-KR" altLang="en-US" dirty="0">
                <a:latin typeface="+mn-ea"/>
              </a:rPr>
              <a:t>飛鳥時代</a:t>
            </a:r>
            <a:r>
              <a:rPr lang="en-US" altLang="ko-KR" dirty="0">
                <a:latin typeface="+mn-ea"/>
              </a:rPr>
              <a:t>)(593</a:t>
            </a:r>
            <a:r>
              <a:rPr lang="ko-KR" altLang="en-US" dirty="0">
                <a:latin typeface="+mn-ea"/>
              </a:rPr>
              <a:t>∼</a:t>
            </a:r>
            <a:r>
              <a:rPr lang="en-US" altLang="ko-KR" dirty="0">
                <a:latin typeface="+mn-ea"/>
              </a:rPr>
              <a:t>710</a:t>
            </a:r>
            <a:r>
              <a:rPr lang="ko-KR" altLang="en-US" dirty="0">
                <a:latin typeface="+mn-ea"/>
              </a:rPr>
              <a:t>년</a:t>
            </a:r>
            <a:r>
              <a:rPr lang="en-US" altLang="ko-KR" dirty="0">
                <a:latin typeface="+mn-ea"/>
              </a:rPr>
              <a:t>)</a:t>
            </a:r>
            <a:endParaRPr lang="ko-KR" altLang="en-US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+mn-ea"/>
            </a:endParaRPr>
          </a:p>
        </p:txBody>
      </p:sp>
      <p:pic>
        <p:nvPicPr>
          <p:cNvPr id="11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97" y="1401975"/>
            <a:ext cx="6580423" cy="49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3.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시대별 대표적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20746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호류지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 서원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오중탑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124" y="714832"/>
            <a:ext cx="423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아스카</a:t>
            </a:r>
            <a:r>
              <a:rPr lang="ko-KR" altLang="en-US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 시대</a:t>
            </a:r>
            <a:r>
              <a:rPr lang="en-US" altLang="ko-KR" dirty="0">
                <a:latin typeface="+mn-ea"/>
              </a:rPr>
              <a:t> (</a:t>
            </a:r>
            <a:r>
              <a:rPr lang="ko-KR" altLang="en-US" dirty="0">
                <a:latin typeface="+mn-ea"/>
              </a:rPr>
              <a:t>飛鳥時代</a:t>
            </a:r>
            <a:r>
              <a:rPr lang="en-US" altLang="ko-KR" dirty="0">
                <a:latin typeface="+mn-ea"/>
              </a:rPr>
              <a:t>)(593</a:t>
            </a:r>
            <a:r>
              <a:rPr lang="ko-KR" altLang="en-US" dirty="0">
                <a:latin typeface="+mn-ea"/>
              </a:rPr>
              <a:t>∼</a:t>
            </a:r>
            <a:r>
              <a:rPr lang="en-US" altLang="ko-KR" dirty="0">
                <a:latin typeface="+mn-ea"/>
              </a:rPr>
              <a:t>710</a:t>
            </a:r>
            <a:r>
              <a:rPr lang="ko-KR" altLang="en-US" dirty="0">
                <a:latin typeface="+mn-ea"/>
              </a:rPr>
              <a:t>년</a:t>
            </a:r>
            <a:r>
              <a:rPr lang="en-US" altLang="ko-KR" dirty="0">
                <a:latin typeface="+mn-ea"/>
              </a:rPr>
              <a:t>)</a:t>
            </a:r>
            <a:endParaRPr lang="ko-KR" altLang="en-US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+mn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44" y="1087220"/>
            <a:ext cx="3553130" cy="57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3.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시대별 대표적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18293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도다이지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 대불전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124" y="714832"/>
            <a:ext cx="423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나라 시대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/>
              <a:t>(</a:t>
            </a:r>
            <a:r>
              <a:rPr lang="ko-KR" altLang="en-US" dirty="0" err="1"/>
              <a:t>奈良時代</a:t>
            </a:r>
            <a:r>
              <a:rPr lang="en-US" altLang="ko-KR" dirty="0"/>
              <a:t>)(710</a:t>
            </a:r>
            <a:r>
              <a:rPr lang="ko-KR" altLang="en-US" dirty="0"/>
              <a:t>∼</a:t>
            </a:r>
            <a:r>
              <a:rPr lang="en-US" altLang="ko-KR" dirty="0"/>
              <a:t>794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endParaRPr lang="ko-KR" altLang="en-US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+mn-ea"/>
            </a:endParaRPr>
          </a:p>
        </p:txBody>
      </p:sp>
      <p:pic>
        <p:nvPicPr>
          <p:cNvPr id="13" name="내용 개체 틀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07" y="1340769"/>
            <a:ext cx="6390808" cy="484636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71" y="90229"/>
            <a:ext cx="4320480" cy="66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3.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시대별 대표적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18293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도쇼다이지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곤도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124" y="714832"/>
            <a:ext cx="423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나라 시대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/>
              <a:t>(</a:t>
            </a:r>
            <a:r>
              <a:rPr lang="ko-KR" altLang="en-US" dirty="0" err="1"/>
              <a:t>奈良時代</a:t>
            </a:r>
            <a:r>
              <a:rPr lang="en-US" altLang="ko-KR" dirty="0"/>
              <a:t>)(710</a:t>
            </a:r>
            <a:r>
              <a:rPr lang="ko-KR" altLang="en-US" dirty="0"/>
              <a:t>∼</a:t>
            </a:r>
            <a:r>
              <a:rPr lang="en-US" altLang="ko-KR" dirty="0"/>
              <a:t>794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endParaRPr lang="ko-KR" altLang="en-US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+mn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9" y="1340770"/>
            <a:ext cx="6889744" cy="48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3.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시대별 대표적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2626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</a:t>
            </a:r>
            <a:r>
              <a:rPr lang="ko-KR" altLang="en-US" sz="1600" dirty="0" err="1"/>
              <a:t>신덴즈쿠리</a:t>
            </a:r>
            <a:r>
              <a:rPr lang="en-US" altLang="ko-KR" sz="1600" dirty="0"/>
              <a:t>(</a:t>
            </a:r>
            <a:r>
              <a:rPr lang="ko-KR" altLang="en-US" sz="1600" dirty="0" err="1"/>
              <a:t>寝殿造</a:t>
            </a:r>
            <a:r>
              <a:rPr lang="en-US" altLang="ko-KR" sz="1600" dirty="0"/>
              <a:t>) </a:t>
            </a:r>
            <a:r>
              <a:rPr lang="ko-KR" altLang="en-US" sz="1600" dirty="0" smtClean="0"/>
              <a:t>양식</a:t>
            </a:r>
            <a:endParaRPr lang="en-US" altLang="ko-K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18564" y="696535"/>
            <a:ext cx="368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헤이안</a:t>
            </a:r>
            <a:r>
              <a:rPr lang="ko-KR" altLang="en-US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 시대</a:t>
            </a:r>
            <a:r>
              <a:rPr lang="en-US" altLang="ko-KR" dirty="0"/>
              <a:t>(</a:t>
            </a:r>
            <a:r>
              <a:rPr lang="ko-KR" altLang="en-US" dirty="0"/>
              <a:t>平安時代</a:t>
            </a:r>
            <a:r>
              <a:rPr lang="en-US" altLang="ko-KR" dirty="0"/>
              <a:t>)(794</a:t>
            </a:r>
            <a:r>
              <a:rPr lang="ko-KR" altLang="en-US" dirty="0"/>
              <a:t>∼</a:t>
            </a:r>
            <a:r>
              <a:rPr lang="en-US" altLang="ko-KR" dirty="0"/>
              <a:t>1185</a:t>
            </a:r>
            <a:r>
              <a:rPr lang="ko-KR" altLang="en-US" dirty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18375" y="1352615"/>
            <a:ext cx="843790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일본 주택 양식의 하나로서 처음 인정된 것</a:t>
            </a: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고대 말기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세기</a:t>
            </a:r>
            <a:r>
              <a:rPr lang="en-US" altLang="ko-KR" dirty="0" smtClean="0"/>
              <a:t>)</a:t>
            </a:r>
            <a:r>
              <a:rPr lang="ko-KR" altLang="en-US" dirty="0" smtClean="0"/>
              <a:t>인 </a:t>
            </a:r>
            <a:r>
              <a:rPr lang="ko-KR" altLang="en-US" dirty="0" err="1" smtClean="0"/>
              <a:t>헤이안시대의</a:t>
            </a:r>
            <a:r>
              <a:rPr lang="ko-KR" altLang="en-US" dirty="0" smtClean="0"/>
              <a:t> 상류주택</a:t>
            </a: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이 주택은 각종 의식과 연회를 즐기도록 만들어졌다</a:t>
            </a:r>
            <a:r>
              <a:rPr lang="en-US" altLang="ko-KR" dirty="0" smtClean="0"/>
              <a:t>.</a:t>
            </a:r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정원의 남쪽에 연못을 파고 그 연못에 배를 띄울 수 있도록 했다고 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fontAlgn="base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6008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3.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시대별 대표적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4446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가츠라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리큐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124" y="714834"/>
            <a:ext cx="423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무로마치</a:t>
            </a:r>
            <a:r>
              <a:rPr lang="ko-KR" altLang="en-US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 시대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/>
              <a:t>(</a:t>
            </a:r>
            <a:r>
              <a:rPr lang="ko-KR" altLang="en-US" dirty="0"/>
              <a:t>室町時代</a:t>
            </a:r>
            <a:r>
              <a:rPr lang="en-US" altLang="ko-KR" dirty="0"/>
              <a:t>)(1333</a:t>
            </a:r>
            <a:r>
              <a:rPr lang="ko-KR" altLang="en-US" dirty="0"/>
              <a:t>∼</a:t>
            </a:r>
            <a:r>
              <a:rPr lang="en-US" altLang="ko-KR" dirty="0"/>
              <a:t>1568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endParaRPr lang="ko-KR" altLang="en-US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+mn-ea"/>
            </a:endParaRPr>
          </a:p>
        </p:txBody>
      </p:sp>
      <p:pic>
        <p:nvPicPr>
          <p:cNvPr id="12" name="내용 개체 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64" y="1330284"/>
            <a:ext cx="4719294" cy="49740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09" y="207551"/>
            <a:ext cx="4643002" cy="65661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18376" y="1352616"/>
            <a:ext cx="169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‘</a:t>
            </a:r>
            <a:r>
              <a:rPr lang="ko-KR" altLang="en-US" dirty="0" err="1"/>
              <a:t>스키야즈쿠리</a:t>
            </a:r>
            <a:r>
              <a:rPr lang="ko-KR" altLang="en-US" dirty="0" smtClean="0"/>
              <a:t>’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(</a:t>
            </a:r>
            <a:r>
              <a:rPr lang="ko-KR" altLang="en-US" dirty="0"/>
              <a:t>數寄屋造</a:t>
            </a:r>
            <a:r>
              <a:rPr lang="en-US" altLang="ko-KR" dirty="0"/>
              <a:t>)</a:t>
            </a:r>
            <a:r>
              <a:rPr lang="ko-KR" altLang="en-US" dirty="0"/>
              <a:t>양식</a:t>
            </a:r>
          </a:p>
        </p:txBody>
      </p:sp>
    </p:spTree>
    <p:extLst>
      <p:ext uri="{BB962C8B-B14F-4D97-AF65-F5344CB8AC3E}">
        <p14:creationId xmlns:p14="http://schemas.microsoft.com/office/powerpoint/2010/main" val="106739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3.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시대별 대표적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19575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니조성</a:t>
            </a:r>
            <a:r>
              <a:rPr lang="en-US" altLang="ko-KR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(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시로쇼인</a:t>
            </a:r>
            <a:r>
              <a:rPr lang="en-US" altLang="ko-KR" sz="150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)</a:t>
            </a:r>
            <a:r>
              <a:rPr lang="ko-KR" altLang="en-US" sz="150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 </a:t>
            </a:r>
            <a:endParaRPr lang="en-US" altLang="ko-KR" sz="150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124" y="714832"/>
            <a:ext cx="423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1603~1867</a:t>
            </a:r>
            <a:r>
              <a:rPr lang="ko-KR" altLang="en-US" dirty="0"/>
              <a:t>년의 봉건시대</a:t>
            </a:r>
            <a:endParaRPr lang="ko-KR" altLang="en-US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+mn-ea"/>
            </a:endParaRPr>
          </a:p>
        </p:txBody>
      </p:sp>
      <p:pic>
        <p:nvPicPr>
          <p:cNvPr id="14" name="내용 개체 틀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81" y="1268960"/>
            <a:ext cx="6272859" cy="509669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24" y="1370143"/>
            <a:ext cx="6734908" cy="48387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"/>
          <a:stretch/>
        </p:blipFill>
        <p:spPr>
          <a:xfrm>
            <a:off x="1047546" y="1268960"/>
            <a:ext cx="7026925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3.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시대별 대표적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13917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헤이안신궁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124" y="714832"/>
            <a:ext cx="423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메이지 시대 </a:t>
            </a:r>
            <a:r>
              <a:rPr lang="en-US" altLang="ko-KR" dirty="0"/>
              <a:t>(</a:t>
            </a:r>
            <a:r>
              <a:rPr lang="ko-KR" altLang="en-US" dirty="0"/>
              <a:t>明治時代</a:t>
            </a:r>
            <a:r>
              <a:rPr lang="en-US" altLang="ko-KR" dirty="0"/>
              <a:t>)[1868~1912</a:t>
            </a:r>
            <a:r>
              <a:rPr lang="ko-KR" altLang="en-US" dirty="0"/>
              <a:t>년</a:t>
            </a:r>
            <a:r>
              <a:rPr lang="en-US" altLang="ko-KR" dirty="0"/>
              <a:t>]</a:t>
            </a:r>
            <a:endParaRPr lang="ko-KR" altLang="en-US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+mn-ea"/>
            </a:endParaRPr>
          </a:p>
        </p:txBody>
      </p:sp>
      <p:pic>
        <p:nvPicPr>
          <p:cNvPr id="12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4" y="1300782"/>
            <a:ext cx="6999828" cy="50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3.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시대별 대표적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18293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가이치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 초등학교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124" y="714832"/>
            <a:ext cx="423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rPr>
              <a:t>메이지 시대 </a:t>
            </a:r>
            <a:r>
              <a:rPr lang="en-US" altLang="ko-KR" dirty="0"/>
              <a:t>(</a:t>
            </a:r>
            <a:r>
              <a:rPr lang="ko-KR" altLang="en-US" dirty="0"/>
              <a:t>明治時代</a:t>
            </a:r>
            <a:r>
              <a:rPr lang="en-US" altLang="ko-KR" dirty="0"/>
              <a:t>)[1868~1912</a:t>
            </a:r>
            <a:r>
              <a:rPr lang="ko-KR" altLang="en-US" dirty="0"/>
              <a:t>년</a:t>
            </a:r>
            <a:r>
              <a:rPr lang="en-US" altLang="ko-KR" dirty="0"/>
              <a:t>]</a:t>
            </a:r>
            <a:endParaRPr lang="ko-KR" altLang="en-US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+mn-ea"/>
            </a:endParaRPr>
          </a:p>
        </p:txBody>
      </p:sp>
      <p:pic>
        <p:nvPicPr>
          <p:cNvPr id="13" name="내용 개체 틀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18" y="1240633"/>
            <a:ext cx="7021165" cy="52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4.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현대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28552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쿠마켄고</a:t>
            </a:r>
            <a:r>
              <a:rPr lang="en-US" altLang="ko-KR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-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후쿠오카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스타벅스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pic>
        <p:nvPicPr>
          <p:cNvPr id="12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34" y="1259494"/>
            <a:ext cx="6015438" cy="51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479915" y="1146064"/>
            <a:ext cx="8213158" cy="5068142"/>
          </a:xfrm>
          <a:prstGeom prst="rect">
            <a:avLst/>
          </a:prstGeom>
          <a:solidFill>
            <a:srgbClr val="FFFF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2000" b="1" dirty="0">
                <a:solidFill>
                  <a:schemeClr val="tx1"/>
                </a:solidFill>
              </a:rPr>
              <a:t>일본의 미의식▶ </a:t>
            </a:r>
            <a:r>
              <a:rPr lang="ko-KR" altLang="en-US" sz="2000" b="1" dirty="0" err="1">
                <a:solidFill>
                  <a:schemeClr val="tx1"/>
                </a:solidFill>
              </a:rPr>
              <a:t>후류</a:t>
            </a:r>
            <a:r>
              <a:rPr lang="ko-KR" altLang="en-US" sz="2000" b="1" dirty="0">
                <a:solidFill>
                  <a:schemeClr val="tx1"/>
                </a:solidFill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</a:rPr>
              <a:t>風流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)</a:t>
            </a: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b="1" dirty="0">
              <a:solidFill>
                <a:schemeClr val="tx1"/>
              </a:solidFill>
              <a:latin typeface="Noto Sans Korean Bold" pitchFamily="34" charset="-127"/>
              <a:ea typeface="Noto Sans Korean Bold" pitchFamily="34" charset="-127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dirty="0">
                <a:solidFill>
                  <a:schemeClr val="tx1"/>
                </a:solidFill>
              </a:rPr>
              <a:t>→교양 있고 세련된 인간의 우아한 취향 내지는 그러한 인간이 지니는 예술 작품 등을 지칭하는 말로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한국어의 ‘풍류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風流</a:t>
            </a:r>
            <a:r>
              <a:rPr lang="en-US" altLang="ko-KR" dirty="0">
                <a:solidFill>
                  <a:schemeClr val="tx1"/>
                </a:solidFill>
              </a:rPr>
              <a:t>)’</a:t>
            </a:r>
            <a:r>
              <a:rPr lang="ko-KR" altLang="en-US" dirty="0">
                <a:solidFill>
                  <a:schemeClr val="tx1"/>
                </a:solidFill>
              </a:rPr>
              <a:t>와 어원이 같고 뜻도 비슷함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marL="285750" indent="-285750" fontAlgn="base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12</a:t>
            </a:r>
            <a:r>
              <a:rPr lang="ko-KR" altLang="en-US" dirty="0">
                <a:solidFill>
                  <a:schemeClr val="tx1"/>
                </a:solidFill>
              </a:rPr>
              <a:t>세기 이후 의미</a:t>
            </a:r>
            <a:endParaRPr lang="en-US" altLang="ko-KR" dirty="0">
              <a:solidFill>
                <a:schemeClr val="tx1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en-US" altLang="ko-KR" dirty="0">
                <a:solidFill>
                  <a:schemeClr val="tx1"/>
                </a:solidFill>
              </a:rPr>
              <a:t>- </a:t>
            </a:r>
            <a:r>
              <a:rPr lang="ko-KR" altLang="en-US" dirty="0">
                <a:solidFill>
                  <a:schemeClr val="tx1"/>
                </a:solidFill>
              </a:rPr>
              <a:t>대중예술에서 나타나는 보다 세속적이고 화려한 아름다움</a:t>
            </a:r>
          </a:p>
          <a:p>
            <a:pPr fontAlgn="base">
              <a:lnSpc>
                <a:spcPct val="200000"/>
              </a:lnSpc>
            </a:pPr>
            <a:r>
              <a:rPr lang="en-US" altLang="ko-KR" dirty="0">
                <a:solidFill>
                  <a:schemeClr val="tx1"/>
                </a:solidFill>
              </a:rPr>
              <a:t>- </a:t>
            </a:r>
            <a:r>
              <a:rPr lang="ko-KR" altLang="en-US" dirty="0">
                <a:solidFill>
                  <a:schemeClr val="tx1"/>
                </a:solidFill>
              </a:rPr>
              <a:t>정원이나 꽃꽂이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건축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중국의 서경시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敍景詩</a:t>
            </a:r>
            <a:r>
              <a:rPr lang="en-US" altLang="ko-KR" dirty="0">
                <a:solidFill>
                  <a:schemeClr val="tx1"/>
                </a:solidFill>
              </a:rPr>
              <a:t>) </a:t>
            </a:r>
            <a:r>
              <a:rPr lang="ko-KR" altLang="en-US" dirty="0">
                <a:solidFill>
                  <a:schemeClr val="tx1"/>
                </a:solidFill>
              </a:rPr>
              <a:t>등에 나타나는 아름다움 </a:t>
            </a:r>
          </a:p>
          <a:p>
            <a:pPr fontAlgn="base">
              <a:lnSpc>
                <a:spcPct val="150000"/>
              </a:lnSpc>
            </a:pPr>
            <a:endParaRPr lang="ko-KR" altLang="en-US" dirty="0"/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b="1" dirty="0">
              <a:solidFill>
                <a:schemeClr val="tx1"/>
              </a:solidFill>
              <a:latin typeface="Noto Sans Korean Bold" pitchFamily="34" charset="-127"/>
              <a:ea typeface="Noto Sans Korean Bold" pitchFamily="34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58287" y="6520264"/>
            <a:ext cx="2133600" cy="365125"/>
          </a:xfrm>
          <a:prstGeom prst="rect">
            <a:avLst/>
          </a:prstGeom>
        </p:spPr>
        <p:txBody>
          <a:bodyPr/>
          <a:lstStyle/>
          <a:p>
            <a:fld id="{516C4E17-EA00-48D7-9432-ACBDEAD51795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415772" y="942478"/>
            <a:ext cx="2277301" cy="226692"/>
          </a:xfrm>
          <a:prstGeom prst="rect">
            <a:avLst/>
          </a:prstGeom>
          <a:solidFill>
            <a:srgbClr val="12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tabLst>
                <a:tab pos="180975" algn="l"/>
              </a:tabLst>
            </a:pPr>
            <a:r>
              <a:rPr lang="ko-KR" altLang="en-US" sz="1400" dirty="0" smtClean="0">
                <a:solidFill>
                  <a:schemeClr val="bg1"/>
                </a:solidFill>
                <a:latin typeface="+mn-ea"/>
              </a:rPr>
              <a:t>미의식이란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?</a:t>
            </a:r>
            <a:endParaRPr lang="en-US" altLang="ko-KR" sz="14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28" name="직사각형 27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+mj-ea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+mj-ea"/>
                <a:ea typeface="+mj-ea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21101" y="234515"/>
            <a:ext cx="173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</a:rPr>
              <a:t>일본의 미의식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0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4.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현대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2278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쿠마켄고</a:t>
            </a:r>
            <a:r>
              <a:rPr lang="en-US" altLang="ko-KR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-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도쿄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라카구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pic>
        <p:nvPicPr>
          <p:cNvPr id="11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98192"/>
            <a:ext cx="6912768" cy="49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4.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현대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34852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쿠마켄고</a:t>
            </a:r>
            <a:r>
              <a:rPr lang="en-US" altLang="ko-KR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-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도쿄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아사쿠사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 여행안내소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pic>
        <p:nvPicPr>
          <p:cNvPr id="12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49" y="160339"/>
            <a:ext cx="3685359" cy="65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26280" y="1189017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279" y="257453"/>
            <a:ext cx="3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4.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현대 건축물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21387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안도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다다오</a:t>
            </a:r>
            <a:r>
              <a:rPr lang="en-US" altLang="ko-KR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-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물의 절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pic>
        <p:nvPicPr>
          <p:cNvPr id="11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3" y="1287581"/>
            <a:ext cx="7893295" cy="5032825"/>
          </a:xfrm>
          <a:prstGeom prst="rect">
            <a:avLst/>
          </a:prstGeom>
        </p:spPr>
      </p:pic>
      <p:pic>
        <p:nvPicPr>
          <p:cNvPr id="13" name="내용 개체 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5" y="1195391"/>
            <a:ext cx="8002530" cy="512501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7" y="1195391"/>
            <a:ext cx="7972661" cy="51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82087" y="1268760"/>
            <a:ext cx="3655791" cy="39604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335" y="3315211"/>
            <a:ext cx="3192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600" dirty="0" err="1" smtClean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Noto Sans Korean Bold" pitchFamily="34" charset="-127"/>
              </a:rPr>
              <a:t>이케바나</a:t>
            </a:r>
            <a:endParaRPr lang="ko-KR" altLang="en-US" sz="5600" dirty="0">
              <a:gradFill>
                <a:gsLst>
                  <a:gs pos="100000">
                    <a:prstClr val="white"/>
                  </a:gs>
                  <a:gs pos="100000">
                    <a:prstClr val="white">
                      <a:lumMod val="90000"/>
                    </a:prstClr>
                  </a:gs>
                </a:gsLst>
                <a:path path="circle">
                  <a:fillToRect l="100000" t="100000"/>
                </a:path>
              </a:gradFill>
              <a:ea typeface="Noto Sans Korean Bold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040" y="1412776"/>
            <a:ext cx="22599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spc="-10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Noto Sans Korean Bold" pitchFamily="34" charset="-127"/>
              </a:rPr>
              <a:t>02</a:t>
            </a:r>
            <a:endParaRPr lang="ko-KR" altLang="en-US" sz="11500" spc="-100" dirty="0">
              <a:gradFill>
                <a:gsLst>
                  <a:gs pos="100000">
                    <a:prstClr val="white"/>
                  </a:gs>
                  <a:gs pos="100000">
                    <a:prstClr val="white">
                      <a:lumMod val="90000"/>
                    </a:prstClr>
                  </a:gs>
                </a:gsLst>
                <a:path path="circle">
                  <a:fillToRect l="100000" t="100000"/>
                </a:path>
              </a:gradFill>
              <a:ea typeface="Noto Sans Korean Bold" pitchFamily="34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642920" y="3012718"/>
            <a:ext cx="31922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42724"/>
              </p:ext>
            </p:extLst>
          </p:nvPr>
        </p:nvGraphicFramePr>
        <p:xfrm>
          <a:off x="4817575" y="4581128"/>
          <a:ext cx="3389915" cy="2103120"/>
        </p:xfrm>
        <a:graphic>
          <a:graphicData uri="http://schemas.openxmlformats.org/drawingml/2006/table">
            <a:tbl>
              <a:tblPr firstRow="1" bandRow="1"/>
              <a:tblGrid>
                <a:gridCol w="797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1.</a:t>
                      </a:r>
                      <a:endParaRPr lang="ko-KR" altLang="en-US" sz="18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이케바나</a:t>
                      </a:r>
                      <a:r>
                        <a:rPr lang="ko-KR" altLang="en-US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란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2.</a:t>
                      </a:r>
                      <a:endParaRPr lang="ko-KR" altLang="en-US" sz="18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이케바나</a:t>
                      </a:r>
                      <a:r>
                        <a:rPr lang="ko-KR" altLang="en-US" sz="1800" b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만드는</a:t>
                      </a:r>
                      <a:r>
                        <a:rPr lang="ko-KR" altLang="en-US" sz="1800" b="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방법</a:t>
                      </a:r>
                      <a:endParaRPr lang="en-US" altLang="ko-KR" sz="1800" b="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3.</a:t>
                      </a:r>
                      <a:endParaRPr lang="ko-KR" altLang="en-US" sz="18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이케바나의</a:t>
                      </a:r>
                      <a:r>
                        <a:rPr lang="ko-KR" altLang="en-US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 전개</a:t>
                      </a:r>
                      <a:endParaRPr lang="ko-KR" altLang="en-US" sz="18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4.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이케바나</a:t>
                      </a:r>
                      <a:r>
                        <a:rPr lang="ko-KR" altLang="en-US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 시작과 발달</a:t>
                      </a:r>
                      <a:endParaRPr lang="en-US" altLang="ko-KR" sz="180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5.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이케바나의</a:t>
                      </a:r>
                      <a:r>
                        <a:rPr lang="ko-KR" altLang="en-US" sz="1800" b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 미적 포인트</a:t>
                      </a:r>
                      <a:endParaRPr lang="en-US" altLang="ko-KR" sz="1800" b="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9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917108" y="2499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목차</a:t>
            </a:r>
            <a:endParaRPr lang="en-US" altLang="ko-KR" sz="1600" b="1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870" y="1402845"/>
            <a:ext cx="640907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500" dirty="0" err="1" smtClean="0">
                <a:solidFill>
                  <a:prstClr val="black"/>
                </a:solidFill>
              </a:rPr>
              <a:t>이케바나</a:t>
            </a:r>
            <a:r>
              <a:rPr lang="ko-KR" altLang="en-US" sz="3500" dirty="0" smtClean="0">
                <a:solidFill>
                  <a:prstClr val="black"/>
                </a:solidFill>
              </a:rPr>
              <a:t> 란</a:t>
            </a:r>
            <a:endParaRPr lang="en-US" altLang="ko-KR" sz="35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5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500" dirty="0" err="1" smtClean="0">
                <a:solidFill>
                  <a:prstClr val="black"/>
                </a:solidFill>
              </a:rPr>
              <a:t>이케바나</a:t>
            </a:r>
            <a:r>
              <a:rPr lang="ko-KR" altLang="en-US" sz="3500" dirty="0" smtClean="0">
                <a:solidFill>
                  <a:prstClr val="black"/>
                </a:solidFill>
              </a:rPr>
              <a:t> 만드는 방법</a:t>
            </a:r>
            <a:endParaRPr lang="en-US" altLang="ko-KR" sz="3500" dirty="0" smtClean="0">
              <a:solidFill>
                <a:prstClr val="black"/>
              </a:solidFill>
            </a:endParaRPr>
          </a:p>
          <a:p>
            <a:r>
              <a:rPr lang="ko-KR" altLang="en-US" sz="3500" dirty="0" smtClean="0">
                <a:solidFill>
                  <a:prstClr val="black"/>
                </a:solidFill>
              </a:rPr>
              <a:t>  </a:t>
            </a:r>
            <a:endParaRPr lang="en-US" altLang="ko-KR" sz="35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500" dirty="0" err="1" smtClean="0">
                <a:solidFill>
                  <a:prstClr val="black"/>
                </a:solidFill>
              </a:rPr>
              <a:t>이케바나의</a:t>
            </a:r>
            <a:r>
              <a:rPr lang="ko-KR" altLang="en-US" sz="3500" dirty="0" smtClean="0">
                <a:solidFill>
                  <a:prstClr val="black"/>
                </a:solidFill>
              </a:rPr>
              <a:t> 전개</a:t>
            </a:r>
            <a:endParaRPr lang="en-US" altLang="ko-KR" sz="3500" dirty="0" smtClean="0">
              <a:solidFill>
                <a:prstClr val="black"/>
              </a:solidFill>
            </a:endParaRPr>
          </a:p>
          <a:p>
            <a:r>
              <a:rPr lang="ko-KR" altLang="en-US" sz="3500" dirty="0" smtClean="0">
                <a:solidFill>
                  <a:prstClr val="black"/>
                </a:solidFill>
              </a:rPr>
              <a:t>   </a:t>
            </a:r>
            <a:endParaRPr lang="en-US" altLang="ko-KR" sz="35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500" dirty="0" err="1" smtClean="0">
                <a:solidFill>
                  <a:prstClr val="black"/>
                </a:solidFill>
              </a:rPr>
              <a:t>이케바나</a:t>
            </a:r>
            <a:r>
              <a:rPr lang="ko-KR" altLang="en-US" sz="3500" dirty="0" smtClean="0">
                <a:solidFill>
                  <a:prstClr val="black"/>
                </a:solidFill>
              </a:rPr>
              <a:t> 시작과 발달</a:t>
            </a:r>
            <a:endParaRPr lang="en-US" altLang="ko-KR" sz="35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5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500" dirty="0" err="1" smtClean="0">
                <a:solidFill>
                  <a:prstClr val="black"/>
                </a:solidFill>
              </a:rPr>
              <a:t>이케바나의</a:t>
            </a:r>
            <a:r>
              <a:rPr lang="ko-KR" altLang="en-US" sz="3500" dirty="0" smtClean="0">
                <a:solidFill>
                  <a:prstClr val="black"/>
                </a:solidFill>
              </a:rPr>
              <a:t> 미적 포인트</a:t>
            </a:r>
            <a:endParaRPr lang="en-US" altLang="ko-KR" sz="3500" dirty="0" smtClean="0">
              <a:solidFill>
                <a:prstClr val="black"/>
              </a:solidFill>
            </a:endParaRPr>
          </a:p>
          <a:p>
            <a:r>
              <a:rPr lang="en-US" altLang="ko-KR" sz="3500" dirty="0" smtClean="0">
                <a:solidFill>
                  <a:prstClr val="black"/>
                </a:solidFill>
              </a:rPr>
              <a:t> </a:t>
            </a:r>
            <a:endParaRPr lang="ko-KR" altLang="en-US" sz="3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356203" y="249903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이케바나</a:t>
            </a:r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란</a:t>
            </a:r>
            <a:endParaRPr lang="ko-KR" altLang="en-US" sz="16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48" y="1268760"/>
            <a:ext cx="3176153" cy="5256584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418378" y="1412776"/>
            <a:ext cx="5273026" cy="759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rgbClr val="000000"/>
                </a:solidFill>
              </a:rPr>
              <a:t>일본전통예술중 하나</a:t>
            </a:r>
            <a:endParaRPr lang="ko-KR" altLang="en-US" sz="1500" dirty="0">
              <a:solidFill>
                <a:srgbClr val="00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18378" y="2826816"/>
            <a:ext cx="5273026" cy="759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rgbClr val="000000"/>
                </a:solidFill>
              </a:rPr>
              <a:t>나뭇가지 잎사귀 풀 등을 화기에 담아서 꽂는 일 또는 그 기법</a:t>
            </a:r>
            <a:endParaRPr lang="ko-KR" altLang="en-US" sz="1500" dirty="0">
              <a:solidFill>
                <a:srgbClr val="00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18378" y="4240851"/>
            <a:ext cx="5273026" cy="759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rgbClr val="000000"/>
                </a:solidFill>
              </a:rPr>
              <a:t>인간 생활을 윤택하게 해주는 복합적 생활예술</a:t>
            </a:r>
            <a:endParaRPr lang="ko-KR" altLang="en-US" sz="1500" dirty="0">
              <a:solidFill>
                <a:srgbClr val="00000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18378" y="5654886"/>
            <a:ext cx="5273026" cy="759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>
                <a:solidFill>
                  <a:srgbClr val="000000"/>
                </a:solidFill>
              </a:rPr>
              <a:t>이케바나는</a:t>
            </a:r>
            <a:r>
              <a:rPr lang="ko-KR" altLang="en-US" sz="1500" dirty="0" smtClean="0">
                <a:solidFill>
                  <a:srgbClr val="000000"/>
                </a:solidFill>
              </a:rPr>
              <a:t> 화도 즉</a:t>
            </a:r>
            <a:r>
              <a:rPr lang="en-US" altLang="ko-KR" sz="1500" dirty="0">
                <a:solidFill>
                  <a:srgbClr val="000000"/>
                </a:solidFill>
              </a:rPr>
              <a:t> </a:t>
            </a:r>
            <a:r>
              <a:rPr lang="en-US" altLang="ko-KR" sz="1500" dirty="0" smtClean="0">
                <a:solidFill>
                  <a:srgbClr val="000000"/>
                </a:solidFill>
              </a:rPr>
              <a:t>“</a:t>
            </a:r>
            <a:r>
              <a:rPr lang="ko-KR" altLang="en-US" sz="1500" dirty="0" smtClean="0">
                <a:solidFill>
                  <a:srgbClr val="000000"/>
                </a:solidFill>
              </a:rPr>
              <a:t>꽃의 도</a:t>
            </a:r>
            <a:r>
              <a:rPr lang="en-US" altLang="ko-KR" sz="1500" dirty="0" smtClean="0">
                <a:solidFill>
                  <a:srgbClr val="000000"/>
                </a:solidFill>
              </a:rPr>
              <a:t>＂</a:t>
            </a:r>
            <a:r>
              <a:rPr lang="ko-KR" altLang="en-US" sz="1500" dirty="0" smtClean="0">
                <a:solidFill>
                  <a:srgbClr val="000000"/>
                </a:solidFill>
              </a:rPr>
              <a:t>라고 부르는 것</a:t>
            </a:r>
            <a:endParaRPr lang="ko-KR" alt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57168" y="249903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이</a:t>
            </a:r>
            <a:r>
              <a:rPr lang="ko-KR" altLang="en-US" sz="1600" b="1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케바나</a:t>
            </a:r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만드는 방법</a:t>
            </a:r>
            <a:endParaRPr lang="ko-KR" altLang="en-US" sz="16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3792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  <a:hlinkClick r:id="rId4"/>
              </a:rPr>
              <a:t>▶ </a:t>
            </a:r>
            <a:r>
              <a:rPr lang="en-US" altLang="ko-KR" sz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  <a:hlinkClick r:id="rId4"/>
              </a:rPr>
              <a:t>https://www.youtube.com/watch?v=j9e9h7r7Usw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10" name="j9e9h7r7Us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805" y="1628800"/>
            <a:ext cx="7777579" cy="47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83322" y="249903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이케바나의</a:t>
            </a:r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전개</a:t>
            </a:r>
            <a:endParaRPr lang="ko-KR" altLang="en-US" sz="16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50334" y="1556792"/>
            <a:ext cx="6734341" cy="1280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500" dirty="0">
              <a:solidFill>
                <a:srgbClr val="000000"/>
              </a:solidFill>
            </a:endParaRPr>
          </a:p>
          <a:p>
            <a:pPr algn="ctr"/>
            <a:r>
              <a:rPr lang="ko-KR" altLang="en-US" sz="1500" dirty="0" err="1" smtClean="0">
                <a:solidFill>
                  <a:srgbClr val="000000"/>
                </a:solidFill>
              </a:rPr>
              <a:t>이케바나의</a:t>
            </a:r>
            <a:r>
              <a:rPr lang="ko-KR" altLang="en-US" sz="1500" dirty="0" smtClean="0">
                <a:solidFill>
                  <a:srgbClr val="000000"/>
                </a:solidFill>
              </a:rPr>
              <a:t> 시작</a:t>
            </a:r>
            <a:endParaRPr lang="en-US" altLang="ko-KR" sz="15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ko-KR" sz="1500" dirty="0" smtClean="0">
                <a:solidFill>
                  <a:srgbClr val="000000"/>
                </a:solidFill>
              </a:rPr>
              <a:t>-</a:t>
            </a:r>
            <a:r>
              <a:rPr lang="ko-KR" altLang="en-US" sz="1500" dirty="0" smtClean="0">
                <a:solidFill>
                  <a:srgbClr val="000000"/>
                </a:solidFill>
              </a:rPr>
              <a:t>신에게 바치는 나무</a:t>
            </a:r>
            <a:r>
              <a:rPr lang="en-US" altLang="ko-KR" sz="1500" dirty="0" smtClean="0">
                <a:solidFill>
                  <a:srgbClr val="000000"/>
                </a:solidFill>
              </a:rPr>
              <a:t>,</a:t>
            </a:r>
            <a:r>
              <a:rPr lang="ko-KR" altLang="en-US" sz="1500" dirty="0" smtClean="0">
                <a:solidFill>
                  <a:srgbClr val="000000"/>
                </a:solidFill>
              </a:rPr>
              <a:t>부처님에게 바치는 꽃</a:t>
            </a:r>
            <a:endParaRPr lang="en-US" altLang="ko-KR" sz="1500" dirty="0" smtClean="0">
              <a:solidFill>
                <a:srgbClr val="000000"/>
              </a:solidFill>
            </a:endParaRPr>
          </a:p>
          <a:p>
            <a:pPr algn="ctr"/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50334" y="3287628"/>
            <a:ext cx="6734341" cy="1280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>
                <a:solidFill>
                  <a:srgbClr val="000000"/>
                </a:solidFill>
              </a:rPr>
              <a:t>헤이안</a:t>
            </a:r>
            <a:r>
              <a:rPr lang="ko-KR" altLang="en-US" sz="1500" dirty="0" smtClean="0">
                <a:solidFill>
                  <a:srgbClr val="000000"/>
                </a:solidFill>
              </a:rPr>
              <a:t> 시대</a:t>
            </a:r>
            <a:endParaRPr lang="en-US" altLang="ko-KR" sz="15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ko-KR" sz="1500" dirty="0" smtClean="0">
                <a:solidFill>
                  <a:srgbClr val="000000"/>
                </a:solidFill>
              </a:rPr>
              <a:t>-</a:t>
            </a:r>
            <a:r>
              <a:rPr lang="ko-KR" altLang="en-US" sz="1500" dirty="0" smtClean="0">
                <a:solidFill>
                  <a:srgbClr val="000000"/>
                </a:solidFill>
              </a:rPr>
              <a:t>귀족들의 놀이</a:t>
            </a:r>
            <a:r>
              <a:rPr lang="en-US" altLang="ko-KR" sz="1500" dirty="0" smtClean="0">
                <a:solidFill>
                  <a:srgbClr val="000000"/>
                </a:solidFill>
              </a:rPr>
              <a:t>, </a:t>
            </a:r>
            <a:r>
              <a:rPr lang="ko-KR" altLang="en-US" sz="1500" dirty="0" smtClean="0">
                <a:solidFill>
                  <a:srgbClr val="000000"/>
                </a:solidFill>
              </a:rPr>
              <a:t>취미로서의 </a:t>
            </a:r>
            <a:r>
              <a:rPr lang="ko-KR" altLang="en-US" sz="1500" dirty="0" err="1" smtClean="0">
                <a:solidFill>
                  <a:srgbClr val="000000"/>
                </a:solidFill>
              </a:rPr>
              <a:t>이케바나</a:t>
            </a:r>
            <a:endParaRPr lang="en-US" altLang="ko-KR" sz="1500" dirty="0" smtClean="0">
              <a:solidFill>
                <a:srgbClr val="000000"/>
              </a:solidFill>
            </a:endParaRPr>
          </a:p>
          <a:p>
            <a:pPr algn="ctr"/>
            <a:r>
              <a:rPr lang="ko-KR" altLang="en-US" sz="1500" dirty="0" err="1" smtClean="0">
                <a:solidFill>
                  <a:srgbClr val="000000"/>
                </a:solidFill>
              </a:rPr>
              <a:t>이케바나는</a:t>
            </a:r>
            <a:r>
              <a:rPr lang="ko-KR" altLang="en-US" sz="1500" dirty="0" smtClean="0">
                <a:solidFill>
                  <a:srgbClr val="000000"/>
                </a:solidFill>
              </a:rPr>
              <a:t> 보면서 아름다움을 즐기는 대상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50334" y="5018464"/>
            <a:ext cx="6734341" cy="1280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>
                <a:solidFill>
                  <a:srgbClr val="000000"/>
                </a:solidFill>
              </a:rPr>
              <a:t>무로마치</a:t>
            </a:r>
            <a:r>
              <a:rPr lang="ko-KR" altLang="en-US" sz="1500" dirty="0" smtClean="0">
                <a:solidFill>
                  <a:srgbClr val="000000"/>
                </a:solidFill>
              </a:rPr>
              <a:t> 시대</a:t>
            </a:r>
            <a:endParaRPr lang="en-US" altLang="ko-KR" sz="15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ko-KR" sz="1500" dirty="0" smtClean="0">
                <a:solidFill>
                  <a:srgbClr val="000000"/>
                </a:solidFill>
              </a:rPr>
              <a:t>-</a:t>
            </a:r>
            <a:r>
              <a:rPr lang="ko-KR" altLang="en-US" sz="1500" smtClean="0">
                <a:solidFill>
                  <a:srgbClr val="000000"/>
                </a:solidFill>
              </a:rPr>
              <a:t>꽃을 손님들에게 자랑하거나 우열을 가리는 놀이를 함</a:t>
            </a:r>
            <a:endParaRPr lang="en-US" altLang="ko-KR" sz="1500" smtClean="0">
              <a:solidFill>
                <a:srgbClr val="000000"/>
              </a:solidFill>
            </a:endParaRPr>
          </a:p>
          <a:p>
            <a:pPr algn="ctr"/>
            <a:r>
              <a:rPr lang="ko-KR" altLang="en-US" sz="1500" dirty="0" err="1" smtClean="0">
                <a:solidFill>
                  <a:srgbClr val="000000"/>
                </a:solidFill>
              </a:rPr>
              <a:t>이케바나에</a:t>
            </a:r>
            <a:r>
              <a:rPr lang="ko-KR" altLang="en-US" sz="1500" dirty="0" smtClean="0">
                <a:solidFill>
                  <a:srgbClr val="000000"/>
                </a:solidFill>
              </a:rPr>
              <a:t> 대한 심미안과 전문가가 생김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70726" y="249903"/>
            <a:ext cx="238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이케바나의</a:t>
            </a:r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시작과 발달</a:t>
            </a:r>
            <a:endParaRPr lang="ko-KR" altLang="en-US" sz="16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 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Blah </a:t>
            </a:r>
            <a:r>
              <a:rPr lang="en-US" altLang="ko-KR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Blah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25603" y="1755401"/>
            <a:ext cx="4227654" cy="786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>
                <a:solidFill>
                  <a:srgbClr val="000000"/>
                </a:solidFill>
              </a:rPr>
              <a:t> 세련되고 화려한 미의식과 일정한 양식을 가진 </a:t>
            </a:r>
            <a:r>
              <a:rPr lang="ko-KR" altLang="en-US" sz="1219" dirty="0" err="1">
                <a:solidFill>
                  <a:srgbClr val="000000"/>
                </a:solidFill>
              </a:rPr>
              <a:t>이케바나</a:t>
            </a:r>
            <a:endParaRPr lang="ko-KR" altLang="en-US" sz="1219" dirty="0">
              <a:solidFill>
                <a:srgbClr val="00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25603" y="1755401"/>
            <a:ext cx="4227654" cy="786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>
                <a:solidFill>
                  <a:srgbClr val="000000"/>
                </a:solidFill>
              </a:rPr>
              <a:t>가공하지 않고 자연상태 그대로 넣는 </a:t>
            </a:r>
            <a:r>
              <a:rPr lang="ko-KR" altLang="en-US" sz="1219" dirty="0" err="1">
                <a:solidFill>
                  <a:srgbClr val="000000"/>
                </a:solidFill>
              </a:rPr>
              <a:t>이케바나</a:t>
            </a:r>
            <a:endParaRPr lang="en-US" altLang="ko-KR" sz="1219" dirty="0">
              <a:solidFill>
                <a:srgbClr val="000000"/>
              </a:solidFill>
            </a:endParaRPr>
          </a:p>
          <a:p>
            <a:pPr algn="ctr"/>
            <a:r>
              <a:rPr lang="ko-KR" altLang="en-US" sz="1219" dirty="0">
                <a:solidFill>
                  <a:srgbClr val="000000"/>
                </a:solidFill>
              </a:rPr>
              <a:t>일상적이고 쉬운 </a:t>
            </a:r>
            <a:r>
              <a:rPr lang="ko-KR" altLang="en-US" sz="1219" dirty="0" err="1">
                <a:solidFill>
                  <a:srgbClr val="000000"/>
                </a:solidFill>
              </a:rPr>
              <a:t>이케바나</a:t>
            </a:r>
            <a:r>
              <a:rPr lang="ko-KR" altLang="en-US" sz="1219" dirty="0">
                <a:solidFill>
                  <a:srgbClr val="000000"/>
                </a:solidFill>
              </a:rPr>
              <a:t> 즉석에서 </a:t>
            </a:r>
            <a:r>
              <a:rPr lang="ko-KR" altLang="en-US" sz="1219" dirty="0" err="1">
                <a:solidFill>
                  <a:srgbClr val="000000"/>
                </a:solidFill>
              </a:rPr>
              <a:t>만들수</a:t>
            </a:r>
            <a:r>
              <a:rPr lang="ko-KR" altLang="en-US" sz="1219" dirty="0">
                <a:solidFill>
                  <a:srgbClr val="000000"/>
                </a:solidFill>
              </a:rPr>
              <a:t> 있는 용이함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433705" y="1755401"/>
            <a:ext cx="4227654" cy="786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 err="1">
                <a:solidFill>
                  <a:srgbClr val="000000"/>
                </a:solidFill>
              </a:rPr>
              <a:t>나게이레보다</a:t>
            </a:r>
            <a:r>
              <a:rPr lang="ko-KR" altLang="en-US" sz="1219" dirty="0">
                <a:solidFill>
                  <a:srgbClr val="000000"/>
                </a:solidFill>
              </a:rPr>
              <a:t> 약간의 형식을 존중하는 </a:t>
            </a:r>
            <a:r>
              <a:rPr lang="ko-KR" altLang="en-US" sz="1219" dirty="0" err="1">
                <a:solidFill>
                  <a:srgbClr val="000000"/>
                </a:solidFill>
              </a:rPr>
              <a:t>이케바나</a:t>
            </a:r>
            <a:endParaRPr lang="en-US" altLang="ko-KR" sz="1219" dirty="0">
              <a:solidFill>
                <a:srgbClr val="000000"/>
              </a:solidFill>
            </a:endParaRPr>
          </a:p>
          <a:p>
            <a:pPr algn="ctr"/>
            <a:r>
              <a:rPr lang="ko-KR" altLang="en-US" sz="1219" dirty="0">
                <a:solidFill>
                  <a:srgbClr val="000000"/>
                </a:solidFill>
              </a:rPr>
              <a:t>일본 고유의 전통예능으로 각광 받음</a:t>
            </a:r>
            <a:endParaRPr lang="en-US" altLang="ko-KR" sz="1219" dirty="0">
              <a:solidFill>
                <a:srgbClr val="000000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9" y="1765473"/>
            <a:ext cx="3576467" cy="444959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433705" y="1775112"/>
            <a:ext cx="4227654" cy="786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 err="1">
                <a:solidFill>
                  <a:srgbClr val="000000"/>
                </a:solidFill>
              </a:rPr>
              <a:t>오하라</a:t>
            </a:r>
            <a:r>
              <a:rPr lang="ko-KR" altLang="en-US" sz="1219" dirty="0">
                <a:solidFill>
                  <a:srgbClr val="000000"/>
                </a:solidFill>
              </a:rPr>
              <a:t> 운신이 새로운 </a:t>
            </a:r>
            <a:r>
              <a:rPr lang="ko-KR" altLang="en-US" sz="1219" dirty="0" err="1">
                <a:solidFill>
                  <a:srgbClr val="000000"/>
                </a:solidFill>
              </a:rPr>
              <a:t>이케바나를</a:t>
            </a:r>
            <a:r>
              <a:rPr lang="ko-KR" altLang="en-US" sz="1219" dirty="0">
                <a:solidFill>
                  <a:srgbClr val="000000"/>
                </a:solidFill>
              </a:rPr>
              <a:t> 시도</a:t>
            </a:r>
            <a:endParaRPr lang="en-US" altLang="ko-KR" sz="1219" dirty="0">
              <a:solidFill>
                <a:srgbClr val="000000"/>
              </a:solidFill>
            </a:endParaRPr>
          </a:p>
          <a:p>
            <a:pPr algn="ctr"/>
            <a:r>
              <a:rPr lang="ko-KR" altLang="en-US" sz="1219" dirty="0" err="1">
                <a:solidFill>
                  <a:srgbClr val="000000"/>
                </a:solidFill>
              </a:rPr>
              <a:t>서양꽃을</a:t>
            </a:r>
            <a:r>
              <a:rPr lang="ko-KR" altLang="en-US" sz="1219" dirty="0">
                <a:solidFill>
                  <a:srgbClr val="000000"/>
                </a:solidFill>
              </a:rPr>
              <a:t> 도입하여 색채가 풍부한 </a:t>
            </a:r>
            <a:r>
              <a:rPr lang="ko-KR" altLang="en-US" sz="1219" dirty="0" err="1">
                <a:solidFill>
                  <a:srgbClr val="000000"/>
                </a:solidFill>
              </a:rPr>
              <a:t>이케바나</a:t>
            </a:r>
            <a:endParaRPr lang="en-US" altLang="ko-KR" sz="1219" dirty="0">
              <a:solidFill>
                <a:srgbClr val="000000"/>
              </a:solidFill>
            </a:endParaRPr>
          </a:p>
          <a:p>
            <a:pPr algn="ctr"/>
            <a:endParaRPr lang="ko-KR" altLang="en-US" sz="1219" dirty="0">
              <a:solidFill>
                <a:srgbClr val="0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687091" y="1765479"/>
            <a:ext cx="1622357" cy="697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 err="1">
                <a:solidFill>
                  <a:srgbClr val="000000"/>
                </a:solidFill>
              </a:rPr>
              <a:t>릿카</a:t>
            </a:r>
            <a:r>
              <a:rPr lang="en-US" altLang="ko-KR" sz="1219" dirty="0">
                <a:solidFill>
                  <a:srgbClr val="000000"/>
                </a:solidFill>
              </a:rPr>
              <a:t>(</a:t>
            </a:r>
            <a:r>
              <a:rPr lang="ko-KR" altLang="en-US" sz="1219" dirty="0" err="1">
                <a:solidFill>
                  <a:srgbClr val="000000"/>
                </a:solidFill>
              </a:rPr>
              <a:t>다테바나</a:t>
            </a:r>
            <a:r>
              <a:rPr lang="en-US" altLang="ko-KR" sz="1219" dirty="0">
                <a:solidFill>
                  <a:srgbClr val="000000"/>
                </a:solidFill>
              </a:rPr>
              <a:t>)</a:t>
            </a:r>
            <a:endParaRPr lang="ko-KR" altLang="en-US" sz="1219" dirty="0">
              <a:solidFill>
                <a:srgbClr val="000000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7" y="1755403"/>
            <a:ext cx="3576466" cy="444958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2687088" y="1765472"/>
            <a:ext cx="1622357" cy="707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 err="1">
                <a:solidFill>
                  <a:srgbClr val="000000"/>
                </a:solidFill>
              </a:rPr>
              <a:t>나게이레</a:t>
            </a:r>
            <a:endParaRPr lang="en-US" altLang="ko-KR" sz="1219" dirty="0">
              <a:solidFill>
                <a:srgbClr val="000000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4" y="1767607"/>
            <a:ext cx="3631854" cy="4447457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2687088" y="1764378"/>
            <a:ext cx="1622357" cy="7089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 err="1">
                <a:solidFill>
                  <a:srgbClr val="000000"/>
                </a:solidFill>
              </a:rPr>
              <a:t>세이카</a:t>
            </a:r>
            <a:endParaRPr lang="en-US" altLang="ko-KR" sz="1219" dirty="0">
              <a:solidFill>
                <a:srgbClr val="000000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2" y="1764376"/>
            <a:ext cx="3631854" cy="4440617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2687088" y="1766432"/>
            <a:ext cx="1622357" cy="706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 err="1">
                <a:solidFill>
                  <a:srgbClr val="000000"/>
                </a:solidFill>
              </a:rPr>
              <a:t>모리바나</a:t>
            </a:r>
            <a:endParaRPr lang="en-US" altLang="ko-KR" sz="1219" dirty="0">
              <a:solidFill>
                <a:srgbClr val="000000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9" y="1755403"/>
            <a:ext cx="3631855" cy="4449589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687088" y="1764375"/>
            <a:ext cx="1622357" cy="708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 err="1">
                <a:solidFill>
                  <a:srgbClr val="000000"/>
                </a:solidFill>
              </a:rPr>
              <a:t>지유바나</a:t>
            </a:r>
            <a:endParaRPr lang="ko-KR" altLang="en-US" sz="1219" dirty="0">
              <a:solidFill>
                <a:srgbClr val="00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417503" y="1764369"/>
            <a:ext cx="4227654" cy="786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>
                <a:solidFill>
                  <a:srgbClr val="000000"/>
                </a:solidFill>
              </a:rPr>
              <a:t>전통적인 </a:t>
            </a:r>
            <a:r>
              <a:rPr lang="ko-KR" altLang="en-US" sz="1219" dirty="0" err="1">
                <a:solidFill>
                  <a:srgbClr val="000000"/>
                </a:solidFill>
              </a:rPr>
              <a:t>이케바나</a:t>
            </a:r>
            <a:r>
              <a:rPr lang="ko-KR" altLang="en-US" sz="1219" dirty="0">
                <a:solidFill>
                  <a:srgbClr val="000000"/>
                </a:solidFill>
              </a:rPr>
              <a:t> 형식주의를 탈피한 예술적인 </a:t>
            </a:r>
            <a:r>
              <a:rPr lang="ko-KR" altLang="en-US" sz="1219" dirty="0" err="1">
                <a:solidFill>
                  <a:srgbClr val="000000"/>
                </a:solidFill>
              </a:rPr>
              <a:t>이케바나</a:t>
            </a:r>
            <a:endParaRPr lang="en-US" altLang="ko-KR" sz="1219" dirty="0">
              <a:solidFill>
                <a:srgbClr val="000000"/>
              </a:solidFill>
            </a:endParaRPr>
          </a:p>
          <a:p>
            <a:pPr algn="ctr"/>
            <a:r>
              <a:rPr lang="ko-KR" altLang="en-US" sz="1219" dirty="0" err="1">
                <a:solidFill>
                  <a:srgbClr val="000000"/>
                </a:solidFill>
              </a:rPr>
              <a:t>지유바나의</a:t>
            </a:r>
            <a:r>
              <a:rPr lang="ko-KR" altLang="en-US" sz="1219" dirty="0">
                <a:solidFill>
                  <a:srgbClr val="000000"/>
                </a:solidFill>
              </a:rPr>
              <a:t> 선각자 </a:t>
            </a:r>
            <a:r>
              <a:rPr lang="ko-KR" altLang="en-US" sz="1219" dirty="0" err="1">
                <a:solidFill>
                  <a:srgbClr val="000000"/>
                </a:solidFill>
              </a:rPr>
              <a:t>야마네</a:t>
            </a:r>
            <a:r>
              <a:rPr lang="ko-KR" altLang="en-US" sz="1219" dirty="0">
                <a:solidFill>
                  <a:srgbClr val="000000"/>
                </a:solidFill>
              </a:rPr>
              <a:t> </a:t>
            </a:r>
            <a:r>
              <a:rPr lang="ko-KR" altLang="en-US" sz="1219" dirty="0" err="1">
                <a:solidFill>
                  <a:srgbClr val="000000"/>
                </a:solidFill>
              </a:rPr>
              <a:t>스이도</a:t>
            </a:r>
            <a:endParaRPr lang="ko-KR" altLang="en-US" sz="1219" dirty="0">
              <a:solidFill>
                <a:srgbClr val="000000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9" y="1764369"/>
            <a:ext cx="3631855" cy="4450694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2687088" y="1764370"/>
            <a:ext cx="1622357" cy="708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>
                <a:solidFill>
                  <a:srgbClr val="000000"/>
                </a:solidFill>
              </a:rPr>
              <a:t>전위 </a:t>
            </a:r>
            <a:r>
              <a:rPr lang="ko-KR" altLang="en-US" sz="1219" dirty="0" err="1">
                <a:solidFill>
                  <a:srgbClr val="000000"/>
                </a:solidFill>
              </a:rPr>
              <a:t>이케바나</a:t>
            </a:r>
            <a:endParaRPr lang="ko-KR" altLang="en-US" sz="1219" dirty="0">
              <a:solidFill>
                <a:srgbClr val="00000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426331" y="1755400"/>
            <a:ext cx="4227654" cy="786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9" dirty="0">
                <a:solidFill>
                  <a:srgbClr val="000000"/>
                </a:solidFill>
              </a:rPr>
              <a:t>초현실주의수법 환상적이며 상징적인 </a:t>
            </a:r>
            <a:r>
              <a:rPr lang="ko-KR" altLang="en-US" sz="1219" dirty="0" err="1">
                <a:solidFill>
                  <a:srgbClr val="000000"/>
                </a:solidFill>
              </a:rPr>
              <a:t>이케바나</a:t>
            </a:r>
            <a:endParaRPr lang="en-US" altLang="ko-KR" sz="1219" dirty="0">
              <a:solidFill>
                <a:srgbClr val="000000"/>
              </a:solidFill>
            </a:endParaRPr>
          </a:p>
          <a:p>
            <a:pPr algn="ctr"/>
            <a:r>
              <a:rPr lang="ko-KR" altLang="en-US" sz="1219" dirty="0">
                <a:solidFill>
                  <a:srgbClr val="000000"/>
                </a:solidFill>
              </a:rPr>
              <a:t>모든 전통의 제약에서 벗어난 </a:t>
            </a:r>
            <a:r>
              <a:rPr lang="ko-KR" altLang="en-US" sz="1219" dirty="0" err="1">
                <a:solidFill>
                  <a:srgbClr val="000000"/>
                </a:solidFill>
              </a:rPr>
              <a:t>근대조형</a:t>
            </a:r>
            <a:endParaRPr lang="en-US" altLang="ko-KR" sz="121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3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70726" y="249903"/>
            <a:ext cx="238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이케바나의</a:t>
            </a:r>
            <a:r>
              <a:rPr lang="ko-KR" altLang="en-US" sz="16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미적 포인트</a:t>
            </a:r>
            <a:endParaRPr lang="ko-KR" altLang="en-US" sz="16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31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 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Blah </a:t>
            </a:r>
            <a:r>
              <a:rPr lang="en-US" altLang="ko-KR" sz="12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Blah</a:t>
            </a:r>
            <a:endParaRPr lang="ko-KR" altLang="en-US" sz="1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66104" y="1872460"/>
            <a:ext cx="1721064" cy="8239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rgbClr val="000000"/>
                </a:solidFill>
              </a:rPr>
              <a:t>균형</a:t>
            </a:r>
            <a:endParaRPr lang="ko-KR" altLang="en-US" sz="1500" b="1" dirty="0">
              <a:solidFill>
                <a:srgbClr val="000000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2771008" y="2041614"/>
            <a:ext cx="871290" cy="654749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26140" y="1872456"/>
            <a:ext cx="4700467" cy="820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rgbClr val="000000"/>
                </a:solidFill>
              </a:rPr>
              <a:t>미의 기본적인 요소 </a:t>
            </a:r>
            <a:r>
              <a:rPr lang="ko-KR" altLang="en-US" sz="1500" dirty="0" err="1" smtClean="0">
                <a:solidFill>
                  <a:srgbClr val="000000"/>
                </a:solidFill>
              </a:rPr>
              <a:t>이케바나는</a:t>
            </a:r>
            <a:r>
              <a:rPr lang="ko-KR" altLang="en-US" sz="1500" dirty="0" smtClean="0">
                <a:solidFill>
                  <a:srgbClr val="000000"/>
                </a:solidFill>
              </a:rPr>
              <a:t> 꽃</a:t>
            </a:r>
            <a:r>
              <a:rPr lang="en-US" altLang="ko-KR" sz="1500" dirty="0" smtClean="0">
                <a:solidFill>
                  <a:srgbClr val="000000"/>
                </a:solidFill>
              </a:rPr>
              <a:t>,</a:t>
            </a:r>
            <a:r>
              <a:rPr lang="ko-KR" altLang="en-US" sz="1500" dirty="0" smtClean="0">
                <a:solidFill>
                  <a:srgbClr val="000000"/>
                </a:solidFill>
              </a:rPr>
              <a:t>가지</a:t>
            </a:r>
            <a:r>
              <a:rPr lang="en-US" altLang="ko-KR" sz="1500" dirty="0" smtClean="0">
                <a:solidFill>
                  <a:srgbClr val="000000"/>
                </a:solidFill>
              </a:rPr>
              <a:t>,</a:t>
            </a:r>
            <a:r>
              <a:rPr lang="ko-KR" altLang="en-US" sz="1500" dirty="0" smtClean="0">
                <a:solidFill>
                  <a:srgbClr val="000000"/>
                </a:solidFill>
              </a:rPr>
              <a:t>풀 등의 상호간의 무게중심이 중요</a:t>
            </a:r>
            <a:endParaRPr lang="ko-KR" altLang="en-US" sz="1500" dirty="0">
              <a:solidFill>
                <a:srgbClr val="00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66104" y="3067272"/>
            <a:ext cx="1721064" cy="8239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err="1" smtClean="0">
                <a:solidFill>
                  <a:srgbClr val="000000"/>
                </a:solidFill>
              </a:rPr>
              <a:t>운율감</a:t>
            </a:r>
            <a:endParaRPr lang="ko-KR" altLang="en-US" sz="1500" b="1" dirty="0">
              <a:solidFill>
                <a:srgbClr val="0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66104" y="4262092"/>
            <a:ext cx="1721064" cy="8239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rgbClr val="000000"/>
                </a:solidFill>
              </a:rPr>
              <a:t>운동감</a:t>
            </a:r>
            <a:endParaRPr lang="ko-KR" altLang="en-US" sz="1500" b="1" dirty="0">
              <a:solidFill>
                <a:srgbClr val="0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66104" y="5456908"/>
            <a:ext cx="1721064" cy="8239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rgbClr val="000000"/>
                </a:solidFill>
              </a:rPr>
              <a:t>색채</a:t>
            </a:r>
            <a:endParaRPr lang="ko-KR" altLang="en-US" sz="1500" b="1" dirty="0">
              <a:solidFill>
                <a:srgbClr val="000000"/>
              </a:solidFill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2771008" y="3151849"/>
            <a:ext cx="871290" cy="654749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26140" y="3067274"/>
            <a:ext cx="4700467" cy="7467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rgbClr val="000000"/>
                </a:solidFill>
              </a:rPr>
              <a:t>꽃</a:t>
            </a:r>
            <a:r>
              <a:rPr lang="en-US" altLang="ko-KR" sz="1500" dirty="0" smtClean="0">
                <a:solidFill>
                  <a:srgbClr val="000000"/>
                </a:solidFill>
              </a:rPr>
              <a:t>,</a:t>
            </a:r>
            <a:r>
              <a:rPr lang="ko-KR" altLang="en-US" sz="1500" dirty="0" smtClean="0">
                <a:solidFill>
                  <a:srgbClr val="000000"/>
                </a:solidFill>
              </a:rPr>
              <a:t>풀잎</a:t>
            </a:r>
            <a:r>
              <a:rPr lang="en-US" altLang="ko-KR" sz="1500" dirty="0">
                <a:solidFill>
                  <a:srgbClr val="000000"/>
                </a:solidFill>
              </a:rPr>
              <a:t> </a:t>
            </a:r>
            <a:r>
              <a:rPr lang="ko-KR" altLang="en-US" sz="1500" dirty="0" smtClean="0">
                <a:solidFill>
                  <a:srgbClr val="000000"/>
                </a:solidFill>
              </a:rPr>
              <a:t>혹은 가지의 선을 어떻게 흘러가듯 배치하는가</a:t>
            </a:r>
            <a:endParaRPr lang="ko-KR" altLang="en-US" sz="1500" dirty="0">
              <a:solidFill>
                <a:srgbClr val="000000"/>
              </a:solidFill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2771008" y="4346668"/>
            <a:ext cx="871290" cy="654749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926140" y="4265825"/>
            <a:ext cx="4700467" cy="8239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rgbClr val="000000"/>
                </a:solidFill>
              </a:rPr>
              <a:t>정지되어 있는 상태이지만 화재를 어떻게 </a:t>
            </a:r>
            <a:r>
              <a:rPr lang="ko-KR" altLang="en-US" sz="1500" dirty="0" err="1" smtClean="0">
                <a:solidFill>
                  <a:srgbClr val="000000"/>
                </a:solidFill>
              </a:rPr>
              <a:t>배치하였는가에</a:t>
            </a:r>
            <a:r>
              <a:rPr lang="ko-KR" altLang="en-US" sz="1500" dirty="0" smtClean="0">
                <a:solidFill>
                  <a:srgbClr val="000000"/>
                </a:solidFill>
              </a:rPr>
              <a:t> 따라 동적인 느낌을 준다</a:t>
            </a:r>
            <a:endParaRPr lang="ko-KR" altLang="en-US" sz="1500" dirty="0">
              <a:solidFill>
                <a:srgbClr val="000000"/>
              </a:solidFill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2771008" y="5541484"/>
            <a:ext cx="871290" cy="654749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926140" y="5541484"/>
            <a:ext cx="4700467" cy="8239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rgbClr val="000000"/>
                </a:solidFill>
              </a:rPr>
              <a:t>색상의 다양함과 더불어 질감의 색채의 변화로 부드럽기</a:t>
            </a:r>
            <a:r>
              <a:rPr lang="en-US" altLang="ko-KR" sz="1500" dirty="0" smtClean="0">
                <a:solidFill>
                  <a:srgbClr val="000000"/>
                </a:solidFill>
              </a:rPr>
              <a:t>,</a:t>
            </a:r>
            <a:r>
              <a:rPr lang="ko-KR" altLang="en-US" sz="1500" dirty="0" smtClean="0">
                <a:solidFill>
                  <a:srgbClr val="000000"/>
                </a:solidFill>
              </a:rPr>
              <a:t>세기 감정을 표현</a:t>
            </a:r>
            <a:endParaRPr lang="ko-KR" alt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17396" y="1074905"/>
            <a:ext cx="1446268" cy="400110"/>
            <a:chOff x="1193611" y="1773215"/>
            <a:chExt cx="1566790" cy="400110"/>
          </a:xfrm>
        </p:grpSpPr>
        <p:sp>
          <p:nvSpPr>
            <p:cNvPr id="38" name="직사각형 37"/>
            <p:cNvSpPr/>
            <p:nvPr/>
          </p:nvSpPr>
          <p:spPr>
            <a:xfrm>
              <a:off x="1193611" y="1773215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8760" y="1773215"/>
              <a:ext cx="13114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Contents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97942"/>
              </p:ext>
            </p:extLst>
          </p:nvPr>
        </p:nvGraphicFramePr>
        <p:xfrm>
          <a:off x="517396" y="1916832"/>
          <a:ext cx="8426898" cy="4959968"/>
        </p:xfrm>
        <a:graphic>
          <a:graphicData uri="http://schemas.openxmlformats.org/drawingml/2006/table">
            <a:tbl>
              <a:tblPr firstRow="1" bandRow="1"/>
              <a:tblGrid>
                <a:gridCol w="386295"/>
                <a:gridCol w="344621"/>
                <a:gridCol w="1576283"/>
                <a:gridCol w="351559"/>
                <a:gridCol w="199407"/>
                <a:gridCol w="391124"/>
                <a:gridCol w="406161"/>
                <a:gridCol w="1895418"/>
                <a:gridCol w="203081"/>
                <a:gridCol w="404197"/>
                <a:gridCol w="195800"/>
                <a:gridCol w="109840"/>
                <a:gridCol w="1963112"/>
              </a:tblGrid>
              <a:tr h="353150">
                <a:tc>
                  <a:txBody>
                    <a:bodyPr/>
                    <a:lstStyle/>
                    <a:p>
                      <a:pPr marL="0" indent="0" algn="r" latinLnBrk="1">
                        <a:buNone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01.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latinLnBrk="1"/>
                      <a:r>
                        <a:rPr lang="ko-KR" altLang="en-US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건축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02.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500" b="1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이케바나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03.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다도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828"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1)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일본의 건축지형</a:t>
                      </a:r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1)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이케바나란</a:t>
                      </a:r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1)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다도란</a:t>
                      </a:r>
                      <a:r>
                        <a:rPr lang="en-US" altLang="ko-KR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? </a:t>
                      </a:r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828"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2)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b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신사</a:t>
                      </a:r>
                      <a:endParaRPr lang="en-US" altLang="ko-KR" sz="1500" b="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2)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5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이케바나</a:t>
                      </a: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만드는 방법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2)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다도의 정신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828"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3)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시대별 대표건축물</a:t>
                      </a:r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3)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이케바나의</a:t>
                      </a: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전개</a:t>
                      </a:r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3)</a:t>
                      </a: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다회의</a:t>
                      </a: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종류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150">
                <a:tc rowSpan="2">
                  <a:txBody>
                    <a:bodyPr/>
                    <a:lstStyle/>
                    <a:p>
                      <a:pPr algn="r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4)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현대 건축물</a:t>
                      </a:r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ko-KR" altLang="en-US" sz="1500" dirty="0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4)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5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이케바나</a:t>
                      </a: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시작과 발달</a:t>
                      </a:r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4)</a:t>
                      </a: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다회의</a:t>
                      </a: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순서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5)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5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이케바나의</a:t>
                      </a: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미적 포인트</a:t>
                      </a:r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5)</a:t>
                      </a: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차의 종류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244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04.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500" b="1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우키요에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500" b="1" kern="12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+mn-lt"/>
                          <a:ea typeface="+mn-ea"/>
                          <a:cs typeface="+mn-cs"/>
                        </a:rPr>
                        <a:t>05.</a:t>
                      </a:r>
                      <a:endParaRPr lang="ko-KR" altLang="en-US" sz="1500" b="1" kern="12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ko-KR" altLang="en-US" sz="1500" b="1" kern="12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+mn-lt"/>
                          <a:ea typeface="+mn-ea"/>
                          <a:cs typeface="+mn-cs"/>
                        </a:rPr>
                        <a:t>정원</a:t>
                      </a:r>
                      <a:endParaRPr lang="ko-KR" altLang="en-US" sz="1500" b="1" kern="12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06.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Content3</a:t>
                      </a: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828"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1)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‘</a:t>
                      </a:r>
                      <a:r>
                        <a:rPr lang="ko-KR" altLang="en-US" sz="15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우키요에</a:t>
                      </a:r>
                      <a:r>
                        <a:rPr lang="en-US" altLang="ko-KR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’</a:t>
                      </a: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란</a:t>
                      </a:r>
                      <a:r>
                        <a:rPr lang="en-US" altLang="ko-KR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?</a:t>
                      </a:r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1" hangingPunct="1"/>
                      <a:endParaRPr lang="ko-KR" altLang="en-US" sz="1500" b="1" kern="1200" baseline="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1" hangingPunct="1"/>
                      <a:r>
                        <a:rPr lang="en-US" altLang="ko-KR" sz="1500" b="1" kern="12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endParaRPr lang="ko-KR" altLang="en-US" sz="1500" b="1" kern="12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500" b="0" kern="12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+mn-ea"/>
                          <a:ea typeface="+mn-ea"/>
                          <a:cs typeface="+mn-cs"/>
                        </a:rPr>
                        <a:t>일본 정원의 특징</a:t>
                      </a:r>
                      <a:endParaRPr lang="ko-KR" altLang="en-US" sz="1500" b="0" kern="12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1)</a:t>
                      </a: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0510"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2)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5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우키요에</a:t>
                      </a: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그림</a:t>
                      </a:r>
                      <a:r>
                        <a:rPr lang="ko-KR" altLang="en-US" sz="150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의 종류</a:t>
                      </a:r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1" hangingPunct="1"/>
                      <a:endParaRPr lang="ko-KR" altLang="en-US" sz="1500" b="1" kern="12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500" b="1" kern="12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endParaRPr lang="ko-KR" altLang="en-US" sz="1500" b="1" kern="12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/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+mn-ea"/>
                          <a:ea typeface="+mn-ea"/>
                        </a:rPr>
                        <a:t>일본 조경 양식의 변천</a:t>
                      </a:r>
                      <a:endParaRPr lang="en-US" altLang="ko-KR" sz="1500" b="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+mn-ea"/>
                        <a:ea typeface="+mn-ea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2)</a:t>
                      </a: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3)</a:t>
                      </a: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1200" spc="-19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서양중세 화가에게 </a:t>
                      </a:r>
                      <a:r>
                        <a:rPr lang="ko-KR" altLang="en-US" sz="1500" kern="1200" spc="-190" baseline="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미친영향</a:t>
                      </a:r>
                      <a:endParaRPr lang="ko-KR" altLang="en-US" sz="1500" kern="1200" spc="-190" baseline="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1" hangingPunct="1"/>
                      <a:endParaRPr lang="ko-KR" altLang="en-US" sz="1500" b="1" kern="12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3)</a:t>
                      </a: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/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+mn-ea"/>
                          <a:ea typeface="+mn-ea"/>
                        </a:rPr>
                        <a:t>시대별 조경의 특징</a:t>
                      </a:r>
                      <a:endParaRPr lang="en-US" altLang="ko-KR" sz="1500" b="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+mn-ea"/>
                        <a:ea typeface="+mn-ea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3)</a:t>
                      </a: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4787"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4)</a:t>
                      </a: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한국의 풍속화와의 차이</a:t>
                      </a:r>
                      <a:endParaRPr lang="ko-KR" altLang="en-US" sz="1500" dirty="0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4)</a:t>
                      </a:r>
                      <a:endParaRPr lang="ko-KR" altLang="en-US" sz="1500" b="1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4E17-EA00-48D7-9432-ACBDEAD51795}" type="slidenum">
              <a:rPr lang="ko-KR" altLang="en-US" smtClean="0">
                <a:latin typeface="Raleway" pitchFamily="34" charset="0"/>
              </a:rPr>
              <a:t>3</a:t>
            </a:fld>
            <a:endParaRPr lang="ko-KR" altLang="en-US">
              <a:latin typeface="Raleway" pitchFamily="34" charset="0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1963664" y="1274960"/>
            <a:ext cx="655444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82087" y="1268760"/>
            <a:ext cx="3655791" cy="39604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335" y="3315211"/>
            <a:ext cx="3192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60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Noto Sans Korean Bold" pitchFamily="34" charset="-127"/>
              </a:rPr>
              <a:t>다도</a:t>
            </a:r>
            <a:endParaRPr lang="ko-KR" altLang="en-US" sz="5600" dirty="0">
              <a:gradFill>
                <a:gsLst>
                  <a:gs pos="100000">
                    <a:prstClr val="white"/>
                  </a:gs>
                  <a:gs pos="100000">
                    <a:prstClr val="white">
                      <a:lumMod val="90000"/>
                    </a:prstClr>
                  </a:gs>
                </a:gsLst>
                <a:path path="circle">
                  <a:fillToRect l="100000" t="100000"/>
                </a:path>
              </a:gradFill>
              <a:ea typeface="Noto Sans Korean Bold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040" y="1412776"/>
            <a:ext cx="22599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spc="-10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Noto Sans Korean Bold" pitchFamily="34" charset="-127"/>
              </a:rPr>
              <a:t>03</a:t>
            </a:r>
            <a:endParaRPr lang="ko-KR" altLang="en-US" sz="11500" spc="-100" dirty="0">
              <a:gradFill>
                <a:gsLst>
                  <a:gs pos="100000">
                    <a:prstClr val="white"/>
                  </a:gs>
                  <a:gs pos="100000">
                    <a:prstClr val="white">
                      <a:lumMod val="90000"/>
                    </a:prstClr>
                  </a:gs>
                </a:gsLst>
                <a:path path="circle">
                  <a:fillToRect l="100000" t="100000"/>
                </a:path>
              </a:gradFill>
              <a:ea typeface="Noto Sans Korean Bold" pitchFamily="34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642920" y="3012718"/>
            <a:ext cx="31922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09429"/>
              </p:ext>
            </p:extLst>
          </p:nvPr>
        </p:nvGraphicFramePr>
        <p:xfrm>
          <a:off x="5033600" y="4643446"/>
          <a:ext cx="3297138" cy="1600200"/>
        </p:xfrm>
        <a:graphic>
          <a:graphicData uri="http://schemas.openxmlformats.org/drawingml/2006/table">
            <a:tbl>
              <a:tblPr firstRow="1" bandRow="1"/>
              <a:tblGrid>
                <a:gridCol w="825523"/>
                <a:gridCol w="2471615"/>
              </a:tblGrid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1.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</a:t>
                      </a:r>
                      <a:r>
                        <a:rPr lang="ko-KR" altLang="en-US" sz="150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다도란</a:t>
                      </a:r>
                      <a:r>
                        <a:rPr lang="en-US" altLang="ko-KR" sz="150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?</a:t>
                      </a:r>
                      <a:endParaRPr lang="ko-KR" altLang="en-US" sz="150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2.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</a:t>
                      </a:r>
                      <a:r>
                        <a:rPr lang="ko-KR" altLang="en-US" sz="1500" b="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다도의 정신</a:t>
                      </a:r>
                      <a:endParaRPr lang="ko-KR" altLang="en-US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3.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</a:t>
                      </a:r>
                      <a:r>
                        <a:rPr lang="ko-KR" altLang="en-US" sz="1500" baseline="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다회의</a:t>
                      </a:r>
                      <a:r>
                        <a:rPr lang="ko-KR" altLang="en-US" sz="150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종류</a:t>
                      </a:r>
                      <a:endParaRPr lang="ko-KR" altLang="en-US" sz="150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4.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 </a:t>
                      </a:r>
                      <a:r>
                        <a:rPr lang="ko-KR" altLang="en-US" sz="15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다회의</a:t>
                      </a: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순서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5.</a:t>
                      </a:r>
                      <a:endParaRPr lang="ko-KR" altLang="en-US" sz="15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차의 종류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4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85723" y="1000108"/>
            <a:ext cx="8530003" cy="5643602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일정한 작법에 따라 주객이 마음의 공감을 나누면서 차를 마시는 일본의 전통예술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16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세기 후반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센노리큐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千利休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せんのりきゅう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에 의해 완성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맛차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抹茶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まっちゃ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라는 분말 형태의 정제된 찻잎을 다기에 넣어 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뜨거운 물을 붓고 대나무로 된 막대로 저어서 거품을 내어 마심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다도의 예법에는 무사의 예법이나 노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能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의 영향이 나타나고 있는데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</a:p>
          <a:p>
            <a:pPr algn="ctr"/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이것은 일본의 전통적인 예의 작법에 강한 영향을 미침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마음을 중시하고 스스로를 버리고 손님을 대접하는 것이 다도의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마음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0" y="428604"/>
            <a:ext cx="1486170" cy="400110"/>
            <a:chOff x="-7734" y="203737"/>
            <a:chExt cx="161001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6521" y="203737"/>
              <a:ext cx="755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다도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766166" y="249908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다도란 </a:t>
            </a:r>
            <a:r>
              <a:rPr lang="en-US" altLang="ko-KR" sz="3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?</a:t>
            </a:r>
            <a:endParaRPr lang="ko-KR" altLang="en-US" sz="32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85794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9" name="그림 8" descr="다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05" y="1214426"/>
            <a:ext cx="6726162" cy="5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51665" y="1071546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차를 마시는데 있어서 심신을 수련하여 인간의 도리를 추구하며 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차를 마심에 있어 꾸밈없고 소박한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와비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草庵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정신을 강조하는 것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일본에서 차가 전해진 것은 나라 시대인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9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세기 초로 조선에서 다른 문화와 함께 전래된 것으로 볼 수 있으나 일부는 당나라에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견당사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遣唐使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로 다녀온 승려에 의해서였다고 보는 측면도 있다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차를 내는 주인과 손님에 있어서 그 순간이 일생의 단 한번뿐인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다회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茶會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라 생각하고 정성을 다하라는 일기일회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一期一會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의 미학을 추구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차문화의 정신은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센노리큐가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주장한 선종의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시규인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화경청적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和敬淸寂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과 리큐칠칙으로 대표됨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0" y="357166"/>
            <a:ext cx="1457226" cy="400110"/>
            <a:chOff x="0" y="285728"/>
            <a:chExt cx="1578661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0" y="285728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22899" y="285728"/>
              <a:ext cx="755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다도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75579" y="142852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다도의 정신</a:t>
            </a:r>
            <a:endParaRPr lang="ko-KR" altLang="en-US" sz="32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2" y="714356"/>
            <a:ext cx="3824681" cy="1588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85723" y="1000108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일기일회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“세상의 단 하나뿐인 인연인 상대방에게 최선의 예와 마음을 표한다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.”</a:t>
            </a: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dirty="0" smtClean="0">
              <a:solidFill>
                <a:prstClr val="white"/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dirty="0" smtClean="0">
              <a:solidFill>
                <a:prstClr val="white"/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화경청적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[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和敬淸寂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]</a:t>
            </a: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화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[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和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]_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서로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사이좋게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지내며 하나가 될 수 있어야 한다</a:t>
            </a:r>
          </a:p>
          <a:p>
            <a:pPr algn="ctr"/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경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[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敬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]_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서로를 존중하여야 하여야 한다</a:t>
            </a:r>
          </a:p>
          <a:p>
            <a:pPr algn="ctr"/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청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[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淸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]_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보는 눈 뿐 아니라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마음의 정결함과 깨끗함을 추구해야 한다</a:t>
            </a:r>
          </a:p>
          <a:p>
            <a:pPr algn="ctr"/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적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[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寂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]_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어떤 일에도 요동함이 없는 굳건한 마음을 길러야 한다</a:t>
            </a: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ko-KR" altLang="en-US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0" y="357166"/>
            <a:ext cx="1486166" cy="400110"/>
            <a:chOff x="-7734" y="203737"/>
            <a:chExt cx="1610013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6516" y="203737"/>
              <a:ext cx="755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다도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09636" y="142852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다도의 정신</a:t>
            </a:r>
            <a:endParaRPr lang="ko-KR" altLang="en-US" sz="32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219779" y="714356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다사칠식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茶事七式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주인이 다실에 손님을 모셔서 함께 차를 마시며 이야기 하는 것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다실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茶室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과 다구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茶具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를 갖추어 놓고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좋은 이야깃거리만 준비된다면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</a:p>
          <a:p>
            <a:pPr algn="ctr"/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계절이나 장소에 구애됨이 없이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다회는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언제라도 열릴 수 있음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때와 목적에 따라 일곱 가지로 분류됨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찻잎을 작게 썰어서 말린 잎을 열탕에 우려 마시는 전차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煎茶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algn="ctr"/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찻잎을 가루 내어 열탕에 풀어 마시는 말차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抹茶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</p:txBody>
      </p:sp>
      <p:grpSp>
        <p:nvGrpSpPr>
          <p:cNvPr id="103" name="그룹 102"/>
          <p:cNvGrpSpPr/>
          <p:nvPr/>
        </p:nvGrpSpPr>
        <p:grpSpPr>
          <a:xfrm>
            <a:off x="0" y="357166"/>
            <a:ext cx="1486166" cy="400110"/>
            <a:chOff x="-7734" y="203737"/>
            <a:chExt cx="1610013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6516" y="203737"/>
              <a:ext cx="755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다도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09626" y="142852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다회의</a:t>
            </a:r>
            <a:r>
              <a:rPr lang="ko-KR" altLang="en-US" sz="3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종류</a:t>
            </a:r>
            <a:endParaRPr lang="ko-KR" altLang="en-US" sz="32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14356"/>
            <a:ext cx="3648801" cy="1588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10" y="842228"/>
            <a:ext cx="3534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 </a:t>
            </a:r>
            <a:r>
              <a:rPr lang="ko-KR" altLang="en-US" sz="16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다회</a:t>
            </a:r>
            <a:r>
              <a:rPr lang="ko-KR" altLang="en-US" sz="16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</a:t>
            </a:r>
            <a:r>
              <a:rPr lang="en-US" altLang="ko-KR" sz="16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: </a:t>
            </a:r>
            <a:r>
              <a:rPr lang="ko-KR" altLang="en-US" sz="16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차를 마시는 사람들의 모임</a:t>
            </a:r>
            <a:endParaRPr lang="ko-KR" altLang="en-US" sz="16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077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85723" y="1071546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①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낮다회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正午の茶事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-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정오에 모여 간단하게 식사를 곁들여서 여는 다회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②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밤다회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夜の茶事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-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밤에 모여 이야기를 나누며 여는 다회로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주로 긴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겨울밤에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열며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겨울의 정취를 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이야깃거리로 삼는다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③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아침다회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朝の茶事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주로 여름철 아침에만 열며 이른 아침에 느끼는 청량감을 이야깃거리로 삼는다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④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새벽다회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暁の茶事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새벽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시경부터 동이 트는 풍경을 보면서 그 정취를 이야깃거리로 삼는다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altLang="ko-KR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altLang="ko-KR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ko-KR" altLang="en-US" sz="17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0" y="357166"/>
            <a:ext cx="1446268" cy="400110"/>
            <a:chOff x="0" y="357166"/>
            <a:chExt cx="1566790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0" y="357166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1462" y="357166"/>
              <a:ext cx="755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다도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09626" y="142852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다회의</a:t>
            </a:r>
            <a:r>
              <a:rPr lang="ko-KR" altLang="en-US" sz="3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종류</a:t>
            </a:r>
            <a:endParaRPr lang="ko-KR" altLang="en-US" sz="32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285720" y="714356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⑤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자취다회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跡見の茶事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다실에 신분이 높은 손님이 다녀간 직후에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그 손님과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다회에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함께 하지는 못했다 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하더라도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그가 쓰던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다구로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차를 마시면서 남기고 떠난 자취에서 그 분의 정취를 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느껴보는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다회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⑥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불시다회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不時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の茶事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미리 알리지 않고 불쑥 찾아온 손님을 위하여 여는 다회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⑦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개봉다회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新芽の茶事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-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그 해에 새로 딴 찻잎을 차 단지에 넣어 봉해두었다가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11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월에 손님을 모신 자리에서 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개봉하고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그 자리에서 찻잎을 갈아 차를 달여 대접하는 </a:t>
            </a:r>
            <a:r>
              <a:rPr lang="ko-KR" alt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다회</a:t>
            </a:r>
            <a:endParaRPr lang="ko-KR" alt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0" y="357166"/>
            <a:ext cx="1486166" cy="400110"/>
            <a:chOff x="-7734" y="203737"/>
            <a:chExt cx="1610013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6516" y="203737"/>
              <a:ext cx="755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다도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75570" y="142852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다회의</a:t>
            </a:r>
            <a:r>
              <a:rPr lang="ko-KR" altLang="en-US" sz="3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종류</a:t>
            </a:r>
            <a:endParaRPr lang="ko-KR" altLang="en-US" sz="32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219779" y="714356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손님들은 몸을 움츠리고 고개를 낮추고 기어 들어가듯이 다실로 들어간다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들어온 손님들은 인사를 서로 나눈 뒤 정해진 자리에 앉는다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주인은 이로리라 하는 실내용 화덕에 숯불을 피우면 손님들은 숯불이 피는 모습을 감상한다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주인은 준비해놓은 회석 요리를 내온 후 다과를 내온다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손님들은 정원으로 다시 나온다 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 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중간휴식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손님들이 나간 후 주인은 다실에 꽃을 장식하고 차를 준비한다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준비가 끝나면 주인은 종을 울려 알리고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손님들은 손을 씻고 다시 자리로 돌아온다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주인은 진한 차인 농차를 낸 후 맛이 옅은 차인 박차를 낸다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손님과 주인은 이야기를 나누고 주인의 다도구나 다실에 대한 감상을 하며 이야기를 즐긴다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3" y="357166"/>
            <a:ext cx="1486175" cy="400110"/>
            <a:chOff x="-7734" y="203737"/>
            <a:chExt cx="1610023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6526" y="203737"/>
              <a:ext cx="755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다도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3396" y="142852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다회의</a:t>
            </a:r>
            <a:r>
              <a:rPr lang="ko-KR" altLang="en-US" sz="3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순서</a:t>
            </a:r>
            <a:endParaRPr lang="ko-KR" altLang="en-US" sz="32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14356"/>
            <a:ext cx="4044458" cy="1588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9" name="그림 8" descr="이로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172" y="3000377"/>
            <a:ext cx="4528049" cy="3272593"/>
          </a:xfrm>
          <a:prstGeom prst="rect">
            <a:avLst/>
          </a:prstGeom>
        </p:spPr>
      </p:pic>
      <p:pic>
        <p:nvPicPr>
          <p:cNvPr id="10" name="그림 9" descr="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600" y="1357298"/>
            <a:ext cx="3751028" cy="2284410"/>
          </a:xfrm>
          <a:prstGeom prst="rect">
            <a:avLst/>
          </a:prstGeom>
        </p:spPr>
      </p:pic>
      <p:pic>
        <p:nvPicPr>
          <p:cNvPr id="11" name="그림 10" descr="손씻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289" y="3143248"/>
            <a:ext cx="4308231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85723" y="1214422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센차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찻잎을 잘게 썰어 말린 후 뜨거운 물에 우려 마시는 차를 말하며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일본차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의 약 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80%</a:t>
            </a: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교꾸로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그늘에서 비료 등의 영양공급을 충분히 하여 키운 고급 녹차이다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값도 비사고 맛과 향이 강해서 적은 양을 마신다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맛차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찻잎을 곱게 갈아 뜨거운 물에 풀어 마시는 차로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찻잎을 함께 먹는다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반차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오래된 큰 찻잎으로 만든 차이며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중가급품의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차를 의미한다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2" y="357166"/>
            <a:ext cx="1486169" cy="400110"/>
            <a:chOff x="-7734" y="203737"/>
            <a:chExt cx="1610016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6520" y="203737"/>
              <a:ext cx="755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다도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46421" y="142852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차의 종류</a:t>
            </a:r>
            <a:endParaRPr lang="ko-KR" altLang="en-US" sz="32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14356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9" name="그림 8" descr="센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8398" y="1285860"/>
            <a:ext cx="2287390" cy="1714512"/>
          </a:xfrm>
          <a:prstGeom prst="rect">
            <a:avLst/>
          </a:prstGeom>
        </p:spPr>
      </p:pic>
      <p:pic>
        <p:nvPicPr>
          <p:cNvPr id="10" name="그림 9" descr="맛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143253"/>
            <a:ext cx="3421678" cy="23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51665" y="12858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메차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센차나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교꾸로를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만들면서 새 싹을 가려내어 </a:t>
            </a: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만튼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차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맛과 향이 강하며 카페인 등 자극성분도 많다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쿠키차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줄기 부분을 모아서 만든 차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현미차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센차나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반차에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볶은 현미를 섞어 넣은 차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호우지차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반차를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볶아서 달인 차로서 카페인이나 </a:t>
            </a:r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폴리페놀</a:t>
            </a: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등 자극물질이 적고 맛이 시원하여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자극적인 맛을 싫어하는 사람이나 어린이들에게도 권할 수 있는 차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0" y="357166"/>
            <a:ext cx="1486166" cy="400110"/>
            <a:chOff x="-7734" y="203737"/>
            <a:chExt cx="1610013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6516" y="203737"/>
              <a:ext cx="755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  <a:ea typeface="+mj-ea"/>
                </a:rPr>
                <a:t>다도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46421" y="142852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차의 종류</a:t>
            </a:r>
            <a:endParaRPr lang="ko-KR" altLang="en-US" sz="32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14356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9" name="그림 8" descr="현미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87" y="2285992"/>
            <a:ext cx="3560895" cy="2820896"/>
          </a:xfrm>
          <a:prstGeom prst="rect">
            <a:avLst/>
          </a:prstGeom>
        </p:spPr>
      </p:pic>
      <p:pic>
        <p:nvPicPr>
          <p:cNvPr id="10" name="그림 9" descr="호우지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28" y="3500438"/>
            <a:ext cx="4078787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82087" y="1268760"/>
            <a:ext cx="3655791" cy="39604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Raleway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335" y="3315211"/>
            <a:ext cx="3192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600" dirty="0" smtClean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Noto Sans Korean Bold" pitchFamily="34" charset="-127"/>
              </a:rPr>
              <a:t>건축</a:t>
            </a:r>
            <a:endParaRPr lang="ko-KR" altLang="en-US" sz="5600" dirty="0">
              <a:gradFill>
                <a:gsLst>
                  <a:gs pos="100000">
                    <a:schemeClr val="bg1"/>
                  </a:gs>
                  <a:gs pos="100000">
                    <a:schemeClr val="bg1">
                      <a:lumMod val="90000"/>
                    </a:schemeClr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  <a:ea typeface="Noto Sans Korean Bold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040" y="1412776"/>
            <a:ext cx="22599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spc="-100" dirty="0" smtClean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Noto Sans Korean Bold" pitchFamily="34" charset="-127"/>
              </a:rPr>
              <a:t>01</a:t>
            </a:r>
            <a:endParaRPr lang="ko-KR" altLang="en-US" sz="11500" spc="-100" dirty="0">
              <a:gradFill>
                <a:gsLst>
                  <a:gs pos="100000">
                    <a:schemeClr val="bg1"/>
                  </a:gs>
                  <a:gs pos="100000">
                    <a:schemeClr val="bg1">
                      <a:lumMod val="90000"/>
                    </a:schemeClr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  <a:ea typeface="Noto Sans Korean Bold" pitchFamily="34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642920" y="3012718"/>
            <a:ext cx="31922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04490"/>
              </p:ext>
            </p:extLst>
          </p:nvPr>
        </p:nvGraphicFramePr>
        <p:xfrm>
          <a:off x="4813497" y="4700206"/>
          <a:ext cx="3081952" cy="1463040"/>
        </p:xfrm>
        <a:graphic>
          <a:graphicData uri="http://schemas.openxmlformats.org/drawingml/2006/table">
            <a:tbl>
              <a:tblPr firstRow="1" bandRow="1"/>
              <a:tblGrid>
                <a:gridCol w="675109"/>
                <a:gridCol w="2406843"/>
              </a:tblGrid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1.</a:t>
                      </a:r>
                      <a:endParaRPr lang="ko-KR" altLang="en-US" sz="18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일본의 건축지형</a:t>
                      </a: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2.</a:t>
                      </a:r>
                      <a:endParaRPr lang="ko-KR" altLang="en-US" sz="18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신사</a:t>
                      </a:r>
                      <a:endParaRPr lang="en-US" altLang="ko-KR" sz="1800" b="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3.</a:t>
                      </a:r>
                      <a:endParaRPr lang="ko-KR" altLang="en-US" sz="18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시대별 대표건축물</a:t>
                      </a:r>
                      <a:endParaRPr lang="ko-KR" altLang="en-US" sz="18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4.</a:t>
                      </a:r>
                      <a:endParaRPr lang="ko-KR" altLang="en-US" sz="18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현대 건축물</a:t>
                      </a:r>
                      <a:endParaRPr lang="ko-KR" altLang="en-US" sz="18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4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82087" y="1268760"/>
            <a:ext cx="3655791" cy="39604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335" y="3315211"/>
            <a:ext cx="3192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600" dirty="0" err="1" smtClean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Noto Sans Korean Bold" pitchFamily="34" charset="-127"/>
              </a:rPr>
              <a:t>우키요</a:t>
            </a:r>
            <a:r>
              <a:rPr lang="ko-KR" altLang="en-US" sz="5600" dirty="0" err="1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Noto Sans Korean Bold" pitchFamily="34" charset="-127"/>
              </a:rPr>
              <a:t>에</a:t>
            </a:r>
            <a:endParaRPr lang="ko-KR" altLang="en-US" sz="5600" dirty="0">
              <a:gradFill>
                <a:gsLst>
                  <a:gs pos="100000">
                    <a:prstClr val="white"/>
                  </a:gs>
                  <a:gs pos="100000">
                    <a:prstClr val="white">
                      <a:lumMod val="90000"/>
                    </a:prstClr>
                  </a:gs>
                </a:gsLst>
                <a:path path="circle">
                  <a:fillToRect l="100000" t="100000"/>
                </a:path>
              </a:gradFill>
              <a:ea typeface="Noto Sans Korean Bold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040" y="1412776"/>
            <a:ext cx="22599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spc="-10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  <a:ea typeface="Noto Sans Korean Bold" pitchFamily="34" charset="-127"/>
              </a:rPr>
              <a:t>04</a:t>
            </a:r>
            <a:endParaRPr lang="ko-KR" altLang="en-US" sz="11500" spc="-100" dirty="0">
              <a:gradFill>
                <a:gsLst>
                  <a:gs pos="100000">
                    <a:prstClr val="white"/>
                  </a:gs>
                  <a:gs pos="100000">
                    <a:prstClr val="white">
                      <a:lumMod val="90000"/>
                    </a:prstClr>
                  </a:gs>
                </a:gsLst>
                <a:path path="circle">
                  <a:fillToRect l="100000" t="100000"/>
                </a:path>
              </a:gradFill>
              <a:ea typeface="Noto Sans Korean Bold" pitchFamily="34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642920" y="3012718"/>
            <a:ext cx="31922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69092"/>
              </p:ext>
            </p:extLst>
          </p:nvPr>
        </p:nvGraphicFramePr>
        <p:xfrm>
          <a:off x="4572002" y="4581133"/>
          <a:ext cx="3956555" cy="1890058"/>
        </p:xfrm>
        <a:graphic>
          <a:graphicData uri="http://schemas.openxmlformats.org/drawingml/2006/table">
            <a:tbl>
              <a:tblPr firstRow="1" bandRow="1"/>
              <a:tblGrid>
                <a:gridCol w="1086103"/>
                <a:gridCol w="2870452"/>
              </a:tblGrid>
              <a:tr h="41666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1.</a:t>
                      </a:r>
                      <a:endParaRPr lang="ko-KR" altLang="en-US" sz="18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‘</a:t>
                      </a:r>
                      <a:r>
                        <a:rPr lang="ko-KR" altLang="en-US" sz="18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우키요에</a:t>
                      </a:r>
                      <a:r>
                        <a:rPr lang="en-US" altLang="ko-KR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’</a:t>
                      </a:r>
                      <a:r>
                        <a:rPr lang="ko-KR" altLang="en-US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란</a:t>
                      </a:r>
                      <a:r>
                        <a:rPr lang="en-US" altLang="ko-KR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?</a:t>
                      </a:r>
                      <a:endParaRPr lang="ko-KR" altLang="en-US" sz="18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659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2.</a:t>
                      </a:r>
                      <a:endParaRPr lang="ko-KR" altLang="en-US" sz="18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우키요에</a:t>
                      </a:r>
                      <a:r>
                        <a:rPr lang="ko-KR" altLang="en-US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 그림</a:t>
                      </a:r>
                      <a:r>
                        <a:rPr lang="ko-KR" altLang="en-US" sz="1800" baseline="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의 종류</a:t>
                      </a:r>
                      <a:endParaRPr lang="ko-KR" altLang="en-US" sz="1800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3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3.</a:t>
                      </a:r>
                      <a:endParaRPr lang="ko-KR" altLang="en-US" sz="18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서양중세 화가에게 </a:t>
                      </a:r>
                      <a:r>
                        <a:rPr lang="ko-KR" altLang="en-US" sz="1800" dirty="0" err="1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미친영향</a:t>
                      </a:r>
                      <a:endParaRPr lang="ko-KR" altLang="en-US" sz="1800" dirty="0" smtClean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659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  <a:latin typeface="Noto Sans Korean Bold" pitchFamily="34" charset="-127"/>
                          <a:ea typeface="Noto Sans Korean Bold" pitchFamily="34" charset="-127"/>
                        </a:rPr>
                        <a:t>4.</a:t>
                      </a:r>
                      <a:endParaRPr lang="ko-KR" altLang="en-US" sz="1800" b="1" dirty="0">
                        <a:gradFill>
                          <a:gsLst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bg1">
                                <a:lumMod val="9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</a:gradFill>
                        <a:latin typeface="Noto Sans Korean Bold" pitchFamily="34" charset="-127"/>
                        <a:ea typeface="Noto Sans Korean Bold" pitchFamily="34" charset="-127"/>
                      </a:endParaRPr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gradFill>
                            <a:gsLst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bg1">
                                  <a:lumMod val="9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</a:gradFill>
                        </a:rPr>
                        <a:t>한국의 풍속화와의 차이</a:t>
                      </a:r>
                      <a:endParaRPr lang="ko-KR" altLang="en-US" sz="1800" dirty="0"/>
                    </a:p>
                  </a:txBody>
                  <a:tcPr marL="84406" marR="844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4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72102" y="249903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‘</a:t>
            </a:r>
            <a:r>
              <a:rPr lang="ko-KR" altLang="en-US" sz="200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우키요에</a:t>
            </a:r>
            <a:r>
              <a:rPr lang="en-US" altLang="ko-KR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’</a:t>
            </a:r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란</a:t>
            </a:r>
            <a:r>
              <a:rPr lang="en-US" altLang="ko-KR" sz="16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?</a:t>
            </a:r>
            <a:endParaRPr lang="ko-KR" altLang="en-US" sz="16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white">
                      <a:lumMod val="90000"/>
                    </a:prst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2" name="내용 개체 틀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4" y="2040030"/>
            <a:ext cx="5111262" cy="3714044"/>
          </a:xfrm>
        </p:spPr>
      </p:pic>
      <p:sp>
        <p:nvSpPr>
          <p:cNvPr id="11" name="텍스트 개체 틀 10"/>
          <p:cNvSpPr>
            <a:spLocks noGrp="1"/>
          </p:cNvSpPr>
          <p:nvPr>
            <p:ph type="body" sz="half" idx="2"/>
          </p:nvPr>
        </p:nvSpPr>
        <p:spPr>
          <a:xfrm>
            <a:off x="5701974" y="1972406"/>
            <a:ext cx="3008313" cy="3849292"/>
          </a:xfrm>
        </p:spPr>
        <p:txBody>
          <a:bodyPr>
            <a:normAutofit/>
          </a:bodyPr>
          <a:lstStyle/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>
                <a:latin typeface="+mj-ea"/>
                <a:ea typeface="+mj-ea"/>
              </a:rPr>
              <a:t>✔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err="1" smtClean="0">
                <a:latin typeface="+mj-ea"/>
                <a:ea typeface="+mj-ea"/>
              </a:rPr>
              <a:t>우키요</a:t>
            </a:r>
            <a:r>
              <a:rPr lang="en-US" altLang="ko-KR" sz="2000" dirty="0" smtClean="0">
                <a:latin typeface="+mj-ea"/>
                <a:ea typeface="+mj-ea"/>
              </a:rPr>
              <a:t>’(</a:t>
            </a:r>
            <a:r>
              <a:rPr lang="ja-JP" altLang="en-US" sz="2000" dirty="0" smtClean="0">
                <a:latin typeface="+mj-ea"/>
                <a:ea typeface="+mj-ea"/>
              </a:rPr>
              <a:t>浮世</a:t>
            </a:r>
            <a:r>
              <a:rPr lang="en-US" altLang="ja-JP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는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뜬세상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혹은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덧없는 세상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</a:p>
          <a:p>
            <a:r>
              <a:rPr lang="ko-KR" altLang="en-US" sz="2000" dirty="0">
                <a:latin typeface="+mj-ea"/>
                <a:ea typeface="+mj-ea"/>
              </a:rPr>
              <a:t>✔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는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그림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</a:p>
          <a:p>
            <a:r>
              <a:rPr lang="ko-KR" altLang="en-US" sz="2000" dirty="0">
                <a:latin typeface="+mj-ea"/>
                <a:ea typeface="+mj-ea"/>
              </a:rPr>
              <a:t>✔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err="1" smtClean="0">
                <a:latin typeface="+mj-ea"/>
                <a:ea typeface="+mj-ea"/>
              </a:rPr>
              <a:t>덧</a:t>
            </a:r>
            <a:r>
              <a:rPr lang="ko-KR" altLang="en-US" sz="2000" dirty="0" smtClean="0">
                <a:latin typeface="+mj-ea"/>
                <a:ea typeface="+mj-ea"/>
              </a:rPr>
              <a:t> 없는 세상의 그림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이라는 의미의 단어</a:t>
            </a:r>
            <a:endParaRPr lang="ko-KR" altLang="en-US" sz="2000" dirty="0">
              <a:latin typeface="+mj-ea"/>
              <a:ea typeface="+mj-ea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17" y="1628803"/>
            <a:ext cx="6698466" cy="480712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17" y="1606261"/>
            <a:ext cx="6698466" cy="482966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87" y="1606261"/>
            <a:ext cx="6691297" cy="482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305638" y="1281825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72104" y="249903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우키요에의</a:t>
            </a:r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특징</a:t>
            </a: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945844" y="5661248"/>
            <a:ext cx="4040188" cy="639762"/>
          </a:xfrm>
        </p:spPr>
        <p:txBody>
          <a:bodyPr/>
          <a:lstStyle/>
          <a:p>
            <a:r>
              <a:rPr lang="ko-KR" altLang="en-US" dirty="0"/>
              <a:t>대담한 구도를 사용하고</a:t>
            </a:r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6" y="1628805"/>
            <a:ext cx="2865799" cy="3816425"/>
          </a:xfrm>
        </p:spPr>
      </p:pic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5102227" y="5661248"/>
            <a:ext cx="4041775" cy="639762"/>
          </a:xfrm>
        </p:spPr>
        <p:txBody>
          <a:bodyPr/>
          <a:lstStyle/>
          <a:p>
            <a:r>
              <a:rPr lang="ko-KR" altLang="en-US" dirty="0"/>
              <a:t>서양의 원근법을 </a:t>
            </a:r>
            <a:r>
              <a:rPr lang="ko-KR" altLang="en-US" dirty="0" smtClean="0"/>
              <a:t>무시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2" y="1628800"/>
            <a:ext cx="2725226" cy="3792420"/>
          </a:xfrm>
        </p:spPr>
      </p:pic>
    </p:spTree>
    <p:extLst>
      <p:ext uri="{BB962C8B-B14F-4D97-AF65-F5344CB8AC3E}">
        <p14:creationId xmlns:p14="http://schemas.microsoft.com/office/powerpoint/2010/main" val="24764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4799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38690" y="249903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우키요에의</a:t>
            </a:r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특징</a:t>
            </a: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1432532" y="5661248"/>
            <a:ext cx="4040188" cy="639762"/>
          </a:xfrm>
        </p:spPr>
        <p:txBody>
          <a:bodyPr/>
          <a:lstStyle/>
          <a:p>
            <a:r>
              <a:rPr lang="ko-KR" altLang="en-US" dirty="0" err="1"/>
              <a:t>비대칭성을</a:t>
            </a:r>
            <a:r>
              <a:rPr lang="ko-KR" altLang="en-US" dirty="0"/>
              <a:t> </a:t>
            </a:r>
            <a:r>
              <a:rPr lang="ko-KR" altLang="en-US" dirty="0" smtClean="0"/>
              <a:t>강조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10" y="1484314"/>
            <a:ext cx="2367216" cy="3951287"/>
          </a:xfrm>
        </p:spPr>
      </p:pic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83027" y="5589240"/>
            <a:ext cx="4041775" cy="639762"/>
          </a:xfrm>
        </p:spPr>
        <p:txBody>
          <a:bodyPr/>
          <a:lstStyle/>
          <a:p>
            <a:r>
              <a:rPr lang="ko-KR" altLang="en-US" dirty="0"/>
              <a:t>과감하게 물상을 </a:t>
            </a:r>
            <a:r>
              <a:rPr lang="ko-KR" altLang="en-US" dirty="0" smtClean="0"/>
              <a:t>절단</a:t>
            </a:r>
            <a:endParaRPr lang="ko-KR" altLang="en-US" dirty="0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16" y="1556792"/>
            <a:ext cx="2392881" cy="3744416"/>
          </a:xfrm>
        </p:spPr>
      </p:pic>
    </p:spTree>
    <p:extLst>
      <p:ext uri="{BB962C8B-B14F-4D97-AF65-F5344CB8AC3E}">
        <p14:creationId xmlns:p14="http://schemas.microsoft.com/office/powerpoint/2010/main" val="17857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72102" y="249903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우키요에</a:t>
            </a:r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 그림의 종류</a:t>
            </a: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10" y="842228"/>
            <a:ext cx="4224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 </a:t>
            </a:r>
            <a:r>
              <a:rPr lang="ko-KR" altLang="en-US" sz="20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카나가와</a:t>
            </a:r>
            <a:r>
              <a:rPr lang="ko-KR" altLang="en-US" sz="2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해변의 높은 파도 아래</a:t>
            </a:r>
            <a:endParaRPr lang="ko-KR" altLang="en-US" sz="2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" y="2186326"/>
            <a:ext cx="5111262" cy="3421457"/>
          </a:xfrm>
        </p:spPr>
      </p:pic>
      <p:sp>
        <p:nvSpPr>
          <p:cNvPr id="5" name="텍스트 개체 틀 4"/>
          <p:cNvSpPr>
            <a:spLocks noGrp="1"/>
          </p:cNvSpPr>
          <p:nvPr>
            <p:ph type="body" sz="half" idx="2"/>
          </p:nvPr>
        </p:nvSpPr>
        <p:spPr>
          <a:xfrm>
            <a:off x="5635505" y="1700808"/>
            <a:ext cx="3008313" cy="4691063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z="2000" dirty="0" smtClean="0"/>
              <a:t>✔ </a:t>
            </a:r>
            <a:r>
              <a:rPr lang="ko-KR" altLang="en-US" sz="2000" dirty="0" err="1" smtClean="0"/>
              <a:t>우키요에의</a:t>
            </a:r>
            <a:r>
              <a:rPr lang="ko-KR" altLang="en-US" sz="2000" dirty="0" smtClean="0"/>
              <a:t> 대표작 </a:t>
            </a:r>
            <a:r>
              <a:rPr lang="en-US" altLang="ko-KR" sz="2000" dirty="0" smtClean="0"/>
              <a:t>‘</a:t>
            </a:r>
            <a:r>
              <a:rPr lang="ko-KR" altLang="en-US" sz="2000" dirty="0" err="1" smtClean="0"/>
              <a:t>카츠시카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호쿠사이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의 그림 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✔ </a:t>
            </a:r>
            <a:r>
              <a:rPr lang="ko-KR" altLang="en-US" sz="2000" dirty="0" err="1" smtClean="0"/>
              <a:t>후지산의</a:t>
            </a:r>
            <a:r>
              <a:rPr lang="ko-KR" altLang="en-US" sz="2000" dirty="0" smtClean="0"/>
              <a:t> 모습을 담은 그림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✔ </a:t>
            </a:r>
            <a:r>
              <a:rPr lang="ko-KR" altLang="en-US" sz="2000" dirty="0" err="1" smtClean="0"/>
              <a:t>니시키에</a:t>
            </a:r>
            <a:r>
              <a:rPr lang="ko-KR" altLang="en-US" sz="2000" dirty="0" smtClean="0"/>
              <a:t> 기법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153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65171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72102" y="249903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우키요에</a:t>
            </a:r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 그림의 종류</a:t>
            </a: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10" y="842228"/>
            <a:ext cx="2159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 </a:t>
            </a:r>
            <a:r>
              <a:rPr lang="ko-KR" altLang="en-US" sz="2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오타니 </a:t>
            </a:r>
            <a:r>
              <a:rPr lang="ko-KR" altLang="en-US" sz="20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오니지</a:t>
            </a:r>
            <a:endParaRPr lang="ko-KR" altLang="en-US" sz="2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" y="1329447"/>
            <a:ext cx="3422919" cy="5135215"/>
          </a:xfrm>
        </p:spPr>
      </p:pic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4771409" y="1292971"/>
            <a:ext cx="3008313" cy="4691063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z="2000" dirty="0" smtClean="0"/>
              <a:t>✔</a:t>
            </a:r>
            <a:r>
              <a:rPr lang="ko-KR" altLang="en-US" sz="2000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토슈사이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샤라쿠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ko-KR" altLang="en-US" sz="2000" dirty="0" smtClean="0">
                <a:latin typeface="+mj-ea"/>
                <a:ea typeface="+mj-ea"/>
              </a:rPr>
              <a:t>✔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제도고속독교통영단의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1992</a:t>
            </a:r>
            <a:r>
              <a:rPr lang="ko-KR" altLang="en-US" sz="2000" dirty="0" err="1">
                <a:latin typeface="+mj-ea"/>
                <a:ea typeface="+mj-ea"/>
              </a:rPr>
              <a:t>년도종이</a:t>
            </a:r>
            <a:r>
              <a:rPr lang="ko-KR" altLang="en-US" sz="2000" dirty="0">
                <a:latin typeface="+mj-ea"/>
                <a:ea typeface="+mj-ea"/>
              </a:rPr>
              <a:t> 노선도 표지에 </a:t>
            </a:r>
            <a:r>
              <a:rPr lang="ko-KR" altLang="en-US" sz="2000" dirty="0" smtClean="0">
                <a:latin typeface="+mj-ea"/>
                <a:ea typeface="+mj-ea"/>
              </a:rPr>
              <a:t>수록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ko-KR" altLang="en-US" sz="2000" dirty="0" smtClean="0">
                <a:latin typeface="+mj-ea"/>
                <a:ea typeface="+mj-ea"/>
              </a:rPr>
              <a:t>✔</a:t>
            </a:r>
            <a:r>
              <a:rPr lang="ko-KR" altLang="en-US" sz="2000" dirty="0">
                <a:latin typeface="+mj-ea"/>
                <a:ea typeface="+mj-ea"/>
              </a:rPr>
              <a:t> 손의 모습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큰 코와 같이 신체적 특징을 과감하게 그려냄</a:t>
            </a: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9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72102" y="249903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우키요에</a:t>
            </a:r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 그림의 종류</a:t>
            </a: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28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</a:t>
            </a:r>
            <a:r>
              <a:rPr lang="ko-KR" altLang="en-US" sz="2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미인도</a:t>
            </a:r>
            <a:endParaRPr lang="ko-KR" altLang="en-US" sz="2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" y="1412776"/>
            <a:ext cx="3355998" cy="4968552"/>
          </a:xfrm>
        </p:spPr>
      </p:pic>
      <p:sp>
        <p:nvSpPr>
          <p:cNvPr id="5" name="텍스트 개체 틀 4"/>
          <p:cNvSpPr>
            <a:spLocks noGrp="1"/>
          </p:cNvSpPr>
          <p:nvPr>
            <p:ph type="body" sz="half" idx="2"/>
          </p:nvPr>
        </p:nvSpPr>
        <p:spPr>
          <a:xfrm>
            <a:off x="4771409" y="1242339"/>
            <a:ext cx="3008313" cy="4691063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ko-KR" altLang="en-US" sz="2000" dirty="0">
                <a:latin typeface="+mj-ea"/>
                <a:ea typeface="+mj-ea"/>
              </a:rPr>
              <a:t>✔ </a:t>
            </a:r>
            <a:r>
              <a:rPr lang="ko-KR" altLang="en-US" sz="2000" dirty="0" smtClean="0">
                <a:latin typeface="+mj-ea"/>
                <a:ea typeface="+mj-ea"/>
              </a:rPr>
              <a:t>미인화의 </a:t>
            </a:r>
            <a:r>
              <a:rPr lang="ko-KR" altLang="en-US" sz="2000" dirty="0">
                <a:latin typeface="+mj-ea"/>
                <a:ea typeface="+mj-ea"/>
              </a:rPr>
              <a:t>대가 </a:t>
            </a:r>
            <a:r>
              <a:rPr lang="ko-KR" altLang="en-US" sz="2000" dirty="0" err="1">
                <a:latin typeface="+mj-ea"/>
                <a:ea typeface="+mj-ea"/>
              </a:rPr>
              <a:t>기타가와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우타마로의</a:t>
            </a:r>
            <a:r>
              <a:rPr lang="ko-KR" altLang="en-US" sz="2000" dirty="0">
                <a:latin typeface="+mj-ea"/>
                <a:ea typeface="+mj-ea"/>
              </a:rPr>
              <a:t> 작품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ko-KR" altLang="en-US" sz="2000" dirty="0">
                <a:latin typeface="+mj-ea"/>
                <a:ea typeface="+mj-ea"/>
              </a:rPr>
              <a:t>✔ </a:t>
            </a:r>
            <a:r>
              <a:rPr lang="ko-KR" altLang="en-US" sz="2000" dirty="0" smtClean="0">
                <a:latin typeface="+mj-ea"/>
                <a:ea typeface="+mj-ea"/>
              </a:rPr>
              <a:t>섬세한 </a:t>
            </a:r>
            <a:r>
              <a:rPr lang="ko-KR" altLang="en-US" sz="2000" dirty="0">
                <a:latin typeface="+mj-ea"/>
                <a:ea typeface="+mj-ea"/>
              </a:rPr>
              <a:t>묘사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본인이 자랑스러워 함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ko-KR" altLang="en-US" sz="2000" dirty="0">
                <a:latin typeface="+mj-ea"/>
                <a:ea typeface="+mj-ea"/>
              </a:rPr>
              <a:t>✔ </a:t>
            </a:r>
            <a:r>
              <a:rPr lang="ko-KR" altLang="en-US" sz="2000" dirty="0" err="1" smtClean="0">
                <a:latin typeface="+mj-ea"/>
                <a:ea typeface="+mj-ea"/>
              </a:rPr>
              <a:t>오쿠비에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미인도를 그려내 일세를 풍미하며 </a:t>
            </a:r>
            <a:r>
              <a:rPr lang="ko-KR" altLang="en-US" sz="2000" dirty="0" err="1">
                <a:latin typeface="+mj-ea"/>
                <a:ea typeface="+mj-ea"/>
              </a:rPr>
              <a:t>기타가와파의</a:t>
            </a:r>
            <a:r>
              <a:rPr lang="ko-KR" altLang="en-US" sz="2000" dirty="0">
                <a:latin typeface="+mj-ea"/>
                <a:ea typeface="+mj-ea"/>
              </a:rPr>
              <a:t> 시조가 되었다</a:t>
            </a:r>
            <a:r>
              <a:rPr lang="en-US" altLang="ko-KR" sz="2000" dirty="0">
                <a:latin typeface="+mj-ea"/>
                <a:ea typeface="+mj-ea"/>
              </a:rPr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72102" y="249903"/>
            <a:ext cx="3441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서양중세 화가에게 </a:t>
            </a:r>
            <a:r>
              <a:rPr lang="ko-KR" altLang="en-US" sz="200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미친영향</a:t>
            </a:r>
            <a:endParaRPr lang="ko-KR" altLang="en-US" sz="2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white">
                      <a:lumMod val="90000"/>
                    </a:prstClr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10" y="842228"/>
            <a:ext cx="2929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 </a:t>
            </a:r>
            <a:r>
              <a:rPr lang="ko-KR" altLang="en-US" sz="20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우키요에와</a:t>
            </a:r>
            <a:r>
              <a:rPr lang="ko-KR" altLang="en-US" sz="2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인상주의</a:t>
            </a:r>
            <a:endParaRPr lang="ko-KR" altLang="en-US" sz="2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40" y="1540361"/>
            <a:ext cx="3655791" cy="4713387"/>
          </a:xfrm>
        </p:spPr>
      </p:pic>
      <p:sp>
        <p:nvSpPr>
          <p:cNvPr id="5" name="텍스트 개체 틀 4"/>
          <p:cNvSpPr>
            <a:spLocks noGrp="1"/>
          </p:cNvSpPr>
          <p:nvPr>
            <p:ph type="body" sz="half" idx="2"/>
          </p:nvPr>
        </p:nvSpPr>
        <p:spPr>
          <a:xfrm>
            <a:off x="948700" y="1628802"/>
            <a:ext cx="3008313" cy="4691063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>
              <a:lnSpc>
                <a:spcPct val="9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✔ 메이지 </a:t>
            </a:r>
            <a:r>
              <a:rPr lang="ko-KR" altLang="en-US" sz="2000" dirty="0">
                <a:latin typeface="+mj-ea"/>
                <a:ea typeface="+mj-ea"/>
              </a:rPr>
              <a:t>시대 이후 </a:t>
            </a:r>
            <a:r>
              <a:rPr lang="ko-KR" altLang="en-US" sz="2000" dirty="0" err="1">
                <a:latin typeface="+mj-ea"/>
                <a:ea typeface="+mj-ea"/>
              </a:rPr>
              <a:t>우키요가</a:t>
            </a:r>
            <a:r>
              <a:rPr lang="ko-KR" altLang="en-US" sz="2000" dirty="0">
                <a:latin typeface="+mj-ea"/>
                <a:ea typeface="+mj-ea"/>
              </a:rPr>
              <a:t> 서양으로 </a:t>
            </a:r>
            <a:r>
              <a:rPr lang="ko-KR" altLang="en-US" sz="2000" dirty="0" smtClean="0">
                <a:latin typeface="+mj-ea"/>
                <a:ea typeface="+mj-ea"/>
              </a:rPr>
              <a:t>전파됨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endParaRPr lang="ko-KR" altLang="en-US" sz="2000" dirty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lang="ko-KR" altLang="en-US" sz="2000" dirty="0">
                <a:latin typeface="+mj-ea"/>
                <a:ea typeface="+mj-ea"/>
              </a:rPr>
              <a:t>✔ </a:t>
            </a:r>
            <a:r>
              <a:rPr lang="ko-KR" altLang="en-US" sz="2000" dirty="0" err="1" smtClean="0">
                <a:latin typeface="+mj-ea"/>
                <a:ea typeface="+mj-ea"/>
              </a:rPr>
              <a:t>우키요에가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서양 중세시대 인상주의자들에게 영향을 끼침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1500" dirty="0" smtClean="0">
                <a:hlinkClick r:id="rId3"/>
              </a:rPr>
              <a:t>https</a:t>
            </a:r>
            <a:r>
              <a:rPr lang="en-US" altLang="ko-KR" sz="1500" dirty="0">
                <a:hlinkClick r:id="rId3"/>
              </a:rPr>
              <a:t>://</a:t>
            </a:r>
            <a:r>
              <a:rPr lang="en-US" altLang="ko-KR" sz="1500" dirty="0" smtClean="0">
                <a:hlinkClick r:id="rId3"/>
              </a:rPr>
              <a:t>youtu.be/2uUrejzH-fA</a:t>
            </a:r>
            <a:endParaRPr lang="en-US" altLang="ko-KR" sz="1500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algn="r"/>
            <a:r>
              <a:rPr lang="ko-KR" altLang="en-US" dirty="0">
                <a:latin typeface="휴먼편지체" pitchFamily="18" charset="-127"/>
                <a:ea typeface="휴먼편지체" pitchFamily="18" charset="-127"/>
              </a:rPr>
              <a:t>고흐의 탕기영감</a:t>
            </a:r>
            <a:r>
              <a:rPr lang="en-US" altLang="ko-KR" dirty="0">
                <a:latin typeface="휴먼편지체" pitchFamily="18" charset="-127"/>
                <a:ea typeface="휴먼편지체" pitchFamily="18" charset="-127"/>
              </a:rPr>
              <a:t>(Father Tanguy)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44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72104" y="249903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한국의 풍속화와의 차이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28"/>
            <a:ext cx="3586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</a:t>
            </a:r>
            <a:r>
              <a:rPr lang="ko-KR" altLang="en-US" sz="1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</a:t>
            </a:r>
            <a:r>
              <a:rPr lang="ko-KR" altLang="en-US" sz="2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한국과 </a:t>
            </a:r>
            <a:r>
              <a:rPr lang="ko-KR" altLang="en-US" sz="200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일본 풍속화의 </a:t>
            </a:r>
            <a:r>
              <a:rPr lang="ko-KR" altLang="en-US" sz="2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비교</a:t>
            </a:r>
            <a:endParaRPr lang="ko-KR" altLang="en-US" sz="2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pic>
        <p:nvPicPr>
          <p:cNvPr id="14" name="내용 개체 틀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4" y="1484789"/>
            <a:ext cx="2838126" cy="4525963"/>
          </a:xfrm>
        </p:spPr>
      </p:pic>
      <p:pic>
        <p:nvPicPr>
          <p:cNvPr id="15" name="내용 개체 틀 1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95" y="1484313"/>
            <a:ext cx="3960647" cy="4525962"/>
          </a:xfrm>
        </p:spPr>
      </p:pic>
    </p:spTree>
    <p:extLst>
      <p:ext uri="{BB962C8B-B14F-4D97-AF65-F5344CB8AC3E}">
        <p14:creationId xmlns:p14="http://schemas.microsoft.com/office/powerpoint/2010/main" val="15047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290" y="203737"/>
              <a:ext cx="1204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>
                          <a:lumMod val="90000"/>
                        </a:prstClr>
                      </a:gs>
                    </a:gsLst>
                    <a:path path="circle">
                      <a:fillToRect l="100000" t="100000"/>
                    </a:path>
                  </a:gradFill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prstClr val="white"/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72104" y="249903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90000"/>
                      </a:prstClr>
                    </a:gs>
                  </a:gsLst>
                  <a:path path="circle">
                    <a:fillToRect l="100000" t="100000"/>
                  </a:path>
                </a:gradFill>
              </a:rPr>
              <a:t>한국의 풍속화와의 차이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6008" y="842228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▶ </a:t>
            </a:r>
            <a:r>
              <a:rPr lang="ko-KR" altLang="en-US" sz="20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샤라쿠와</a:t>
            </a:r>
            <a:r>
              <a:rPr lang="ko-KR" altLang="en-US" sz="2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/>
                    </a:gs>
                  </a:gsLst>
                  <a:path path="circle">
                    <a:fillToRect l="100000" t="100000"/>
                  </a:path>
                </a:gradFill>
              </a:rPr>
              <a:t> 김홍도</a:t>
            </a:r>
            <a:endParaRPr lang="ko-KR" altLang="en-US" sz="2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406148" y="6021293"/>
            <a:ext cx="4309722" cy="375355"/>
          </a:xfrm>
        </p:spPr>
        <p:txBody>
          <a:bodyPr>
            <a:noAutofit/>
          </a:bodyPr>
          <a:lstStyle/>
          <a:p>
            <a:r>
              <a:rPr lang="en-US" altLang="ko-KR" sz="2000" dirty="0">
                <a:hlinkClick r:id="rId2"/>
              </a:rPr>
              <a:t>https://youtu.be/4VoZ2pQagUQ</a:t>
            </a:r>
            <a:endParaRPr lang="ko-KR" altLang="en-US" sz="2000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0" y="1412776"/>
            <a:ext cx="3086633" cy="4320480"/>
          </a:xfrm>
        </p:spPr>
      </p:pic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73" y="1412777"/>
            <a:ext cx="3788729" cy="4329505"/>
          </a:xfrm>
        </p:spPr>
      </p:pic>
    </p:spTree>
    <p:extLst>
      <p:ext uri="{BB962C8B-B14F-4D97-AF65-F5344CB8AC3E}">
        <p14:creationId xmlns:p14="http://schemas.microsoft.com/office/powerpoint/2010/main" val="31425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04248" y="249903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1.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일본의 건축 지형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5531" r="50000" b="12439"/>
          <a:stretch/>
        </p:blipFill>
        <p:spPr>
          <a:xfrm>
            <a:off x="365111" y="1412776"/>
            <a:ext cx="4163285" cy="308666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1" t="6007" r="1129" b="13349"/>
          <a:stretch/>
        </p:blipFill>
        <p:spPr>
          <a:xfrm>
            <a:off x="4438364" y="3621239"/>
            <a:ext cx="4254326" cy="3067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4692" y="1412781"/>
            <a:ext cx="40879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섬나라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/>
              <a:t>국토가 산악이 많고</a:t>
            </a:r>
            <a:r>
              <a:rPr lang="en-US" altLang="ko-KR" dirty="0"/>
              <a:t>, </a:t>
            </a:r>
            <a:r>
              <a:rPr lang="ko-KR" altLang="en-US" dirty="0"/>
              <a:t>넓게 펼쳐진 평야가 </a:t>
            </a:r>
            <a:r>
              <a:rPr lang="ko-KR" altLang="en-US" dirty="0" err="1"/>
              <a:t>적은편</a:t>
            </a:r>
            <a:r>
              <a:rPr lang="en-US" altLang="ko-KR" dirty="0"/>
              <a:t>.</a:t>
            </a:r>
            <a:endParaRPr lang="ko-KR" altLang="en-US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/>
              <a:t>거창한 규모의 건축물보다는 아담하고 기교 넘치는 건축양식이 </a:t>
            </a:r>
            <a:r>
              <a:rPr lang="ko-KR" altLang="en-US" dirty="0" smtClean="0"/>
              <a:t>발전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1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04248" y="249903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1.</a:t>
            </a:r>
            <a:r>
              <a:rPr lang="ko-KR" altLang="en-US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일본의 건축 지형</a:t>
            </a: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5218951" y="1600200"/>
            <a:ext cx="3474122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dirty="0" smtClean="0"/>
              <a:t>국토의 </a:t>
            </a:r>
            <a:r>
              <a:rPr lang="en-US" altLang="ko-KR" sz="1800" dirty="0" smtClean="0"/>
              <a:t>7</a:t>
            </a:r>
            <a:r>
              <a:rPr lang="ko-KR" altLang="en-US" sz="1800" dirty="0" smtClean="0"/>
              <a:t>할 이상이 수림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섬나라로 해풍이 많이 불고 습기가 많은 날씨라 시원한 목조건물의 발전이 적합함</a:t>
            </a:r>
            <a:r>
              <a:rPr lang="en-US" altLang="ko-KR" sz="1800" dirty="0" smtClean="0"/>
              <a:t>.</a:t>
            </a:r>
            <a:endParaRPr lang="ko-KR" altLang="en-US" sz="1800" dirty="0" smtClean="0"/>
          </a:p>
          <a:p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2985" r="56717" b="11894"/>
          <a:stretch/>
        </p:blipFill>
        <p:spPr>
          <a:xfrm>
            <a:off x="4372593" y="3446788"/>
            <a:ext cx="4320480" cy="307855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3" t="3430" r="2219" b="12942"/>
          <a:stretch/>
        </p:blipFill>
        <p:spPr>
          <a:xfrm>
            <a:off x="99237" y="1484784"/>
            <a:ext cx="5119718" cy="28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24235" y="249903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2.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신사 </a:t>
            </a:r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[ </a:t>
            </a:r>
            <a:r>
              <a:rPr lang="ko-KR" altLang="en-US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神社 </a:t>
            </a:r>
            <a:r>
              <a:rPr lang="en-US" altLang="ko-KR" sz="16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]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16369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에노시마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 신사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7" y="1340772"/>
            <a:ext cx="6749326" cy="510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24235" y="249903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2.</a:t>
            </a:r>
            <a:r>
              <a:rPr lang="ko-KR" altLang="en-US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신사 </a:t>
            </a:r>
            <a:r>
              <a:rPr lang="en-US" altLang="ko-KR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[ </a:t>
            </a:r>
            <a:r>
              <a:rPr lang="ko-KR" altLang="en-US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神社 </a:t>
            </a:r>
            <a:r>
              <a:rPr lang="en-US" altLang="ko-KR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]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10" y="842231"/>
            <a:ext cx="10070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토리이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pic>
        <p:nvPicPr>
          <p:cNvPr id="10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6" y="1362975"/>
            <a:ext cx="7022188" cy="50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296010" y="1268760"/>
            <a:ext cx="8530003" cy="5256584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lnSpc>
                <a:spcPct val="150000"/>
              </a:lnSpc>
              <a:tabLst>
                <a:tab pos="180975" algn="l"/>
              </a:tabLst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34" charset="0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7138" y="203737"/>
            <a:ext cx="1486160" cy="400110"/>
            <a:chOff x="-7734" y="203737"/>
            <a:chExt cx="1610007" cy="400110"/>
          </a:xfrm>
        </p:grpSpPr>
        <p:sp>
          <p:nvSpPr>
            <p:cNvPr id="104" name="직사각형 103"/>
            <p:cNvSpPr/>
            <p:nvPr/>
          </p:nvSpPr>
          <p:spPr>
            <a:xfrm>
              <a:off x="-7734" y="203737"/>
              <a:ext cx="1566790" cy="4001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Raleway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9729" y="203737"/>
              <a:ext cx="1172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bg1">
                          <a:lumMod val="90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Raleway" pitchFamily="34" charset="0"/>
                  <a:ea typeface="+mj-ea"/>
                </a:rPr>
                <a:t>Content</a:t>
              </a:r>
              <a:endParaRPr lang="ko-KR" altLang="en-US" sz="2000" dirty="0">
                <a:gradFill>
                  <a:gsLst>
                    <a:gs pos="10000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  <a:ea typeface="+mj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24235" y="249903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2.</a:t>
            </a:r>
            <a:r>
              <a:rPr lang="ko-KR" altLang="en-US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신사 </a:t>
            </a:r>
            <a:r>
              <a:rPr lang="en-US" altLang="ko-KR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[ </a:t>
            </a:r>
            <a:r>
              <a:rPr lang="ko-KR" altLang="en-US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神社 </a:t>
            </a:r>
            <a:r>
              <a:rPr lang="en-US" altLang="ko-KR" sz="16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]</a:t>
            </a:r>
            <a:endParaRPr lang="ko-KR" altLang="en-US" sz="16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-7139" y="584797"/>
            <a:ext cx="3466526" cy="0"/>
          </a:xfrm>
          <a:prstGeom prst="line">
            <a:avLst/>
          </a:prstGeom>
          <a:ln w="28575">
            <a:solidFill>
              <a:srgbClr val="1D2F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clker.com/cliparts/v/B/7/n/s/8/free-vector-person.svg"/>
          <p:cNvSpPr>
            <a:spLocks noChangeAspect="1" noChangeArrowheads="1"/>
          </p:cNvSpPr>
          <p:nvPr/>
        </p:nvSpPr>
        <p:spPr bwMode="auto">
          <a:xfrm>
            <a:off x="155331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96007" y="842231"/>
            <a:ext cx="12522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▶ </a:t>
            </a:r>
            <a:r>
              <a:rPr lang="ko-KR" altLang="en-US" sz="150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path path="circle">
                    <a:fillToRect l="100000" t="100000"/>
                  </a:path>
                </a:gradFill>
                <a:latin typeface="Raleway" pitchFamily="34" charset="0"/>
              </a:rPr>
              <a:t>에다 신사</a:t>
            </a:r>
            <a:endParaRPr lang="ko-KR" altLang="en-US" sz="150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path path="circle">
                  <a:fillToRect l="100000" t="100000"/>
                </a:path>
              </a:gradFill>
              <a:latin typeface="Raleway" pitchFamily="34" charset="0"/>
            </a:endParaRPr>
          </a:p>
        </p:txBody>
      </p:sp>
      <p:pic>
        <p:nvPicPr>
          <p:cNvPr id="11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355361"/>
            <a:ext cx="7038528" cy="50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1792</Words>
  <Application>Microsoft Office PowerPoint</Application>
  <PresentationFormat>화면 슬라이드 쇼(4:3)</PresentationFormat>
  <Paragraphs>459</Paragraphs>
  <Slides>49</Slides>
  <Notes>4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https://youtu.be/4VoZ2pQagUQ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김민정</dc:creator>
  <cp:lastModifiedBy>김민정</cp:lastModifiedBy>
  <cp:revision>2</cp:revision>
  <dcterms:created xsi:type="dcterms:W3CDTF">2017-03-30T09:46:28Z</dcterms:created>
  <dcterms:modified xsi:type="dcterms:W3CDTF">2017-03-30T09:49:10Z</dcterms:modified>
</cp:coreProperties>
</file>