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9748"/>
    <p:restoredTop sz="95287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" Target="slides/slide2.xml"  /><Relationship Id="rId30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 lnSpcReduction="0"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0"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0"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31.png"  /><Relationship Id="rId4" Type="http://schemas.openxmlformats.org/officeDocument/2006/relationships/image" Target="../media/image32.png"  /><Relationship Id="rId5" Type="http://schemas.openxmlformats.org/officeDocument/2006/relationships/image" Target="../media/image33.png"  /><Relationship Id="rId6" Type="http://schemas.openxmlformats.org/officeDocument/2006/relationships/image" Target="../media/image3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35.png"  /><Relationship Id="rId4" Type="http://schemas.openxmlformats.org/officeDocument/2006/relationships/image" Target="../media/image36.png"  /><Relationship Id="rId5" Type="http://schemas.openxmlformats.org/officeDocument/2006/relationships/image" Target="../media/image37.png"  /><Relationship Id="rId6" Type="http://schemas.openxmlformats.org/officeDocument/2006/relationships/image" Target="../media/image38.png"  /><Relationship Id="rId7" Type="http://schemas.openxmlformats.org/officeDocument/2006/relationships/image" Target="../media/image3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42.png"  /><Relationship Id="rId6" Type="http://schemas.openxmlformats.org/officeDocument/2006/relationships/image" Target="../media/image43.png"  /><Relationship Id="rId7" Type="http://schemas.openxmlformats.org/officeDocument/2006/relationships/image" Target="../media/image4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45.png"  /><Relationship Id="rId4" Type="http://schemas.openxmlformats.org/officeDocument/2006/relationships/image" Target="../media/image4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Relationship Id="rId6" Type="http://schemas.openxmlformats.org/officeDocument/2006/relationships/image" Target="../media/image5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hyperlink" Target="http://movie.naver.com/movie/bi/mi/photoViewPopup.nhn?movieCode=106335" TargetMode="External" /><Relationship Id="rId4" Type="http://schemas.openxmlformats.org/officeDocument/2006/relationships/image" Target="../media/image47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48.png"  /><Relationship Id="rId4" Type="http://schemas.openxmlformats.org/officeDocument/2006/relationships/image" Target="../media/image49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50.png"  /><Relationship Id="rId4" Type="http://schemas.openxmlformats.org/officeDocument/2006/relationships/image" Target="../media/image5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hyperlink" Target="http://news.kbs.co.kr/news/NewsView.do?SEARCH_NEWS_CODE=3022352&amp;ref=A" TargetMode="External" /><Relationship Id="rId4" Type="http://schemas.openxmlformats.org/officeDocument/2006/relationships/image" Target="../media/image52.png"  /><Relationship Id="rId5" Type="http://schemas.openxmlformats.org/officeDocument/2006/relationships/hyperlink" Target="https://www.youtube.com/watch?v=PQWi_KNPG0o" TargetMode="External" /><Relationship Id="rId6" Type="http://schemas.openxmlformats.org/officeDocument/2006/relationships/image" Target="../media/image53.png"  /><Relationship Id="rId7" Type="http://schemas.openxmlformats.org/officeDocument/2006/relationships/hyperlink" Target="https://www.youtube.com/watch?v=wlLBAzDo5xY" TargetMode="External"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6.png"  /><Relationship Id="rId4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Relationship Id="rId5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Relationship Id="rId5" Type="http://schemas.openxmlformats.org/officeDocument/2006/relationships/image" Target="../media/image13.jpeg"  /><Relationship Id="rId6" Type="http://schemas.openxmlformats.org/officeDocument/2006/relationships/image" Target="../media/image14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15.jpeg"  /><Relationship Id="rId4" Type="http://schemas.openxmlformats.org/officeDocument/2006/relationships/image" Target="../media/image16.jpeg"  /><Relationship Id="rId5" Type="http://schemas.openxmlformats.org/officeDocument/2006/relationships/image" Target="../media/image17.jpeg"  /><Relationship Id="rId6" Type="http://schemas.openxmlformats.org/officeDocument/2006/relationships/image" Target="../media/image1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19.jpeg"  /><Relationship Id="rId4" Type="http://schemas.openxmlformats.org/officeDocument/2006/relationships/image" Target="../media/image20.jpeg"  /><Relationship Id="rId5" Type="http://schemas.openxmlformats.org/officeDocument/2006/relationships/image" Target="../media/image21.jpeg"  /><Relationship Id="rId6" Type="http://schemas.openxmlformats.org/officeDocument/2006/relationships/image" Target="../media/image2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07904" y="3429000"/>
            <a:ext cx="2232248" cy="54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000">
                <a:solidFill>
                  <a:schemeClr val="bg1"/>
                </a:solidFill>
                <a:latin typeface="-윤고딕310"/>
                <a:ea typeface="-윤고딕310"/>
              </a:rPr>
              <a:t>이은진</a:t>
            </a:r>
            <a:endParaRPr lang="en-US" altLang="ko-KR" sz="3000">
              <a:solidFill>
                <a:schemeClr val="bg1"/>
              </a:solidFill>
              <a:latin typeface="-윤고딕310"/>
              <a:ea typeface="-윤고딕31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067426"/>
            <a:ext cx="5112568" cy="902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5400" u="sng">
                <a:solidFill>
                  <a:srgbClr val="ffc000"/>
                </a:solidFill>
                <a:latin typeface="나눔고딕 ExtraBold"/>
                <a:ea typeface="나눔고딕 ExtraBold"/>
              </a:rPr>
              <a:t>극</a:t>
            </a:r>
            <a:r>
              <a:rPr lang="ko-KR" altLang="en-US" sz="5400">
                <a:solidFill>
                  <a:schemeClr val="bg1"/>
                </a:solidFill>
                <a:latin typeface="나눔고딕 ExtraBold"/>
                <a:ea typeface="나눔고딕 ExtraBold"/>
              </a:rPr>
              <a:t>장애니메이션</a:t>
            </a:r>
            <a:endParaRPr lang="en-US" altLang="ko-KR" sz="54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c000"/>
              </a:buClr>
              <a:defRPr lang="ko-KR" altLang="en-US"/>
            </a:pPr>
            <a:endParaRPr lang="ko-KR" altLang="en-US"/>
          </a:p>
        </p:txBody>
      </p:sp>
      <p:sp>
        <p:nvSpPr>
          <p:cNvPr id="14" name="내용 개체 틀 2"/>
          <p:cNvSpPr txBox="1"/>
          <p:nvPr/>
        </p:nvSpPr>
        <p:spPr>
          <a:xfrm>
            <a:off x="840310" y="1124744"/>
            <a:ext cx="6192688" cy="172819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/>
              <a:buChar char="ü"/>
              <a:defRPr lang="ko-KR" altLang="en-US"/>
            </a:pPr>
            <a:r>
              <a:rPr lang="ko-KR" altLang="en-US" sz="2000" b="1">
                <a:solidFill>
                  <a:schemeClr val="bg1"/>
                </a:solidFill>
              </a:rPr>
              <a:t>감성적</a:t>
            </a:r>
            <a:r>
              <a:rPr lang="ko-KR" altLang="en-US" sz="2000">
                <a:solidFill>
                  <a:schemeClr val="bg1"/>
                </a:solidFill>
              </a:rPr>
              <a:t>이고 </a:t>
            </a:r>
            <a:r>
              <a:rPr lang="ko-KR" altLang="en-US" sz="2000" b="1">
                <a:solidFill>
                  <a:schemeClr val="bg1"/>
                </a:solidFill>
              </a:rPr>
              <a:t>따뜻</a:t>
            </a:r>
            <a:r>
              <a:rPr lang="ko-KR" altLang="en-US" sz="2000">
                <a:solidFill>
                  <a:schemeClr val="bg1"/>
                </a:solidFill>
              </a:rPr>
              <a:t>한 느낌 </a:t>
            </a:r>
            <a:r>
              <a:rPr lang="en-US" altLang="ko-KR" sz="2000">
                <a:solidFill>
                  <a:schemeClr val="bg1"/>
                </a:solidFill>
              </a:rPr>
              <a:t>-&gt; </a:t>
            </a:r>
            <a:r>
              <a:rPr lang="ko-KR" altLang="en-US" sz="2000" b="1">
                <a:solidFill>
                  <a:schemeClr val="bg1"/>
                </a:solidFill>
              </a:rPr>
              <a:t>힐링</a:t>
            </a:r>
            <a:r>
              <a:rPr lang="ko-KR" altLang="en-US" sz="2000">
                <a:solidFill>
                  <a:schemeClr val="bg1"/>
                </a:solidFill>
              </a:rPr>
              <a:t>과 </a:t>
            </a:r>
            <a:r>
              <a:rPr lang="ko-KR" altLang="en-US" sz="2000" b="1">
                <a:solidFill>
                  <a:schemeClr val="bg1"/>
                </a:solidFill>
              </a:rPr>
              <a:t>여유</a:t>
            </a:r>
            <a:endParaRPr lang="ko-KR" altLang="en-US" sz="2000" b="1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/>
              <a:buChar char="ü"/>
              <a:defRPr lang="ko-KR" altLang="en-US"/>
            </a:pPr>
            <a:endParaRPr lang="en-US" altLang="ko-KR" sz="2000" b="1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/>
              <a:buChar char="ü"/>
              <a:defRPr lang="ko-KR" altLang="en-US"/>
            </a:pPr>
            <a:r>
              <a:rPr lang="ko-KR" altLang="en-US" sz="2000" b="1">
                <a:solidFill>
                  <a:schemeClr val="bg1"/>
                </a:solidFill>
              </a:rPr>
              <a:t>모험적</a:t>
            </a:r>
            <a:r>
              <a:rPr lang="ko-KR" altLang="en-US" sz="2000">
                <a:solidFill>
                  <a:schemeClr val="bg1"/>
                </a:solidFill>
              </a:rPr>
              <a:t>이고</a:t>
            </a:r>
            <a:r>
              <a:rPr lang="ko-KR" altLang="en-US" sz="2000" b="1">
                <a:solidFill>
                  <a:schemeClr val="bg1"/>
                </a:solidFill>
              </a:rPr>
              <a:t> 생동감</a:t>
            </a:r>
            <a:r>
              <a:rPr lang="ko-KR" altLang="en-US" sz="2000">
                <a:solidFill>
                  <a:schemeClr val="bg1"/>
                </a:solidFill>
              </a:rPr>
              <a:t> </a:t>
            </a:r>
            <a:r>
              <a:rPr lang="en-US" altLang="ko-KR" sz="2000">
                <a:solidFill>
                  <a:schemeClr val="bg1"/>
                </a:solidFill>
              </a:rPr>
              <a:t>-&gt; </a:t>
            </a:r>
            <a:r>
              <a:rPr lang="ko-KR" altLang="en-US" sz="2000" b="1">
                <a:solidFill>
                  <a:schemeClr val="bg1"/>
                </a:solidFill>
              </a:rPr>
              <a:t>궁금증</a:t>
            </a:r>
            <a:r>
              <a:rPr lang="ko-KR" altLang="en-US" sz="2000">
                <a:solidFill>
                  <a:schemeClr val="bg1"/>
                </a:solidFill>
              </a:rPr>
              <a:t>과</a:t>
            </a:r>
            <a:r>
              <a:rPr lang="ko-KR" altLang="en-US" sz="2000" b="1">
                <a:solidFill>
                  <a:schemeClr val="bg1"/>
                </a:solidFill>
              </a:rPr>
              <a:t> 흥미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4221088"/>
            <a:ext cx="7776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아날로그</a:t>
            </a:r>
            <a:r>
              <a:rPr lang="en-US" altLang="ko-KR" sz="2000">
                <a:solidFill>
                  <a:schemeClr val="bg1"/>
                </a:solidFill>
              </a:rPr>
              <a:t> </a:t>
            </a:r>
            <a:r>
              <a:rPr lang="ko-KR" altLang="ko-KR" sz="2000">
                <a:solidFill>
                  <a:schemeClr val="bg1"/>
                </a:solidFill>
              </a:rPr>
              <a:t>형식</a:t>
            </a:r>
            <a:r>
              <a:rPr lang="en-US" altLang="ko-KR" sz="2000">
                <a:solidFill>
                  <a:schemeClr val="bg1"/>
                </a:solidFill>
              </a:rPr>
              <a:t> </a:t>
            </a:r>
            <a:r>
              <a:rPr lang="ko-KR" altLang="ko-KR" sz="2000">
                <a:solidFill>
                  <a:schemeClr val="bg1"/>
                </a:solidFill>
              </a:rPr>
              <a:t>마스터</a:t>
            </a:r>
            <a:r>
              <a:rPr lang="ko-KR" altLang="en-US" sz="2000">
                <a:solidFill>
                  <a:schemeClr val="bg1"/>
                </a:solidFill>
              </a:rPr>
              <a:t>를 </a:t>
            </a:r>
            <a:r>
              <a:rPr lang="ko-KR" altLang="ko-KR" sz="2000">
                <a:solidFill>
                  <a:schemeClr val="bg1"/>
                </a:solidFill>
              </a:rPr>
              <a:t>디지털의 포맷으로</a:t>
            </a:r>
            <a:r>
              <a:rPr lang="en-US" altLang="ko-KR" sz="2000">
                <a:solidFill>
                  <a:schemeClr val="bg1"/>
                </a:solidFill>
              </a:rPr>
              <a:t> </a:t>
            </a:r>
            <a:r>
              <a:rPr lang="ko-KR" altLang="en-US" sz="2000">
                <a:solidFill>
                  <a:schemeClr val="bg1"/>
                </a:solidFill>
              </a:rPr>
              <a:t>전환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endParaRPr lang="ko-KR" altLang="en-US" sz="200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선명한 화질과 음향 그리고 색 보정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r>
              <a:rPr lang="ko-KR" altLang="ko-KR" sz="2000">
                <a:solidFill>
                  <a:schemeClr val="bg1"/>
                </a:solidFill>
              </a:rPr>
              <a:t>원작을 크게 벗어나지 않고 품질의 향상에만 기여</a:t>
            </a:r>
            <a:endParaRPr lang="ko-KR" altLang="ko-KR" sz="200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ü"/>
              <a:defRPr lang="ko-KR" altLang="en-US"/>
            </a:pPr>
            <a:endParaRPr lang="ko-KR" altLang="en-US" sz="200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476672"/>
            <a:ext cx="68407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사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랑받는 이유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47564" y="2924944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584" y="3401616"/>
            <a:ext cx="68407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리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마스터링 재개봉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0" autoUpdateAnimBg="1"/>
      <p:bldP spid="19" grpId="1" animBg="0" autoUpdate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07904" y="3429000"/>
            <a:ext cx="22322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000">
                <a:solidFill>
                  <a:schemeClr val="bg1"/>
                </a:solidFill>
                <a:latin typeface="-윤고딕310"/>
                <a:ea typeface="-윤고딕310"/>
              </a:rPr>
              <a:t>윤수진</a:t>
            </a:r>
            <a:endParaRPr lang="en-US" altLang="ko-KR" sz="3000">
              <a:solidFill>
                <a:schemeClr val="bg1"/>
              </a:solidFill>
              <a:latin typeface="-윤고딕310"/>
              <a:ea typeface="-윤고딕31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060847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800" u="sng">
                <a:solidFill>
                  <a:srgbClr val="ffc000"/>
                </a:solidFill>
                <a:latin typeface="나눔고딕 ExtraBold"/>
                <a:ea typeface="나눔고딕 ExtraBold"/>
              </a:rPr>
              <a:t>애</a:t>
            </a:r>
            <a:r>
              <a:rPr lang="ko-KR" altLang="en-US" sz="4800">
                <a:solidFill>
                  <a:schemeClr val="bg1"/>
                </a:solidFill>
                <a:latin typeface="나눔고딕 ExtraBold"/>
                <a:ea typeface="나눔고딕 ExtraBold"/>
              </a:rPr>
              <a:t>니메이션으로 보는 일본사회</a:t>
            </a:r>
            <a:endParaRPr lang="en-US" altLang="ko-KR" sz="48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39003" y="-89139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8527494" cy="544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000">
                <a:solidFill>
                  <a:srgbClr val="ffc000"/>
                </a:solidFill>
                <a:latin typeface="+mj-ea"/>
                <a:ea typeface="+mj-ea"/>
              </a:rPr>
              <a:t>마징가</a:t>
            </a:r>
            <a:r>
              <a:rPr lang="en-US" altLang="ko-KR" sz="3000">
                <a:solidFill>
                  <a:srgbClr val="ffc000"/>
                </a:solidFill>
                <a:latin typeface="+mj-ea"/>
                <a:ea typeface="+mj-ea"/>
              </a:rPr>
              <a:t>Z(70’s) </a:t>
            </a:r>
            <a:r>
              <a:rPr lang="ko-KR" altLang="en-US" sz="3000">
                <a:solidFill>
                  <a:srgbClr val="ffc000"/>
                </a:solidFill>
                <a:latin typeface="+mj-ea"/>
                <a:ea typeface="+mj-ea"/>
              </a:rPr>
              <a:t>와 기동전사 건담</a:t>
            </a:r>
            <a:r>
              <a:rPr lang="en-US" altLang="ko-KR" sz="3000">
                <a:solidFill>
                  <a:srgbClr val="ffc000"/>
                </a:solidFill>
                <a:latin typeface="+mj-ea"/>
                <a:ea typeface="+mj-ea"/>
              </a:rPr>
              <a:t>(80’s)</a:t>
            </a:r>
            <a:r>
              <a:rPr lang="ko-KR" altLang="en-US" sz="3000">
                <a:solidFill>
                  <a:srgbClr val="ffc000"/>
                </a:solidFill>
                <a:latin typeface="+mj-ea"/>
                <a:ea typeface="+mj-ea"/>
              </a:rPr>
              <a:t>의 사회학</a:t>
            </a:r>
            <a:endParaRPr lang="en-US" altLang="ko-KR" sz="3000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7584" y="332656"/>
            <a:ext cx="7560839" cy="61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애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니메이션으로보는 과거일본사회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7" name="_x53275424" descr="EMB00001284283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27984" y="1916832"/>
            <a:ext cx="4464496" cy="4656562"/>
          </a:xfrm>
          <a:prstGeom prst="rect">
            <a:avLst/>
          </a:prstGeom>
          <a:noFill/>
        </p:spPr>
      </p:pic>
      <p:pic>
        <p:nvPicPr>
          <p:cNvPr id="18" name="_x171529296" descr="EMB00001284283b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1520" y="1916832"/>
            <a:ext cx="3976410" cy="4680520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0" autoUpdate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39003" y="-89139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3451309" cy="244827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372200" y="2492896"/>
            <a:ext cx="2771800" cy="223737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372200" y="4725145"/>
            <a:ext cx="2771800" cy="213285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7504" y="4149080"/>
            <a:ext cx="4104456" cy="230188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627784" y="1340768"/>
            <a:ext cx="3474079" cy="32730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444208" y="0"/>
            <a:ext cx="2699792" cy="249289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5" name="TextBox 24"/>
          <p:cNvSpPr txBox="1"/>
          <p:nvPr/>
        </p:nvSpPr>
        <p:spPr>
          <a:xfrm>
            <a:off x="611560" y="2411596"/>
            <a:ext cx="2736304" cy="35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카부토 코우지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8686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유미박사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056" y="4304012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유미사야카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6372036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보스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6381328"/>
            <a:ext cx="4194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놋소리</a:t>
            </a:r>
            <a:r>
              <a:rPr lang="en-US" altLang="ko-KR">
                <a:solidFill>
                  <a:srgbClr val="ffc000"/>
                </a:solidFill>
                <a:latin typeface="+mj-ea"/>
                <a:ea typeface="+mj-ea"/>
              </a:rPr>
              <a:t>, </a:t>
            </a: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세와시</a:t>
            </a:r>
            <a:r>
              <a:rPr lang="en-US" altLang="ko-KR">
                <a:solidFill>
                  <a:srgbClr val="ffc000"/>
                </a:solidFill>
                <a:latin typeface="+mj-ea"/>
                <a:ea typeface="+mj-ea"/>
              </a:rPr>
              <a:t>, </a:t>
            </a: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모리모리 박사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0" autoUpdateAnimBg="1"/>
      <p:bldP spid="27" grpId="1" animBg="0" autoUpdateAnimBg="1"/>
      <p:bldP spid="26" grpId="2" animBg="0" autoUpdateAnimBg="1"/>
      <p:bldP spid="28" grpId="3" animBg="0" autoUpdateAnimBg="1"/>
      <p:bldP spid="29" grpId="4" animBg="0" autoUpdate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39003" y="-89139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11760" y="44623"/>
            <a:ext cx="3960440" cy="285846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476" y="3200536"/>
            <a:ext cx="2797332" cy="282075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915815" y="3212976"/>
            <a:ext cx="2968787" cy="28083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940152" y="3212976"/>
            <a:ext cx="3131840" cy="28083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" name="TextBox 15"/>
          <p:cNvSpPr txBox="1"/>
          <p:nvPr/>
        </p:nvSpPr>
        <p:spPr>
          <a:xfrm>
            <a:off x="6804248" y="6006069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피그맨 자작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6011996"/>
            <a:ext cx="2736304" cy="35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브로켄 백작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6011996"/>
            <a:ext cx="2736304" cy="35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아수라 남작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2831204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닥터 헬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0" autoUpdateAnimBg="1"/>
      <p:bldP spid="18" grpId="1" animBg="0" autoUpdateAnimBg="1"/>
      <p:bldP spid="17" grpId="2" animBg="0" autoUpdateAnimBg="1"/>
      <p:bldP spid="16" grpId="3" animBg="0" autoUpdate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03848" y="3384376"/>
            <a:ext cx="2952328" cy="350100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496" y="0"/>
            <a:ext cx="2895600" cy="31051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5496" y="3384376"/>
            <a:ext cx="2987824" cy="350100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131840" y="-27384"/>
            <a:ext cx="3024336" cy="314096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372200" y="26108"/>
            <a:ext cx="2520280" cy="31148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TextBox 12"/>
          <p:cNvSpPr txBox="1"/>
          <p:nvPr/>
        </p:nvSpPr>
        <p:spPr>
          <a:xfrm>
            <a:off x="7092280" y="3059668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오드리 번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3059668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리디 마세나스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059668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바나지 링크스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0" autoUpdateAnimBg="1"/>
      <p:bldP spid="15" grpId="1" animBg="0" autoUpdateAnimBg="1"/>
      <p:bldP spid="13" grpId="2" animBg="0" autoUpdate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357" y="0"/>
            <a:ext cx="3065483" cy="314096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9512" y="3356992"/>
            <a:ext cx="2808312" cy="350100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237334" y="0"/>
            <a:ext cx="2990850" cy="3162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300192" y="0"/>
            <a:ext cx="2762250" cy="31146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131840" y="3406571"/>
            <a:ext cx="2664296" cy="345142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TextBox 9"/>
          <p:cNvSpPr txBox="1"/>
          <p:nvPr/>
        </p:nvSpPr>
        <p:spPr>
          <a:xfrm>
            <a:off x="3851920" y="3068960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안젤로 자우퍼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068960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마리다 크루즈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3131676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rgbClr val="ffc000"/>
                </a:solidFill>
                <a:latin typeface="+mj-ea"/>
                <a:ea typeface="+mj-ea"/>
              </a:rPr>
              <a:t>풀 프론탈</a:t>
            </a:r>
            <a:endParaRPr lang="en-US" altLang="ko-KR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0" autoUpdateAnimBg="1"/>
      <p:bldP spid="10" grpId="1" animBg="0" autoUpdateAnimBg="1"/>
      <p:bldP spid="11" grpId="2" animBg="0" autoUpdate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내용 개체 틀 5"/>
          <p:cNvGraphicFramePr/>
          <p:nvPr/>
        </p:nvGraphicFramePr>
        <p:xfrm>
          <a:off x="611560" y="1124744"/>
          <a:ext cx="8208912" cy="539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585188"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rgbClr val="ffc000"/>
                          </a:solidFill>
                          <a:latin typeface="+mj-ea"/>
                          <a:ea typeface="+mj-ea"/>
                        </a:rPr>
                        <a:t>마 징 가 </a:t>
                      </a:r>
                      <a:r>
                        <a:rPr lang="en-US" altLang="ko-KR" sz="2400">
                          <a:solidFill>
                            <a:srgbClr val="ffc000"/>
                          </a:solidFill>
                          <a:latin typeface="+mj-ea"/>
                          <a:ea typeface="+mj-ea"/>
                        </a:rPr>
                        <a:t>Z</a:t>
                      </a:r>
                      <a:endParaRPr lang="ko-KR" altLang="en-US" sz="2400">
                        <a:solidFill>
                          <a:srgbClr val="ffc000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rgbClr val="ffc000"/>
                          </a:solidFill>
                          <a:latin typeface="+mj-ea"/>
                          <a:ea typeface="+mj-ea"/>
                        </a:rPr>
                        <a:t>기동전사 건담</a:t>
                      </a:r>
                      <a:endParaRPr lang="ko-KR" altLang="en-US" sz="2400">
                        <a:solidFill>
                          <a:srgbClr val="ffc000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998987"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일본의 산업을 바탕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으로한 기술력중심 </a:t>
                      </a: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인간중심적 만화사상 </a:t>
                      </a: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48072">
                <a:tc>
                  <a:txBody>
                    <a:bodyPr vert="horz" lIns="91440" tIns="45720" rIns="91440" bIns="45720" anchor="t" anchorCtr="0"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None/>
                        <a:defRPr lang="ko-KR" altLang="en-US"/>
                      </a:pP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None/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중후장대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None/>
                        <a:defRPr lang="ko-KR" altLang="en-US"/>
                      </a:pP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None/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경박단소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1224136"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인간</a:t>
                      </a:r>
                      <a:r>
                        <a:rPr lang="en-US" altLang="ko-KR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vs</a:t>
                      </a: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외계인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인간</a:t>
                      </a:r>
                      <a:r>
                        <a:rPr lang="en-US" altLang="ko-KR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vs</a:t>
                      </a: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인간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1403569"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남자의 강함을 상징하는 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일본사회풍토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 lang="ko-KR" altLang="en-US"/>
                      </a:pPr>
                      <a:endParaRPr lang="en-US" altLang="ko-KR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혼란스러운 일본사회풍토</a:t>
                      </a:r>
                      <a:endParaRPr lang="ko-KR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7584" y="332656"/>
            <a:ext cx="7560839" cy="61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일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상을 주제로 한 애니메이션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"/>
          <p:cNvGrpSpPr/>
          <p:nvPr/>
        </p:nvGrpSpPr>
        <p:grpSpPr>
          <a:xfrm rot="0">
            <a:off x="1007604" y="1196752"/>
            <a:ext cx="7128792" cy="864096"/>
            <a:chOff x="1007604" y="1196752"/>
            <a:chExt cx="7128792" cy="864096"/>
          </a:xfrm>
        </p:grpSpPr>
      </p:grpSp>
      <p:sp>
        <p:nvSpPr>
          <p:cNvPr id="7" name="내용 개체 틀 2"/>
          <p:cNvSpPr txBox="1"/>
          <p:nvPr/>
        </p:nvSpPr>
        <p:spPr>
          <a:xfrm>
            <a:off x="457200" y="2708920"/>
            <a:ext cx="8229600" cy="326896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스토리 키워드</a:t>
            </a:r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90000"/>
              </a:lnSpc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en-US" altLang="ko-KR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보통사람들이 살아가는 ‘일상’을 이야기</a:t>
            </a:r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90000"/>
              </a:lnSpc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이야기의 공간 </a:t>
            </a:r>
            <a:r>
              <a:rPr lang="en-US" altLang="ko-KR">
                <a:solidFill>
                  <a:schemeClr val="bg1"/>
                </a:solidFill>
                <a:latin typeface="+mj-ea"/>
                <a:ea typeface="+mj-ea"/>
              </a:rPr>
              <a:t>&lt;</a:t>
            </a: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일상</a:t>
            </a:r>
            <a:r>
              <a:rPr lang="en-US" altLang="ko-KR">
                <a:solidFill>
                  <a:schemeClr val="bg1"/>
                </a:solidFill>
                <a:latin typeface="+mj-ea"/>
                <a:ea typeface="+mj-ea"/>
              </a:rPr>
              <a:t>&gt; → </a:t>
            </a: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공감대형성</a:t>
            </a:r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90000"/>
              </a:lnSpc>
              <a:defRPr lang="ko-KR" altLang="en-US"/>
            </a:pPr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90000"/>
              </a:lnSpc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en-US" altLang="ko-KR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>
                <a:solidFill>
                  <a:schemeClr val="bg1"/>
                </a:solidFill>
                <a:latin typeface="+mj-ea"/>
                <a:ea typeface="+mj-ea"/>
              </a:rPr>
              <a:t>삶을 살아가는 무료한 사람들에게 강렬한      메시지 전달</a:t>
            </a:r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90000"/>
              </a:lnSpc>
              <a:defRPr lang="ko-KR" altLang="en-US"/>
            </a:pPr>
            <a:endParaRPr lang="ko-KR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1630" y="1268760"/>
            <a:ext cx="4468362" cy="49685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572000" y="1196752"/>
            <a:ext cx="4305834" cy="51845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13058" y="620688"/>
            <a:ext cx="7519382" cy="53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000">
                <a:solidFill>
                  <a:srgbClr val="ffc000"/>
                </a:solidFill>
                <a:latin typeface="+mj-ea"/>
                <a:ea typeface="+mj-ea"/>
              </a:rPr>
              <a:t>  [</a:t>
            </a:r>
            <a:r>
              <a:rPr lang="ko-KR" altLang="en-US" sz="3000">
                <a:solidFill>
                  <a:srgbClr val="ffc000"/>
                </a:solidFill>
                <a:latin typeface="+mj-ea"/>
                <a:ea typeface="+mj-ea"/>
              </a:rPr>
              <a:t>원령공주</a:t>
            </a:r>
            <a:r>
              <a:rPr lang="en-US" altLang="ko-KR" sz="3000">
                <a:solidFill>
                  <a:srgbClr val="ffc000"/>
                </a:solidFill>
                <a:latin typeface="+mj-ea"/>
                <a:ea typeface="+mj-ea"/>
              </a:rPr>
              <a:t>]                   [</a:t>
            </a:r>
            <a:r>
              <a:rPr lang="ko-KR" altLang="en-US" sz="3000">
                <a:solidFill>
                  <a:srgbClr val="ffc000"/>
                </a:solidFill>
                <a:latin typeface="+mj-ea"/>
                <a:ea typeface="+mj-ea"/>
              </a:rPr>
              <a:t>에반게리온</a:t>
            </a:r>
            <a:r>
              <a:rPr lang="en-US" altLang="ko-KR" sz="3000">
                <a:solidFill>
                  <a:srgbClr val="ffc000"/>
                </a:solidFill>
                <a:latin typeface="+mj-ea"/>
                <a:ea typeface="+mj-ea"/>
              </a:rPr>
              <a:t>]</a:t>
            </a:r>
            <a:endParaRPr lang="en-US" altLang="ko-KR" sz="300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-666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부제목 2"/>
          <p:cNvSpPr>
            <a:spLocks noGrp="1"/>
          </p:cNvSpPr>
          <p:nvPr/>
        </p:nvSpPr>
        <p:spPr>
          <a:xfrm>
            <a:off x="1043608" y="1388524"/>
            <a:ext cx="8810575" cy="1824452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/>
              <a:buChar char="§"/>
              <a:defRPr lang="ko-KR" altLang="en-US"/>
            </a:pPr>
            <a:r>
              <a:rPr lang="ko-KR" altLang="en-US" sz="2800" b="1">
                <a:solidFill>
                  <a:schemeClr val="bg1"/>
                </a:solidFill>
              </a:rPr>
              <a:t>극장 상영용</a:t>
            </a:r>
            <a:endParaRPr lang="ko-KR" altLang="en-US" sz="2800" b="1">
              <a:solidFill>
                <a:schemeClr val="bg1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/>
              <a:buChar char="§"/>
              <a:defRPr lang="ko-KR" altLang="en-US"/>
            </a:pPr>
            <a:endParaRPr lang="en-US" altLang="ko-KR" sz="2800">
              <a:solidFill>
                <a:schemeClr val="bg1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/>
              <a:buChar char="§"/>
              <a:defRPr lang="ko-KR" altLang="en-US"/>
            </a:pPr>
            <a:r>
              <a:rPr lang="ko-KR" altLang="en-US" sz="2800" b="1">
                <a:solidFill>
                  <a:schemeClr val="bg1"/>
                </a:solidFill>
              </a:rPr>
              <a:t>대규모 스튜디오</a:t>
            </a:r>
            <a:r>
              <a:rPr lang="ko-KR" altLang="en-US" sz="2800">
                <a:solidFill>
                  <a:schemeClr val="bg1"/>
                </a:solidFill>
              </a:rPr>
              <a:t>와</a:t>
            </a:r>
            <a:r>
              <a:rPr lang="ko-KR" altLang="en-US" sz="2800" b="1">
                <a:solidFill>
                  <a:schemeClr val="bg1"/>
                </a:solidFill>
              </a:rPr>
              <a:t> 자금</a:t>
            </a:r>
            <a:endParaRPr lang="ko-KR" altLang="en-US" sz="2800" b="1">
              <a:solidFill>
                <a:schemeClr val="bg1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/>
              <a:buChar char="§"/>
              <a:defRPr lang="ko-KR" altLang="en-US"/>
            </a:pPr>
            <a:endParaRPr lang="ko-KR" altLang="en-US" sz="2800">
              <a:solidFill>
                <a:schemeClr val="bg1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/>
              <a:buChar char="§"/>
              <a:defRPr lang="ko-KR" altLang="en-US"/>
            </a:pPr>
            <a:r>
              <a:rPr lang="ko-KR" altLang="en-US" sz="2800">
                <a:solidFill>
                  <a:schemeClr val="bg1"/>
                </a:solidFill>
              </a:rPr>
              <a:t>높은</a:t>
            </a:r>
            <a:r>
              <a:rPr lang="en-US" altLang="ko-KR" sz="2800">
                <a:solidFill>
                  <a:schemeClr val="bg1"/>
                </a:solidFill>
              </a:rPr>
              <a:t> </a:t>
            </a:r>
            <a:r>
              <a:rPr lang="en-US" altLang="ko-KR" sz="2800" b="1">
                <a:solidFill>
                  <a:schemeClr val="bg1"/>
                </a:solidFill>
              </a:rPr>
              <a:t>완성</a:t>
            </a:r>
            <a:r>
              <a:rPr lang="ko-KR" altLang="en-US" sz="2800" b="1">
                <a:solidFill>
                  <a:schemeClr val="bg1"/>
                </a:solidFill>
              </a:rPr>
              <a:t>도</a:t>
            </a:r>
            <a:endParaRPr lang="en-US" altLang="ko-KR" sz="280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극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장 애니메이션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6512" y="4151452"/>
            <a:ext cx="5524500" cy="2590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325053" y="4149368"/>
            <a:ext cx="1818947" cy="2592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494288" y="4149588"/>
            <a:ext cx="1818793" cy="25917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808458" y="4149368"/>
            <a:ext cx="1834560" cy="2592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0" autoUpdate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내용 개체 틀 2"/>
          <p:cNvSpPr txBox="1"/>
          <p:nvPr/>
        </p:nvSpPr>
        <p:spPr>
          <a:xfrm>
            <a:off x="385192" y="1844824"/>
            <a:ext cx="375476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+mj-ea"/>
                <a:ea typeface="+mj-ea"/>
              </a:rPr>
              <a:t>실사를 이용한 </a:t>
            </a:r>
            <a:r>
              <a:rPr lang="en-US" altLang="ko-KR" sz="280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800">
                <a:solidFill>
                  <a:schemeClr val="bg1"/>
                </a:solidFill>
                <a:latin typeface="+mj-ea"/>
                <a:ea typeface="+mj-ea"/>
              </a:rPr>
              <a:t>애니메이션 </a:t>
            </a:r>
            <a:r>
              <a:rPr lang="en-US" altLang="ko-KR" sz="280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2800">
              <a:solidFill>
                <a:schemeClr val="bg1"/>
              </a:solidFill>
              <a:latin typeface="+mj-ea"/>
              <a:ea typeface="+mj-ea"/>
            </a:endParaRPr>
          </a:p>
          <a:p>
            <a:pPr lvl="0">
              <a:defRPr lang="ko-KR" altLang="en-US"/>
            </a:pPr>
            <a:endParaRPr lang="en-US" altLang="ko-KR" sz="2800">
              <a:solidFill>
                <a:schemeClr val="bg1"/>
              </a:solidFill>
              <a:latin typeface="+mj-ea"/>
              <a:ea typeface="+mj-ea"/>
            </a:endParaRPr>
          </a:p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+mj-ea"/>
                <a:ea typeface="+mj-ea"/>
              </a:rPr>
              <a:t>실사보다 더욱 아름다운 애니메이션</a:t>
            </a:r>
            <a:endParaRPr lang="ko-KR" altLang="en-US" sz="2800">
              <a:solidFill>
                <a:schemeClr val="bg1"/>
              </a:solidFill>
              <a:latin typeface="+mj-ea"/>
              <a:ea typeface="+mj-ea"/>
            </a:endParaRPr>
          </a:p>
          <a:p>
            <a:pPr lvl="0">
              <a:defRPr lang="ko-KR" altLang="en-US"/>
            </a:pPr>
            <a:endParaRPr lang="en-US" altLang="ko-KR">
              <a:latin typeface="+mj-ea"/>
              <a:ea typeface="+mj-ea"/>
            </a:endParaRPr>
          </a:p>
          <a:p>
            <a:pPr lvl="0">
              <a:defRPr lang="ko-KR" altLang="en-US"/>
            </a:pPr>
            <a:endParaRPr lang="en-US" altLang="ko-KR">
              <a:latin typeface="+mj-ea"/>
              <a:ea typeface="+mj-ea"/>
            </a:endParaRPr>
          </a:p>
          <a:p>
            <a:pPr lvl="0">
              <a:defRPr lang="ko-KR" altLang="en-US"/>
            </a:pPr>
            <a:endParaRPr lang="en-US" altLang="ko-KR">
              <a:latin typeface="+mj-ea"/>
              <a:ea typeface="+mj-ea"/>
            </a:endParaRPr>
          </a:p>
        </p:txBody>
      </p:sp>
      <p:pic>
        <p:nvPicPr>
          <p:cNvPr id="6" name="Picture 2" descr="언어의 정원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93996" y="27384"/>
            <a:ext cx="48145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7560839" cy="61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언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어의 정원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0" autoUpdate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60648"/>
            <a:ext cx="4716016" cy="64087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44008" y="260648"/>
            <a:ext cx="4499992" cy="640871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88640"/>
            <a:ext cx="4499992" cy="648072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99992" y="188640"/>
            <a:ext cx="4644008" cy="648072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" y="188640"/>
            <a:ext cx="4571999" cy="648072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Picture 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/>
          <a:srcRect b="50000"/>
          <a:stretch>
            <a:fillRect/>
          </a:stretch>
        </p:blipFill>
        <p:spPr>
          <a:xfrm>
            <a:off x="4572000" y="188640"/>
            <a:ext cx="4572000" cy="324036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6"/>
          <a:srcRect t="50000"/>
          <a:stretch>
            <a:fillRect/>
          </a:stretch>
        </p:blipFill>
        <p:spPr>
          <a:xfrm>
            <a:off x="4572000" y="3429000"/>
            <a:ext cx="4572000" cy="324036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7584" y="332656"/>
            <a:ext cx="7560839" cy="61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일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본대중문화의 주인공들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076056" y="3789040"/>
            <a:ext cx="3600400" cy="131740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+mj-ea"/>
                <a:ea typeface="+mj-ea"/>
              </a:rPr>
              <a:t>남자주인공을 보호</a:t>
            </a:r>
            <a:r>
              <a:rPr lang="en-US" altLang="ko-KR">
                <a:latin typeface="+mj-ea"/>
                <a:ea typeface="+mj-ea"/>
              </a:rPr>
              <a:t>, </a:t>
            </a:r>
            <a:r>
              <a:rPr lang="ko-KR" altLang="en-US">
                <a:latin typeface="+mj-ea"/>
                <a:ea typeface="+mj-ea"/>
              </a:rPr>
              <a:t>전투에서 강인한 동지</a:t>
            </a:r>
            <a:r>
              <a:rPr lang="en-US" altLang="ko-KR">
                <a:latin typeface="+mj-ea"/>
                <a:ea typeface="+mj-ea"/>
              </a:rPr>
              <a:t>, </a:t>
            </a:r>
            <a:r>
              <a:rPr lang="ko-KR" altLang="en-US">
                <a:latin typeface="+mj-ea"/>
                <a:ea typeface="+mj-ea"/>
              </a:rPr>
              <a:t>강한 전투능력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95920" y="3789040"/>
            <a:ext cx="3444032" cy="131548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en-US" altLang="ko-KR">
                <a:latin typeface="+mj-ea"/>
                <a:ea typeface="+mj-ea"/>
              </a:rPr>
              <a:t>-</a:t>
            </a:r>
            <a:r>
              <a:rPr lang="ko-KR" altLang="en-US">
                <a:latin typeface="+mj-ea"/>
                <a:ea typeface="+mj-ea"/>
              </a:rPr>
              <a:t>여주인공의역할 </a:t>
            </a:r>
            <a:endParaRPr lang="ko-KR" altLang="en-US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en-US" altLang="ko-KR">
                <a:latin typeface="+mj-ea"/>
                <a:ea typeface="+mj-ea"/>
              </a:rPr>
              <a:t> </a:t>
            </a:r>
            <a:r>
              <a:rPr lang="ko-KR" altLang="en-US">
                <a:latin typeface="+mj-ea"/>
                <a:ea typeface="+mj-ea"/>
              </a:rPr>
              <a:t>보호받는 역할</a:t>
            </a:r>
            <a:r>
              <a:rPr lang="en-US" altLang="ko-KR">
                <a:latin typeface="+mj-ea"/>
                <a:ea typeface="+mj-ea"/>
              </a:rPr>
              <a:t>, </a:t>
            </a:r>
            <a:r>
              <a:rPr lang="ko-KR" altLang="en-US">
                <a:latin typeface="+mj-ea"/>
                <a:ea typeface="+mj-ea"/>
              </a:rPr>
              <a:t>보조적</a:t>
            </a:r>
            <a:r>
              <a:rPr lang="en-US" altLang="ko-KR">
                <a:latin typeface="+mj-ea"/>
                <a:ea typeface="+mj-ea"/>
              </a:rPr>
              <a:t>,</a:t>
            </a:r>
            <a:endParaRPr lang="en-US" altLang="ko-KR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en-US" altLang="ko-KR">
                <a:latin typeface="+mj-ea"/>
                <a:ea typeface="+mj-ea"/>
              </a:rPr>
              <a:t> </a:t>
            </a:r>
            <a:r>
              <a:rPr lang="ko-KR" altLang="en-US">
                <a:latin typeface="+mj-ea"/>
                <a:ea typeface="+mj-ea"/>
              </a:rPr>
              <a:t>수동적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771800" y="5373216"/>
            <a:ext cx="3456384" cy="100811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+mj-ea"/>
                <a:ea typeface="+mj-ea"/>
              </a:rPr>
              <a:t>여성의 역할이 증대하는</a:t>
            </a:r>
            <a:endParaRPr lang="ko-KR" altLang="en-US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ko-KR" altLang="en-US">
                <a:latin typeface="+mj-ea"/>
                <a:ea typeface="+mj-ea"/>
              </a:rPr>
              <a:t> 사회 변화 수용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9060" y="2852936"/>
            <a:ext cx="563880" cy="9075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5400" b="1" spc="5" mc:Ignorable="hp" hp:hslEmbossed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xmlns:mc="http://schemas.openxmlformats.org/markup-compatibility/2006" xmlns:hp="http://schemas.haansoft.com/office/presentation/8.0" lang="en-US" altLang="ko-KR" sz="5400" b="1" spc="5" mc:Ignorable="hp" hp:hslEmbossed="0">
              <a:solidFill>
                <a:srgbClr val="ffc000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95920" y="2420888"/>
            <a:ext cx="3444032" cy="131548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en-US" altLang="ko-KR">
                <a:latin typeface="+mj-ea"/>
                <a:ea typeface="+mj-ea"/>
              </a:rPr>
              <a:t>-</a:t>
            </a:r>
            <a:r>
              <a:rPr lang="ko-KR" altLang="en-US">
                <a:latin typeface="+mj-ea"/>
                <a:ea typeface="+mj-ea"/>
              </a:rPr>
              <a:t>남성성으로 상징되는 ‘가부장제 문화’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75656" y="1916832"/>
            <a:ext cx="190053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3000">
                <a:latin typeface="+mj-ea"/>
                <a:ea typeface="+mj-ea"/>
              </a:rPr>
              <a:t>70’S 80’S </a:t>
            </a:r>
            <a:endParaRPr lang="ko-KR" altLang="en-US" sz="3000">
              <a:latin typeface="+mj-ea"/>
              <a:ea typeface="+mj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76056" y="2420888"/>
            <a:ext cx="3600400" cy="131740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+mj-ea"/>
                <a:ea typeface="+mj-ea"/>
              </a:rPr>
              <a:t> </a:t>
            </a:r>
            <a:r>
              <a:rPr lang="en-US" altLang="ko-KR">
                <a:latin typeface="+mj-ea"/>
                <a:ea typeface="+mj-ea"/>
              </a:rPr>
              <a:t>[</a:t>
            </a:r>
            <a:r>
              <a:rPr lang="ko-KR" altLang="en-US">
                <a:latin typeface="+mj-ea"/>
                <a:ea typeface="+mj-ea"/>
              </a:rPr>
              <a:t>에반겔리온</a:t>
            </a:r>
            <a:r>
              <a:rPr lang="en-US" altLang="ko-KR">
                <a:latin typeface="+mj-ea"/>
                <a:ea typeface="+mj-ea"/>
              </a:rPr>
              <a:t>]-</a:t>
            </a:r>
            <a:endParaRPr lang="en-US" altLang="ko-KR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en-US" altLang="ko-KR">
                <a:latin typeface="+mj-ea"/>
                <a:ea typeface="+mj-ea"/>
              </a:rPr>
              <a:t> </a:t>
            </a:r>
            <a:r>
              <a:rPr lang="ko-KR" altLang="en-US">
                <a:latin typeface="+mj-ea"/>
                <a:ea typeface="+mj-ea"/>
              </a:rPr>
              <a:t> 이전의 남성다움과는 거리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40152" y="1916832"/>
            <a:ext cx="190053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3000">
                <a:latin typeface="+mj-ea"/>
                <a:ea typeface="+mj-ea"/>
              </a:rPr>
              <a:t>90’S</a:t>
            </a:r>
            <a:endParaRPr lang="ko-KR" altLang="en-US" sz="3000">
              <a:latin typeface="+mj-ea"/>
              <a:ea typeface="+mj-ea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851920" y="3356992"/>
            <a:ext cx="1512168" cy="709046"/>
          </a:xfrm>
          <a:prstGeom prst="rightArrow">
            <a:avLst>
              <a:gd name="adj1" fmla="val 41938"/>
              <a:gd name="adj2" fmla="val 6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1"/>
      <p:bldP spid="7" grpId="1" animBg="1" autoUpdateAnimBg="1"/>
      <p:bldP spid="12" grpId="2" animBg="1" autoUpdateAnimBg="1"/>
      <p:bldP spid="6" grpId="3" animBg="1" autoUpdateAnimBg="1"/>
      <p:bldP spid="8" grpId="4" animBg="1" autoUpdateAnimBg="1"/>
    </p:bld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7584" y="332656"/>
            <a:ext cx="7560839" cy="61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일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본대중문화의 주인공들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3568" y="1988840"/>
            <a:ext cx="7920880" cy="324036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>
                <a:latin typeface="+mj-ea"/>
                <a:ea typeface="+mj-ea"/>
              </a:rPr>
              <a:t>경제적 풍요로움</a:t>
            </a:r>
            <a:endParaRPr lang="ko-KR" altLang="en-US" sz="2800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+mj-ea"/>
                <a:ea typeface="+mj-ea"/>
              </a:rPr>
              <a:t>정신적 공허함</a:t>
            </a:r>
            <a:endParaRPr lang="ko-KR" altLang="en-US" sz="2800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ko-KR" altLang="ko-KR" sz="2800" mc:Ignorable="hp" hp:hslEmbossed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↓</a:t>
            </a:r>
            <a:endParaRPr xmlns:mc="http://schemas.openxmlformats.org/markup-compatibility/2006" xmlns:hp="http://schemas.haansoft.com/office/presentation/8.0" lang="ko-KR" altLang="ko-KR" sz="2800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+mj-ea"/>
                <a:ea typeface="+mj-ea"/>
              </a:rPr>
              <a:t>자아성찰</a:t>
            </a:r>
            <a:r>
              <a:rPr lang="en-US" altLang="ko-KR" sz="2800">
                <a:latin typeface="+mj-ea"/>
                <a:ea typeface="+mj-ea"/>
              </a:rPr>
              <a:t>, </a:t>
            </a:r>
            <a:r>
              <a:rPr lang="ko-KR" altLang="en-US" sz="2800">
                <a:latin typeface="+mj-ea"/>
                <a:ea typeface="+mj-ea"/>
              </a:rPr>
              <a:t>해석을 통한 자신의 삶의 의미를 찾아가는 과정 제시</a:t>
            </a:r>
            <a:endParaRPr lang="ko-KR" altLang="en-US" sz="2800">
              <a:latin typeface="+mj-ea"/>
              <a:ea typeface="+mj-ea"/>
            </a:endParaRPr>
          </a:p>
          <a:p>
            <a:pPr algn="ctr">
              <a:defRPr lang="ko-KR" altLang="en-US"/>
            </a:pPr>
            <a:r>
              <a:rPr lang="ko-KR" altLang="en-US" sz="2800">
                <a:latin typeface="+mj-ea"/>
                <a:ea typeface="+mj-ea"/>
              </a:rPr>
              <a:t>‘자신의 의미 찾기</a:t>
            </a:r>
            <a:r>
              <a:rPr lang="en-US" altLang="ko-KR" sz="2800">
                <a:latin typeface="+mj-ea"/>
                <a:ea typeface="+mj-ea"/>
              </a:rPr>
              <a:t>’</a:t>
            </a:r>
            <a:endParaRPr lang="en-US" altLang="ko-KR" sz="2800">
              <a:latin typeface="+mj-ea"/>
              <a:ea typeface="+mj-ea"/>
            </a:endParaRPr>
          </a:p>
          <a:p>
            <a:pPr algn="ctr">
              <a:defRPr lang="ko-KR" altLang="en-US"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8585" y="2793702"/>
            <a:ext cx="563880" cy="9096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5400" b="1" mc:Ignorable="hp" hp:hslEmbossed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xmlns:mc="http://schemas.openxmlformats.org/markup-compatibility/2006" xmlns:hp="http://schemas.haansoft.com/office/presentation/8.0" lang="en-US" altLang="ko-KR" sz="5400" b="1" spc="5" mc:Ignorable="hp" hp:hslEmbossed="0">
              <a:solidFill>
                <a:srgbClr val="ffc000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23528" y="1436581"/>
          <a:ext cx="8568952" cy="48727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84476"/>
                <a:gridCol w="4284476"/>
              </a:tblGrid>
              <a:tr h="792088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4000">
                          <a:solidFill>
                            <a:schemeClr val="bg1"/>
                          </a:solidFill>
                        </a:rPr>
                        <a:t>극장용</a:t>
                      </a:r>
                      <a:endParaRPr lang="ko-KR" altLang="en-US" sz="4000">
                        <a:solidFill>
                          <a:schemeClr val="bg1"/>
                        </a:solidFill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 lang="ko-KR" altLang="en-US"/>
                      </a:pPr>
                      <a:r>
                        <a:rPr lang="en-US" altLang="ko-KR" sz="40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TV</a:t>
                      </a:r>
                      <a:r>
                        <a:rPr lang="ko-KR" altLang="en-US" sz="40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용</a:t>
                      </a:r>
                      <a:endParaRPr lang="ko-KR" altLang="en-US" sz="40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0" marR="91440" anchor="ctr"/>
                </a:tc>
              </a:tr>
              <a:tr h="1402056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가장 중심이 되는 것이 전체 서사</a:t>
                      </a:r>
                      <a:endParaRPr lang="ko-KR" altLang="en-US" sz="2400">
                        <a:solidFill>
                          <a:schemeClr val="bg1"/>
                        </a:solidFill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</a:rPr>
                        <a:t>전체적인 중심 서사를 두고 부수적인 사건</a:t>
                      </a:r>
                      <a:endParaRPr lang="ko-KR" altLang="en-US" sz="2400">
                        <a:solidFill>
                          <a:schemeClr val="bg1"/>
                        </a:solidFill>
                      </a:endParaRPr>
                    </a:p>
                  </a:txBody>
                  <a:tcPr marL="91440" marR="91440" anchor="ctr"/>
                </a:tc>
              </a:tr>
              <a:tr h="1095789">
                <a:tc>
                  <a:txBody>
                    <a:bodyPr vert="horz" lIns="91440" tIns="45720" rIns="91440" bIns="45720" anchor="ctr" anchorCtr="0"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2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캐릭터 설정이 복잡</a:t>
                      </a:r>
                      <a:r>
                        <a:rPr lang="en-US" altLang="ko-KR" sz="2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altLang="ko-KR" sz="2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2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행동성이 뛰어남</a:t>
                      </a:r>
                      <a:endParaRPr lang="ko-KR" altLang="en-US" sz="2400">
                        <a:solidFill>
                          <a:schemeClr val="bg1"/>
                        </a:solidFill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>
                          <a:solidFill>
                            <a:schemeClr val="bg1"/>
                          </a:solidFill>
                        </a:rPr>
                        <a:t>캐릭터 설정이 비교적 단순함</a:t>
                      </a:r>
                      <a:endParaRPr lang="en-US" altLang="ko-KR" sz="2400">
                        <a:solidFill>
                          <a:schemeClr val="bg1"/>
                        </a:solidFill>
                      </a:endParaRPr>
                    </a:p>
                  </a:txBody>
                  <a:tcPr marL="91440" marR="91440" anchor="ctr"/>
                </a:tc>
              </a:tr>
              <a:tr h="1582806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주제 없이 진행되기가 어려움</a:t>
                      </a:r>
                      <a:endParaRPr lang="ko-KR" altLang="en-US" sz="2400">
                        <a:solidFill>
                          <a:schemeClr val="bg1"/>
                        </a:solidFill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 lang="ko-KR" altLang="en-US"/>
                      </a:pPr>
                      <a:r>
                        <a:rPr lang="ko-KR" altLang="en-US" sz="2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주제 없이 지연과 반복을 통해서 서사진행이 가능함</a:t>
                      </a:r>
                      <a:endParaRPr lang="ko-KR" altLang="en-US" sz="2400">
                        <a:solidFill>
                          <a:schemeClr val="bg1"/>
                        </a:solidFill>
                      </a:endParaRPr>
                    </a:p>
                  </a:txBody>
                  <a:tcPr marL="91440" marR="91440" anchor="ctr"/>
                </a:tc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차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이점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40152" y="2564904"/>
            <a:ext cx="2375124" cy="337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직사각형 12"/>
          <p:cNvSpPr/>
          <p:nvPr/>
        </p:nvSpPr>
        <p:spPr>
          <a:xfrm>
            <a:off x="5261103" y="1692097"/>
            <a:ext cx="3545712" cy="572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chemeClr val="bg1"/>
                </a:solidFill>
              </a:rPr>
              <a:t>&lt;</a:t>
            </a:r>
            <a:r>
              <a:rPr lang="ko-KR" altLang="en-US" sz="3200">
                <a:solidFill>
                  <a:schemeClr val="bg1"/>
                </a:solidFill>
              </a:rPr>
              <a:t>다카하타 이사오</a:t>
            </a:r>
            <a:r>
              <a:rPr lang="en-US" altLang="ko-KR" sz="3200">
                <a:solidFill>
                  <a:schemeClr val="bg1"/>
                </a:solidFill>
              </a:rPr>
              <a:t>&gt;</a:t>
            </a:r>
            <a:endParaRPr lang="ko-KR" altLang="en-US" sz="320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1520" y="1692097"/>
            <a:ext cx="3554670" cy="572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chemeClr val="bg1"/>
                </a:solidFill>
              </a:rPr>
              <a:t>&lt;</a:t>
            </a:r>
            <a:r>
              <a:rPr lang="ko-KR" altLang="en-US" sz="3200">
                <a:solidFill>
                  <a:schemeClr val="bg1"/>
                </a:solidFill>
              </a:rPr>
              <a:t>미야자키 하야오</a:t>
            </a:r>
            <a:r>
              <a:rPr lang="en-US" altLang="ko-KR" sz="3200">
                <a:solidFill>
                  <a:schemeClr val="bg1"/>
                </a:solidFill>
              </a:rPr>
              <a:t>&gt;</a:t>
            </a:r>
            <a:endParaRPr lang="ko-KR" alt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http://mimgnews2.naver.net/image/382/2013/07/26/56685580.2_59_20130728092403.jpg?type=w540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27584" y="2492896"/>
            <a:ext cx="2563485" cy="3456384"/>
          </a:xfrm>
          <a:prstGeom prst="rect">
            <a:avLst/>
          </a:prstGeom>
          <a:noFill/>
        </p:spPr>
      </p:pic>
      <p:cxnSp>
        <p:nvCxnSpPr>
          <p:cNvPr id="15" name="직선 연결선 14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유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명 작가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0" autoUpdateAnimBg="1"/>
      <p:bldP spid="13" grpId="1" animBg="0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c000"/>
              </a:buClr>
              <a:defRPr lang="ko-KR" altLang="en-US"/>
            </a:pPr>
            <a:endParaRPr lang="ko-KR" altLang="en-US"/>
          </a:p>
        </p:txBody>
      </p:sp>
      <p:sp>
        <p:nvSpPr>
          <p:cNvPr id="8" name="내용 개체 틀 2"/>
          <p:cNvSpPr txBox="1"/>
          <p:nvPr/>
        </p:nvSpPr>
        <p:spPr>
          <a:xfrm>
            <a:off x="153694" y="1508720"/>
            <a:ext cx="8640960" cy="4800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r>
              <a:rPr lang="ko-KR" altLang="ko-KR" sz="2000">
                <a:solidFill>
                  <a:schemeClr val="bg1"/>
                </a:solidFill>
              </a:rPr>
              <a:t>등장인물은 거의 </a:t>
            </a:r>
            <a:r>
              <a:rPr lang="ko-KR" altLang="ko-KR" sz="2000" b="1">
                <a:solidFill>
                  <a:schemeClr val="bg1"/>
                </a:solidFill>
              </a:rPr>
              <a:t>역동적</a:t>
            </a:r>
            <a:r>
              <a:rPr lang="en-US" altLang="ko-KR" sz="2000">
                <a:solidFill>
                  <a:schemeClr val="bg1"/>
                </a:solidFill>
              </a:rPr>
              <a:t>, </a:t>
            </a:r>
            <a:r>
              <a:rPr lang="ko-KR" altLang="ko-KR" sz="2000">
                <a:solidFill>
                  <a:schemeClr val="bg1"/>
                </a:solidFill>
              </a:rPr>
              <a:t>현실을 바꿀 능력을 가</a:t>
            </a:r>
            <a:r>
              <a:rPr lang="ko-KR" altLang="en-US" sz="2000">
                <a:solidFill>
                  <a:schemeClr val="bg1"/>
                </a:solidFill>
              </a:rPr>
              <a:t>짐</a:t>
            </a:r>
            <a:endParaRPr lang="ko-KR" altLang="en-US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r>
              <a:rPr lang="ko-KR" altLang="ko-KR" sz="2000">
                <a:solidFill>
                  <a:schemeClr val="bg1"/>
                </a:solidFill>
              </a:rPr>
              <a:t>선과 악으로 쉽게 나누어 묘사하기 어</a:t>
            </a:r>
            <a:r>
              <a:rPr lang="ko-KR" altLang="en-US" sz="2000">
                <a:solidFill>
                  <a:schemeClr val="bg1"/>
                </a:solidFill>
              </a:rPr>
              <a:t>려움</a:t>
            </a:r>
            <a:endParaRPr lang="ko-KR" altLang="en-US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r>
              <a:rPr lang="ko-KR" altLang="ko-KR" sz="2000" b="1">
                <a:solidFill>
                  <a:schemeClr val="bg1"/>
                </a:solidFill>
              </a:rPr>
              <a:t>여성주의적 성격</a:t>
            </a:r>
            <a:r>
              <a:rPr lang="ko-KR" altLang="en-US" sz="2000">
                <a:solidFill>
                  <a:schemeClr val="bg1"/>
                </a:solidFill>
              </a:rPr>
              <a:t>이 있으며</a:t>
            </a:r>
            <a:r>
              <a:rPr lang="en-US" altLang="ko-KR" sz="2000">
                <a:solidFill>
                  <a:schemeClr val="bg1"/>
                </a:solidFill>
              </a:rPr>
              <a:t> </a:t>
            </a:r>
            <a:r>
              <a:rPr lang="ko-KR" altLang="ko-KR" sz="2000">
                <a:solidFill>
                  <a:schemeClr val="bg1"/>
                </a:solidFill>
              </a:rPr>
              <a:t>주로 </a:t>
            </a:r>
            <a:r>
              <a:rPr lang="ko-KR" altLang="ko-KR" sz="2000" b="1">
                <a:solidFill>
                  <a:schemeClr val="bg1"/>
                </a:solidFill>
              </a:rPr>
              <a:t>어린 시절</a:t>
            </a:r>
            <a:r>
              <a:rPr lang="ko-KR" altLang="ko-KR" sz="2000">
                <a:solidFill>
                  <a:schemeClr val="bg1"/>
                </a:solidFill>
              </a:rPr>
              <a:t>을 다</a:t>
            </a:r>
            <a:r>
              <a:rPr lang="ko-KR" altLang="en-US" sz="2000">
                <a:solidFill>
                  <a:schemeClr val="bg1"/>
                </a:solidFill>
              </a:rPr>
              <a:t>룸</a:t>
            </a:r>
            <a:endParaRPr lang="ko-KR" altLang="en-US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r>
              <a:rPr lang="ko-KR" altLang="ko-KR" sz="2000" b="1">
                <a:solidFill>
                  <a:schemeClr val="bg1"/>
                </a:solidFill>
              </a:rPr>
              <a:t>숲</a:t>
            </a:r>
            <a:r>
              <a:rPr lang="ko-KR" altLang="ko-KR" sz="2000">
                <a:solidFill>
                  <a:schemeClr val="bg1"/>
                </a:solidFill>
              </a:rPr>
              <a:t>과 </a:t>
            </a:r>
            <a:r>
              <a:rPr lang="ko-KR" altLang="ko-KR" sz="2000" b="1">
                <a:solidFill>
                  <a:schemeClr val="bg1"/>
                </a:solidFill>
              </a:rPr>
              <a:t>나무</a:t>
            </a:r>
            <a:r>
              <a:rPr lang="ko-KR" altLang="ko-KR" sz="2000">
                <a:solidFill>
                  <a:schemeClr val="bg1"/>
                </a:solidFill>
              </a:rPr>
              <a:t>는 꾸준히 등장하는 소재</a:t>
            </a:r>
            <a:endParaRPr lang="ko-KR" altLang="ko-KR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r>
              <a:rPr lang="ko-KR" altLang="ko-KR" sz="2000" b="1">
                <a:solidFill>
                  <a:schemeClr val="bg1"/>
                </a:solidFill>
              </a:rPr>
              <a:t>환경주의</a:t>
            </a:r>
            <a:r>
              <a:rPr lang="ko-KR" altLang="ko-KR" sz="2000">
                <a:solidFill>
                  <a:schemeClr val="bg1"/>
                </a:solidFill>
              </a:rPr>
              <a:t>와 </a:t>
            </a:r>
            <a:r>
              <a:rPr lang="ko-KR" altLang="ko-KR" sz="2000" b="1">
                <a:solidFill>
                  <a:schemeClr val="bg1"/>
                </a:solidFill>
              </a:rPr>
              <a:t>지구 생태계의 </a:t>
            </a:r>
            <a:r>
              <a:rPr lang="ko-KR" altLang="ko-KR" sz="2000">
                <a:solidFill>
                  <a:schemeClr val="bg1"/>
                </a:solidFill>
              </a:rPr>
              <a:t>연약한 모습을 강조</a:t>
            </a:r>
            <a:r>
              <a:rPr lang="ko-KR" altLang="en-US" sz="2000">
                <a:solidFill>
                  <a:schemeClr val="bg1"/>
                </a:solidFill>
              </a:rPr>
              <a:t>함</a:t>
            </a:r>
            <a:endParaRPr lang="ko-KR" altLang="en-US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r>
              <a:rPr lang="ko-KR" altLang="ko-KR" sz="2000">
                <a:solidFill>
                  <a:schemeClr val="bg1"/>
                </a:solidFill>
              </a:rPr>
              <a:t>전쟁을 반대하는 </a:t>
            </a:r>
            <a:r>
              <a:rPr lang="ko-KR" altLang="ko-KR" sz="2000" b="1">
                <a:solidFill>
                  <a:schemeClr val="bg1"/>
                </a:solidFill>
              </a:rPr>
              <a:t>반전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ko-KR" sz="2000" b="1">
                <a:solidFill>
                  <a:schemeClr val="bg1"/>
                </a:solidFill>
              </a:rPr>
              <a:t>反戰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r>
              <a:rPr lang="ko-KR" altLang="ko-KR" sz="2000" b="1">
                <a:solidFill>
                  <a:schemeClr val="bg1"/>
                </a:solidFill>
              </a:rPr>
              <a:t>사상</a:t>
            </a:r>
            <a:r>
              <a:rPr lang="ko-KR" altLang="ko-KR" sz="2000">
                <a:solidFill>
                  <a:schemeClr val="bg1"/>
                </a:solidFill>
              </a:rPr>
              <a:t>을</a:t>
            </a:r>
            <a:r>
              <a:rPr lang="ko-KR" altLang="ko-KR" sz="2000" b="1">
                <a:solidFill>
                  <a:schemeClr val="bg1"/>
                </a:solidFill>
              </a:rPr>
              <a:t> </a:t>
            </a:r>
            <a:r>
              <a:rPr lang="ko-KR" altLang="en-US" sz="2000">
                <a:solidFill>
                  <a:schemeClr val="bg1"/>
                </a:solidFill>
              </a:rPr>
              <a:t>드러냄</a:t>
            </a:r>
            <a:endParaRPr lang="ko-KR" altLang="en-US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/>
              <a:buChar char="l"/>
              <a:defRPr lang="ko-KR" altLang="en-US"/>
            </a:pPr>
            <a:r>
              <a:rPr lang="ko-KR" altLang="ko-KR" sz="2000" b="1">
                <a:solidFill>
                  <a:schemeClr val="bg1"/>
                </a:solidFill>
              </a:rPr>
              <a:t>비행</a:t>
            </a:r>
            <a:r>
              <a:rPr lang="en-US" altLang="ko-KR" sz="2000" b="1">
                <a:solidFill>
                  <a:schemeClr val="bg1"/>
                </a:solidFill>
              </a:rPr>
              <a:t>(Flying)</a:t>
            </a:r>
            <a:r>
              <a:rPr lang="ko-KR" altLang="ko-KR" sz="2000">
                <a:solidFill>
                  <a:schemeClr val="bg1"/>
                </a:solidFill>
              </a:rPr>
              <a:t>은 자주</a:t>
            </a:r>
            <a:r>
              <a:rPr lang="en-US" altLang="ko-KR" sz="2000">
                <a:solidFill>
                  <a:schemeClr val="bg1"/>
                </a:solidFill>
              </a:rPr>
              <a:t> </a:t>
            </a:r>
            <a:r>
              <a:rPr lang="ko-KR" altLang="en-US" sz="2000">
                <a:solidFill>
                  <a:schemeClr val="bg1"/>
                </a:solidFill>
              </a:rPr>
              <a:t>등장하는 요소</a:t>
            </a:r>
            <a:endParaRPr lang="ko-KR" altLang="en-US" sz="2000">
              <a:solidFill>
                <a:schemeClr val="bg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특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징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0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_x174734464" descr="EMB00000b183d1b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511" y="1484784"/>
            <a:ext cx="2524851" cy="3619621"/>
          </a:xfrm>
          <a:prstGeom prst="rect">
            <a:avLst/>
          </a:prstGeom>
          <a:noFill/>
        </p:spPr>
      </p:pic>
      <p:pic>
        <p:nvPicPr>
          <p:cNvPr id="8" name="_x174731504" descr="EMB00000b183d1e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75856" y="2477585"/>
            <a:ext cx="2492138" cy="3549818"/>
          </a:xfrm>
          <a:prstGeom prst="rect">
            <a:avLst/>
          </a:prstGeom>
          <a:noFill/>
        </p:spPr>
      </p:pic>
      <p:pic>
        <p:nvPicPr>
          <p:cNvPr id="9" name="_x174733184" descr="EMB00000b183d21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361361" y="1484784"/>
            <a:ext cx="2531119" cy="3841826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79512" y="5229201"/>
            <a:ext cx="2093153" cy="388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c000"/>
              </a:buClr>
              <a:buFont typeface="Wingdings"/>
              <a:buChar char="Ø"/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이웃집 토토로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87824" y="6197242"/>
            <a:ext cx="3151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c000"/>
              </a:buClr>
              <a:buFont typeface="Wingdings"/>
              <a:buChar char="Ø"/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센과 치히로의 행방불명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28184" y="5477162"/>
            <a:ext cx="2654831" cy="388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c000"/>
              </a:buClr>
              <a:buFont typeface="Wingdings"/>
              <a:buChar char="Ø"/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하울의 움직이는 성</a:t>
            </a:r>
            <a:endParaRPr lang="ko-KR" altLang="en-US" sz="2000">
              <a:solidFill>
                <a:schemeClr val="bg1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유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명 작품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0" autoUpdateAnimBg="1"/>
      <p:bldP spid="11" grpId="1" animBg="0" autoUpdateAnimBg="1"/>
      <p:bldP spid="12" grpId="2" animBg="0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유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명 작품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6604" y="1196752"/>
            <a:ext cx="4101380" cy="27069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728715" y="4078860"/>
            <a:ext cx="4091757" cy="27069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16016" y="1196752"/>
            <a:ext cx="4104456" cy="27620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18096" y="4051304"/>
            <a:ext cx="4109888" cy="276207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유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명 작품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8096" y="4051304"/>
            <a:ext cx="4109888" cy="27620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728864" y="4051305"/>
            <a:ext cx="4091608" cy="276207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18097" y="1170984"/>
            <a:ext cx="4109887" cy="276207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728864" y="1170984"/>
            <a:ext cx="4091608" cy="276207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_000011098014Medium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0"/>
            <a:ext cx="9144000" cy="6947139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947139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647564" y="0"/>
            <a:ext cx="0" cy="10527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584" y="476672"/>
            <a:ext cx="6840760" cy="6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u="sng">
                <a:solidFill>
                  <a:srgbClr val="ffc000"/>
                </a:solidFill>
                <a:latin typeface="+mj-ea"/>
                <a:ea typeface="+mj-ea"/>
              </a:rPr>
              <a:t>유</a:t>
            </a:r>
            <a:r>
              <a:rPr lang="ko-KR" altLang="en-US" sz="3500">
                <a:solidFill>
                  <a:schemeClr val="bg1"/>
                </a:solidFill>
                <a:latin typeface="+mj-ea"/>
                <a:ea typeface="+mj-ea"/>
              </a:rPr>
              <a:t>명 작품</a:t>
            </a:r>
            <a:endParaRPr lang="en-US" altLang="ko-KR" sz="35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0460" y="1170984"/>
            <a:ext cx="4109887" cy="27620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5733" y="4072228"/>
            <a:ext cx="4102251" cy="27411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28863" y="1191907"/>
            <a:ext cx="4091609" cy="274114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702948" y="4038728"/>
            <a:ext cx="4117524" cy="277464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331</ep:Words>
  <ep:PresentationFormat>화면 슬라이드 쇼(4:3)</ep:PresentationFormat>
  <ep:Paragraphs>80</ep:Paragraphs>
  <ep:Slides>25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ep:HeadingPairs>
  <ep:TitlesOfParts>
    <vt:vector size="26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2015-06-08T03:39:36.517</dcterms:created>
  <dc:creator>kougi</dc:creator>
  <cp:lastModifiedBy>kougi</cp:lastModifiedBy>
  <dcterms:modified xsi:type="dcterms:W3CDTF">2015-06-08T03:39:51.686</dcterms:modified>
  <cp:revision>1</cp:revision>
</cp:coreProperties>
</file>