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34"/>
  </p:notesMasterIdLst>
  <p:sldIdLst>
    <p:sldId id="266" r:id="rId2"/>
    <p:sldId id="271" r:id="rId3"/>
    <p:sldId id="282" r:id="rId4"/>
    <p:sldId id="280" r:id="rId5"/>
    <p:sldId id="284" r:id="rId6"/>
    <p:sldId id="286" r:id="rId7"/>
    <p:sldId id="281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83" r:id="rId33"/>
  </p:sldIdLst>
  <p:sldSz cx="9144000" cy="6858000" type="screen4x3"/>
  <p:notesSz cx="6858000" cy="9144000"/>
  <p:embeddedFontLst>
    <p:embeddedFont>
      <p:font typeface="배달의민족 한나" charset="-127"/>
      <p:regular r:id="rId35"/>
    </p:embeddedFont>
    <p:embeddedFont>
      <p:font typeface="나눔고딕 ExtraBold" charset="-127"/>
      <p:bold r:id="rId36"/>
    </p:embeddedFont>
    <p:embeddedFont>
      <p:font typeface="나눔바른고딕" charset="-127"/>
      <p:regular r:id="rId37"/>
      <p:bold r:id="rId38"/>
    </p:embeddedFont>
    <p:embeddedFont>
      <p:font typeface="맑은 고딕" pitchFamily="50" charset="-127"/>
      <p:regular r:id="rId39"/>
      <p:bold r:id="rId40"/>
    </p:embeddedFont>
    <p:embeddedFont>
      <p:font typeface="배달의민족 주아" charset="-127"/>
      <p:regular r:id="rId41"/>
    </p:embeddedFont>
    <p:embeddedFont>
      <p:font typeface="HY엽서L" pitchFamily="18" charset="-127"/>
      <p:regular r:id="rId42"/>
    </p:embeddedFont>
    <p:embeddedFont>
      <p:font typeface="HY강B" pitchFamily="18" charset="-127"/>
      <p:regular r:id="rId43"/>
    </p:embeddedFont>
    <p:embeddedFont>
      <p:font typeface="HY견고딕" pitchFamily="18" charset="-127"/>
      <p:regular r:id="rId44"/>
    </p:embeddedFont>
    <p:embeddedFont>
      <p:font typeface="나눔고딕" charset="-127"/>
      <p:bold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D767"/>
    <a:srgbClr val="CCFF33"/>
    <a:srgbClr val="FF6699"/>
    <a:srgbClr val="F7536A"/>
    <a:srgbClr val="DE9AE0"/>
    <a:srgbClr val="69C8F3"/>
    <a:srgbClr val="EB215B"/>
    <a:srgbClr val="3B589E"/>
    <a:srgbClr val="B5F363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1" autoAdjust="0"/>
    <p:restoredTop sz="95503" autoAdjust="0"/>
  </p:normalViewPr>
  <p:slideViewPr>
    <p:cSldViewPr>
      <p:cViewPr varScale="1">
        <p:scale>
          <a:sx n="69" d="100"/>
          <a:sy n="69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0B71-3964-44A1-8A74-A54F3C5F0AEA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479D4-3D93-4132-8360-6E83625207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353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479D4-3D93-4132-8360-6E83625207D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8284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3C6-1A05-41EC-BC19-02EE946D372F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7092280" y="6490544"/>
            <a:ext cx="1928826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algn="r">
              <a:defRPr/>
            </a:pPr>
            <a:fld id="{EC0BB0C5-6955-4F9B-BA60-58E2367A55EF}" type="slidenum">
              <a:rPr lang="ko-KR" altLang="en-US" sz="85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>
                <a:defRPr/>
              </a:pPr>
              <a:t>‹#›</a:t>
            </a:fld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ko.wikipedia.org/wiki/%EC%9D%BC%EC%9A%94%EC%9D%BC" TargetMode="External"/><Relationship Id="rId3" Type="http://schemas.openxmlformats.org/officeDocument/2006/relationships/hyperlink" Target="http://ko.wikipedia.org/wiki/%EB%A7%8C_20%EC%84%B8" TargetMode="External"/><Relationship Id="rId7" Type="http://schemas.openxmlformats.org/officeDocument/2006/relationships/hyperlink" Target="http://ko.wikipedia.org/wiki/%EB%A7%8C_25%EC%84%B8" TargetMode="External"/><Relationship Id="rId12" Type="http://schemas.openxmlformats.org/officeDocument/2006/relationships/hyperlink" Target="http://ko.wikipedia.org/wiki/%EB%8F%84%EC%BF%84_23%EA%B5%A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.wikipedia.org/wiki/%EC%A4%91%EC%9D%98%EC%9B%90" TargetMode="External"/><Relationship Id="rId11" Type="http://schemas.openxmlformats.org/officeDocument/2006/relationships/hyperlink" Target="http://ko.wikipedia.org/wiki/%EB%8F%84%EC%BF%84_%EB%8F%84" TargetMode="External"/><Relationship Id="rId5" Type="http://schemas.openxmlformats.org/officeDocument/2006/relationships/hyperlink" Target="http://ko.wikipedia.org/wiki/%EC%B0%B8%EC%9D%98%EC%9B%90_(%EC%9D%BC%EB%B3%B8)" TargetMode="External"/><Relationship Id="rId10" Type="http://schemas.openxmlformats.org/officeDocument/2006/relationships/hyperlink" Target="http://ko.wikipedia.org/wiki/%EC%A0%95%EB%A0%B9%EC%A7%80%EC%A0%95%EB%8F%84%EC%8B%9C" TargetMode="External"/><Relationship Id="rId4" Type="http://schemas.openxmlformats.org/officeDocument/2006/relationships/hyperlink" Target="http://ko.wikipedia.org/wiki/%EB%B2%94%EC%A3%84" TargetMode="External"/><Relationship Id="rId9" Type="http://schemas.openxmlformats.org/officeDocument/2006/relationships/hyperlink" Target="http://ko.wikipedia.org/wiki/%EC%9D%BC%EB%B3%B8_%EA%B5%AD%ED%9A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B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200" dirty="0">
              <a:latin typeface="배달의민족 한나" pitchFamily="2" charset="-127"/>
              <a:ea typeface="배달의민족 한나" pitchFamily="2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83968" y="1268760"/>
            <a:ext cx="576064" cy="576064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007" y="2375073"/>
              <a:ext cx="1296144" cy="12961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55" name="그룹 24"/>
            <p:cNvGrpSpPr/>
            <p:nvPr/>
          </p:nvGrpSpPr>
          <p:grpSpPr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81" y="2375074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008" y="3023145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그룹 25"/>
            <p:cNvGrpSpPr/>
            <p:nvPr/>
          </p:nvGrpSpPr>
          <p:grpSpPr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2080" y="2348880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8" y="2996952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7544" y="2084655"/>
            <a:ext cx="8372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일</a:t>
            </a:r>
            <a:r>
              <a:rPr lang="ko-KR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</a:t>
            </a:r>
            <a:r>
              <a:rPr lang="ko-KR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정당의 변화과정</a:t>
            </a:r>
            <a:endParaRPr lang="ko-KR" altLang="en-US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144" y="5858108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21201751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조유진</a:t>
            </a:r>
            <a:endParaRPr lang="en-US" altLang="ko-K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8144" y="5354052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21201832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박다빈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8877" y="1988840"/>
            <a:ext cx="8504335" cy="1360257"/>
          </a:xfrm>
          <a:custGeom>
            <a:avLst/>
            <a:gdLst>
              <a:gd name="connsiteX0" fmla="*/ 0 w 8630717"/>
              <a:gd name="connsiteY0" fmla="*/ 741503 h 1483005"/>
              <a:gd name="connsiteX1" fmla="*/ 4315359 w 8630717"/>
              <a:gd name="connsiteY1" fmla="*/ 0 h 1483005"/>
              <a:gd name="connsiteX2" fmla="*/ 8630718 w 8630717"/>
              <a:gd name="connsiteY2" fmla="*/ 741503 h 1483005"/>
              <a:gd name="connsiteX3" fmla="*/ 4315359 w 8630717"/>
              <a:gd name="connsiteY3" fmla="*/ 1483006 h 1483005"/>
              <a:gd name="connsiteX4" fmla="*/ 0 w 8630717"/>
              <a:gd name="connsiteY4" fmla="*/ 741503 h 1483005"/>
              <a:gd name="connsiteX0" fmla="*/ 180352 w 8811070"/>
              <a:gd name="connsiteY0" fmla="*/ 778846 h 1520349"/>
              <a:gd name="connsiteX1" fmla="*/ 1176577 w 8811070"/>
              <a:gd name="connsiteY1" fmla="*/ 179663 h 1520349"/>
              <a:gd name="connsiteX2" fmla="*/ 4495711 w 8811070"/>
              <a:gd name="connsiteY2" fmla="*/ 37343 h 1520349"/>
              <a:gd name="connsiteX3" fmla="*/ 8811070 w 8811070"/>
              <a:gd name="connsiteY3" fmla="*/ 778846 h 1520349"/>
              <a:gd name="connsiteX4" fmla="*/ 4495711 w 8811070"/>
              <a:gd name="connsiteY4" fmla="*/ 1520349 h 1520349"/>
              <a:gd name="connsiteX5" fmla="*/ 180352 w 8811070"/>
              <a:gd name="connsiteY5" fmla="*/ 778846 h 1520349"/>
              <a:gd name="connsiteX0" fmla="*/ 186791 w 8770375"/>
              <a:gd name="connsiteY0" fmla="*/ 1165345 h 1532782"/>
              <a:gd name="connsiteX1" fmla="*/ 1135882 w 8770375"/>
              <a:gd name="connsiteY1" fmla="*/ 179663 h 1532782"/>
              <a:gd name="connsiteX2" fmla="*/ 4455016 w 8770375"/>
              <a:gd name="connsiteY2" fmla="*/ 37343 h 1532782"/>
              <a:gd name="connsiteX3" fmla="*/ 8770375 w 8770375"/>
              <a:gd name="connsiteY3" fmla="*/ 778846 h 1532782"/>
              <a:gd name="connsiteX4" fmla="*/ 4455016 w 8770375"/>
              <a:gd name="connsiteY4" fmla="*/ 1520349 h 1532782"/>
              <a:gd name="connsiteX5" fmla="*/ 186791 w 8770375"/>
              <a:gd name="connsiteY5" fmla="*/ 1165345 h 1532782"/>
              <a:gd name="connsiteX0" fmla="*/ 186791 w 8817509"/>
              <a:gd name="connsiteY0" fmla="*/ 1180936 h 1539183"/>
              <a:gd name="connsiteX1" fmla="*/ 1135882 w 8817509"/>
              <a:gd name="connsiteY1" fmla="*/ 195254 h 1539183"/>
              <a:gd name="connsiteX2" fmla="*/ 4455016 w 8817509"/>
              <a:gd name="connsiteY2" fmla="*/ 52934 h 1539183"/>
              <a:gd name="connsiteX3" fmla="*/ 8817509 w 8817509"/>
              <a:gd name="connsiteY3" fmla="*/ 1011254 h 1539183"/>
              <a:gd name="connsiteX4" fmla="*/ 4455016 w 8817509"/>
              <a:gd name="connsiteY4" fmla="*/ 1535940 h 1539183"/>
              <a:gd name="connsiteX5" fmla="*/ 186791 w 8817509"/>
              <a:gd name="connsiteY5" fmla="*/ 1180936 h 1539183"/>
              <a:gd name="connsiteX0" fmla="*/ 186791 w 9046945"/>
              <a:gd name="connsiteY0" fmla="*/ 1132929 h 1491176"/>
              <a:gd name="connsiteX1" fmla="*/ 1135882 w 9046945"/>
              <a:gd name="connsiteY1" fmla="*/ 147247 h 1491176"/>
              <a:gd name="connsiteX2" fmla="*/ 4455016 w 9046945"/>
              <a:gd name="connsiteY2" fmla="*/ 4927 h 1491176"/>
              <a:gd name="connsiteX3" fmla="*/ 8092862 w 9046945"/>
              <a:gd name="connsiteY3" fmla="*/ 128394 h 1491176"/>
              <a:gd name="connsiteX4" fmla="*/ 8817509 w 9046945"/>
              <a:gd name="connsiteY4" fmla="*/ 963247 h 1491176"/>
              <a:gd name="connsiteX5" fmla="*/ 4455016 w 9046945"/>
              <a:gd name="connsiteY5" fmla="*/ 1487933 h 1491176"/>
              <a:gd name="connsiteX6" fmla="*/ 186791 w 9046945"/>
              <a:gd name="connsiteY6" fmla="*/ 1132929 h 1491176"/>
              <a:gd name="connsiteX0" fmla="*/ 186791 w 8867209"/>
              <a:gd name="connsiteY0" fmla="*/ 1132929 h 1489022"/>
              <a:gd name="connsiteX1" fmla="*/ 1135882 w 8867209"/>
              <a:gd name="connsiteY1" fmla="*/ 147247 h 1489022"/>
              <a:gd name="connsiteX2" fmla="*/ 4455016 w 8867209"/>
              <a:gd name="connsiteY2" fmla="*/ 4927 h 1489022"/>
              <a:gd name="connsiteX3" fmla="*/ 8092862 w 8867209"/>
              <a:gd name="connsiteY3" fmla="*/ 128394 h 1489022"/>
              <a:gd name="connsiteX4" fmla="*/ 8581839 w 8867209"/>
              <a:gd name="connsiteY4" fmla="*/ 1217771 h 1489022"/>
              <a:gd name="connsiteX5" fmla="*/ 4455016 w 8867209"/>
              <a:gd name="connsiteY5" fmla="*/ 1487933 h 1489022"/>
              <a:gd name="connsiteX6" fmla="*/ 186791 w 8867209"/>
              <a:gd name="connsiteY6" fmla="*/ 1132929 h 1489022"/>
              <a:gd name="connsiteX0" fmla="*/ 223952 w 8904370"/>
              <a:gd name="connsiteY0" fmla="*/ 1131700 h 1487793"/>
              <a:gd name="connsiteX1" fmla="*/ 1011679 w 8904370"/>
              <a:gd name="connsiteY1" fmla="*/ 102987 h 1487793"/>
              <a:gd name="connsiteX2" fmla="*/ 4492177 w 8904370"/>
              <a:gd name="connsiteY2" fmla="*/ 3698 h 1487793"/>
              <a:gd name="connsiteX3" fmla="*/ 8130023 w 8904370"/>
              <a:gd name="connsiteY3" fmla="*/ 127165 h 1487793"/>
              <a:gd name="connsiteX4" fmla="*/ 8619000 w 8904370"/>
              <a:gd name="connsiteY4" fmla="*/ 1216542 h 1487793"/>
              <a:gd name="connsiteX5" fmla="*/ 4492177 w 8904370"/>
              <a:gd name="connsiteY5" fmla="*/ 1486704 h 1487793"/>
              <a:gd name="connsiteX6" fmla="*/ 223952 w 8904370"/>
              <a:gd name="connsiteY6" fmla="*/ 1131700 h 1487793"/>
              <a:gd name="connsiteX0" fmla="*/ 54356 w 8734774"/>
              <a:gd name="connsiteY0" fmla="*/ 1131700 h 1487988"/>
              <a:gd name="connsiteX1" fmla="*/ 842083 w 8734774"/>
              <a:gd name="connsiteY1" fmla="*/ 102987 h 1487988"/>
              <a:gd name="connsiteX2" fmla="*/ 4322581 w 8734774"/>
              <a:gd name="connsiteY2" fmla="*/ 3698 h 1487988"/>
              <a:gd name="connsiteX3" fmla="*/ 7960427 w 8734774"/>
              <a:gd name="connsiteY3" fmla="*/ 127165 h 1487988"/>
              <a:gd name="connsiteX4" fmla="*/ 8449404 w 8734774"/>
              <a:gd name="connsiteY4" fmla="*/ 1216542 h 1487988"/>
              <a:gd name="connsiteX5" fmla="*/ 4322581 w 8734774"/>
              <a:gd name="connsiteY5" fmla="*/ 1486704 h 1487988"/>
              <a:gd name="connsiteX6" fmla="*/ 544305 w 8734774"/>
              <a:gd name="connsiteY6" fmla="*/ 1310787 h 1487988"/>
              <a:gd name="connsiteX7" fmla="*/ 54356 w 8734774"/>
              <a:gd name="connsiteY7" fmla="*/ 1131700 h 1487988"/>
              <a:gd name="connsiteX0" fmla="*/ 57831 w 8727492"/>
              <a:gd name="connsiteY0" fmla="*/ 561545 h 1487988"/>
              <a:gd name="connsiteX1" fmla="*/ 834801 w 8727492"/>
              <a:gd name="connsiteY1" fmla="*/ 102987 h 1487988"/>
              <a:gd name="connsiteX2" fmla="*/ 4315299 w 8727492"/>
              <a:gd name="connsiteY2" fmla="*/ 3698 h 1487988"/>
              <a:gd name="connsiteX3" fmla="*/ 7953145 w 8727492"/>
              <a:gd name="connsiteY3" fmla="*/ 127165 h 1487988"/>
              <a:gd name="connsiteX4" fmla="*/ 8442122 w 8727492"/>
              <a:gd name="connsiteY4" fmla="*/ 1216542 h 1487988"/>
              <a:gd name="connsiteX5" fmla="*/ 4315299 w 8727492"/>
              <a:gd name="connsiteY5" fmla="*/ 1486704 h 1487988"/>
              <a:gd name="connsiteX6" fmla="*/ 537023 w 8727492"/>
              <a:gd name="connsiteY6" fmla="*/ 1310787 h 1487988"/>
              <a:gd name="connsiteX7" fmla="*/ 57831 w 8727492"/>
              <a:gd name="connsiteY7" fmla="*/ 561545 h 1487988"/>
              <a:gd name="connsiteX0" fmla="*/ 57831 w 8471432"/>
              <a:gd name="connsiteY0" fmla="*/ 561545 h 1486715"/>
              <a:gd name="connsiteX1" fmla="*/ 834801 w 8471432"/>
              <a:gd name="connsiteY1" fmla="*/ 102987 h 1486715"/>
              <a:gd name="connsiteX2" fmla="*/ 4315299 w 8471432"/>
              <a:gd name="connsiteY2" fmla="*/ 3698 h 1486715"/>
              <a:gd name="connsiteX3" fmla="*/ 7953145 w 8471432"/>
              <a:gd name="connsiteY3" fmla="*/ 127165 h 1486715"/>
              <a:gd name="connsiteX4" fmla="*/ 8022574 w 8471432"/>
              <a:gd name="connsiteY4" fmla="*/ 1302603 h 1486715"/>
              <a:gd name="connsiteX5" fmla="*/ 4315299 w 8471432"/>
              <a:gd name="connsiteY5" fmla="*/ 1486704 h 1486715"/>
              <a:gd name="connsiteX6" fmla="*/ 537023 w 8471432"/>
              <a:gd name="connsiteY6" fmla="*/ 1310787 h 1486715"/>
              <a:gd name="connsiteX7" fmla="*/ 57831 w 8471432"/>
              <a:gd name="connsiteY7" fmla="*/ 561545 h 1486715"/>
              <a:gd name="connsiteX0" fmla="*/ 57831 w 8466006"/>
              <a:gd name="connsiteY0" fmla="*/ 564698 h 1489868"/>
              <a:gd name="connsiteX1" fmla="*/ 834801 w 8466006"/>
              <a:gd name="connsiteY1" fmla="*/ 106140 h 1489868"/>
              <a:gd name="connsiteX2" fmla="*/ 4315299 w 8466006"/>
              <a:gd name="connsiteY2" fmla="*/ 6851 h 1489868"/>
              <a:gd name="connsiteX3" fmla="*/ 7942387 w 8466006"/>
              <a:gd name="connsiteY3" fmla="*/ 173349 h 1489868"/>
              <a:gd name="connsiteX4" fmla="*/ 8022574 w 8466006"/>
              <a:gd name="connsiteY4" fmla="*/ 1305756 h 1489868"/>
              <a:gd name="connsiteX5" fmla="*/ 4315299 w 8466006"/>
              <a:gd name="connsiteY5" fmla="*/ 1489857 h 1489868"/>
              <a:gd name="connsiteX6" fmla="*/ 537023 w 8466006"/>
              <a:gd name="connsiteY6" fmla="*/ 1313940 h 1489868"/>
              <a:gd name="connsiteX7" fmla="*/ 57831 w 8466006"/>
              <a:gd name="connsiteY7" fmla="*/ 564698 h 1489868"/>
              <a:gd name="connsiteX0" fmla="*/ 57831 w 8466006"/>
              <a:gd name="connsiteY0" fmla="*/ 511163 h 1436333"/>
              <a:gd name="connsiteX1" fmla="*/ 834801 w 8466006"/>
              <a:gd name="connsiteY1" fmla="*/ 52605 h 1436333"/>
              <a:gd name="connsiteX2" fmla="*/ 4315299 w 8466006"/>
              <a:gd name="connsiteY2" fmla="*/ 71650 h 1436333"/>
              <a:gd name="connsiteX3" fmla="*/ 7942387 w 8466006"/>
              <a:gd name="connsiteY3" fmla="*/ 119814 h 1436333"/>
              <a:gd name="connsiteX4" fmla="*/ 8022574 w 8466006"/>
              <a:gd name="connsiteY4" fmla="*/ 1252221 h 1436333"/>
              <a:gd name="connsiteX5" fmla="*/ 4315299 w 8466006"/>
              <a:gd name="connsiteY5" fmla="*/ 1436322 h 1436333"/>
              <a:gd name="connsiteX6" fmla="*/ 537023 w 8466006"/>
              <a:gd name="connsiteY6" fmla="*/ 1260405 h 1436333"/>
              <a:gd name="connsiteX7" fmla="*/ 57831 w 8466006"/>
              <a:gd name="connsiteY7" fmla="*/ 511163 h 1436333"/>
              <a:gd name="connsiteX0" fmla="*/ 57831 w 8466006"/>
              <a:gd name="connsiteY0" fmla="*/ 511163 h 1328969"/>
              <a:gd name="connsiteX1" fmla="*/ 834801 w 8466006"/>
              <a:gd name="connsiteY1" fmla="*/ 52605 h 1328969"/>
              <a:gd name="connsiteX2" fmla="*/ 4315299 w 8466006"/>
              <a:gd name="connsiteY2" fmla="*/ 71650 h 1328969"/>
              <a:gd name="connsiteX3" fmla="*/ 7942387 w 8466006"/>
              <a:gd name="connsiteY3" fmla="*/ 119814 h 1328969"/>
              <a:gd name="connsiteX4" fmla="*/ 8022574 w 8466006"/>
              <a:gd name="connsiteY4" fmla="*/ 1252221 h 1328969"/>
              <a:gd name="connsiteX5" fmla="*/ 4336815 w 8466006"/>
              <a:gd name="connsiteY5" fmla="*/ 1274957 h 1328969"/>
              <a:gd name="connsiteX6" fmla="*/ 537023 w 8466006"/>
              <a:gd name="connsiteY6" fmla="*/ 1260405 h 1328969"/>
              <a:gd name="connsiteX7" fmla="*/ 57831 w 8466006"/>
              <a:gd name="connsiteY7" fmla="*/ 511163 h 1328969"/>
              <a:gd name="connsiteX0" fmla="*/ 57831 w 8466006"/>
              <a:gd name="connsiteY0" fmla="*/ 511163 h 1322914"/>
              <a:gd name="connsiteX1" fmla="*/ 834801 w 8466006"/>
              <a:gd name="connsiteY1" fmla="*/ 52605 h 1322914"/>
              <a:gd name="connsiteX2" fmla="*/ 4315299 w 8466006"/>
              <a:gd name="connsiteY2" fmla="*/ 71650 h 1322914"/>
              <a:gd name="connsiteX3" fmla="*/ 7942387 w 8466006"/>
              <a:gd name="connsiteY3" fmla="*/ 119814 h 1322914"/>
              <a:gd name="connsiteX4" fmla="*/ 8022574 w 8466006"/>
              <a:gd name="connsiteY4" fmla="*/ 1252221 h 1322914"/>
              <a:gd name="connsiteX5" fmla="*/ 4336815 w 8466006"/>
              <a:gd name="connsiteY5" fmla="*/ 1253441 h 1322914"/>
              <a:gd name="connsiteX6" fmla="*/ 537023 w 8466006"/>
              <a:gd name="connsiteY6" fmla="*/ 1260405 h 1322914"/>
              <a:gd name="connsiteX7" fmla="*/ 57831 w 8466006"/>
              <a:gd name="connsiteY7" fmla="*/ 511163 h 1322914"/>
              <a:gd name="connsiteX0" fmla="*/ 57831 w 8499624"/>
              <a:gd name="connsiteY0" fmla="*/ 509927 h 1321678"/>
              <a:gd name="connsiteX1" fmla="*/ 834801 w 8499624"/>
              <a:gd name="connsiteY1" fmla="*/ 51369 h 1321678"/>
              <a:gd name="connsiteX2" fmla="*/ 4315299 w 8499624"/>
              <a:gd name="connsiteY2" fmla="*/ 70414 h 1321678"/>
              <a:gd name="connsiteX3" fmla="*/ 8007042 w 8499624"/>
              <a:gd name="connsiteY3" fmla="*/ 81632 h 1321678"/>
              <a:gd name="connsiteX4" fmla="*/ 8022574 w 8499624"/>
              <a:gd name="connsiteY4" fmla="*/ 1250985 h 1321678"/>
              <a:gd name="connsiteX5" fmla="*/ 4336815 w 8499624"/>
              <a:gd name="connsiteY5" fmla="*/ 1252205 h 1321678"/>
              <a:gd name="connsiteX6" fmla="*/ 537023 w 8499624"/>
              <a:gd name="connsiteY6" fmla="*/ 1259169 h 1321678"/>
              <a:gd name="connsiteX7" fmla="*/ 57831 w 8499624"/>
              <a:gd name="connsiteY7" fmla="*/ 509927 h 1321678"/>
              <a:gd name="connsiteX0" fmla="*/ 62542 w 8504335"/>
              <a:gd name="connsiteY0" fmla="*/ 548506 h 1360257"/>
              <a:gd name="connsiteX1" fmla="*/ 904167 w 8504335"/>
              <a:gd name="connsiteY1" fmla="*/ 43766 h 1360257"/>
              <a:gd name="connsiteX2" fmla="*/ 4320010 w 8504335"/>
              <a:gd name="connsiteY2" fmla="*/ 108993 h 1360257"/>
              <a:gd name="connsiteX3" fmla="*/ 8011753 w 8504335"/>
              <a:gd name="connsiteY3" fmla="*/ 120211 h 1360257"/>
              <a:gd name="connsiteX4" fmla="*/ 8027285 w 8504335"/>
              <a:gd name="connsiteY4" fmla="*/ 1289564 h 1360257"/>
              <a:gd name="connsiteX5" fmla="*/ 4341526 w 8504335"/>
              <a:gd name="connsiteY5" fmla="*/ 1290784 h 1360257"/>
              <a:gd name="connsiteX6" fmla="*/ 541734 w 8504335"/>
              <a:gd name="connsiteY6" fmla="*/ 1297748 h 1360257"/>
              <a:gd name="connsiteX7" fmla="*/ 62542 w 8504335"/>
              <a:gd name="connsiteY7" fmla="*/ 548506 h 13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335" h="1360257">
                <a:moveTo>
                  <a:pt x="62542" y="548506"/>
                </a:moveTo>
                <a:cubicBezTo>
                  <a:pt x="122948" y="339509"/>
                  <a:pt x="184941" y="167350"/>
                  <a:pt x="904167" y="43766"/>
                </a:cubicBezTo>
                <a:cubicBezTo>
                  <a:pt x="1623394" y="-79818"/>
                  <a:pt x="3135412" y="96252"/>
                  <a:pt x="4320010" y="108993"/>
                </a:cubicBezTo>
                <a:cubicBezTo>
                  <a:pt x="5504608" y="121734"/>
                  <a:pt x="7284671" y="-39509"/>
                  <a:pt x="8011753" y="120211"/>
                </a:cubicBezTo>
                <a:cubicBezTo>
                  <a:pt x="8738835" y="279931"/>
                  <a:pt x="8589601" y="1130533"/>
                  <a:pt x="8027285" y="1289564"/>
                </a:cubicBezTo>
                <a:cubicBezTo>
                  <a:pt x="7464969" y="1448595"/>
                  <a:pt x="5589118" y="1289420"/>
                  <a:pt x="4341526" y="1290784"/>
                </a:cubicBezTo>
                <a:cubicBezTo>
                  <a:pt x="3093934" y="1292148"/>
                  <a:pt x="1253105" y="1356915"/>
                  <a:pt x="541734" y="1297748"/>
                </a:cubicBezTo>
                <a:cubicBezTo>
                  <a:pt x="-169637" y="1238581"/>
                  <a:pt x="2136" y="757503"/>
                  <a:pt x="62542" y="548506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5868144" y="3861048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20900930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정찬희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4365104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20901191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김재영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8387" y="4849996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20901120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오현석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5" y="3943079"/>
            <a:ext cx="286922" cy="2869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4" y="4459684"/>
            <a:ext cx="286922" cy="2869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4" y="4951244"/>
            <a:ext cx="286922" cy="2869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4" y="5461823"/>
            <a:ext cx="286922" cy="2869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4" y="5962330"/>
            <a:ext cx="286922" cy="28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45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5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2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국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회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복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초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활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동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기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1" name="가로로 말린 두루마리 모양 20"/>
          <p:cNvSpPr/>
          <p:nvPr/>
        </p:nvSpPr>
        <p:spPr>
          <a:xfrm>
            <a:off x="214282" y="1071546"/>
            <a:ext cx="2286016" cy="928694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bg1"/>
                </a:solidFill>
                <a:latin typeface="HY엽서L" pitchFamily="18" charset="-127"/>
                <a:ea typeface="HY엽서L" pitchFamily="18" charset="-127"/>
              </a:rPr>
              <a:t>1945</a:t>
            </a:r>
            <a:r>
              <a:rPr lang="ko-KR" altLang="en-US" b="1" dirty="0" smtClean="0">
                <a:solidFill>
                  <a:schemeClr val="bg1"/>
                </a:solidFill>
                <a:latin typeface="HY엽서L" pitchFamily="18" charset="-127"/>
                <a:ea typeface="HY엽서L" pitchFamily="18" charset="-127"/>
              </a:rPr>
              <a:t>년 패전 이후 </a:t>
            </a:r>
            <a:endParaRPr lang="en-US" altLang="ko-KR" b="1" dirty="0" smtClean="0">
              <a:solidFill>
                <a:schemeClr val="bg1"/>
              </a:solidFill>
              <a:latin typeface="HY엽서L" pitchFamily="18" charset="-127"/>
              <a:ea typeface="HY엽서L" pitchFamily="18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1428728" y="2071678"/>
          <a:ext cx="6429420" cy="1376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14710"/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HY엽서L" pitchFamily="18" charset="-127"/>
                          <a:ea typeface="HY엽서L" pitchFamily="18" charset="-127"/>
                        </a:rPr>
                        <a:t>자민당</a:t>
                      </a:r>
                      <a:endParaRPr lang="ko-KR" altLang="en-US" sz="1800" b="0" dirty="0">
                        <a:latin typeface="HY엽서L" pitchFamily="18" charset="-127"/>
                        <a:ea typeface="HY엽서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사회당</a:t>
                      </a:r>
                      <a:r>
                        <a:rPr lang="en-US" altLang="ko-KR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공산당</a:t>
                      </a:r>
                      <a:endParaRPr lang="ko-KR" altLang="en-US" sz="1800" b="0" dirty="0">
                        <a:latin typeface="HY엽서L" pitchFamily="18" charset="-127"/>
                        <a:ea typeface="HY엽서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패배는 굴욕적</a:t>
                      </a:r>
                      <a:endParaRPr lang="en-US" altLang="ko-KR" sz="1800" b="0" baseline="0" dirty="0" smtClean="0">
                        <a:latin typeface="HY엽서L" pitchFamily="18" charset="-127"/>
                        <a:ea typeface="HY엽서L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→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엽서L" pitchFamily="18" charset="-127"/>
                          <a:ea typeface="HY엽서L" pitchFamily="18" charset="-127"/>
                        </a:rPr>
                        <a:t>대일본제국헌법</a:t>
                      </a:r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으로 바꾸자</a:t>
                      </a:r>
                      <a:r>
                        <a:rPr lang="en-US" altLang="ko-KR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!</a:t>
                      </a:r>
                      <a:endParaRPr lang="ko-KR" altLang="en-US" sz="1800" b="0" dirty="0">
                        <a:latin typeface="HY엽서L" pitchFamily="18" charset="-127"/>
                        <a:ea typeface="HY엽서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패배는 일본의 평화를 가져다 준</a:t>
                      </a:r>
                      <a:r>
                        <a:rPr lang="ko-KR" altLang="en-US" sz="1800" b="0" baseline="0" dirty="0" smtClean="0">
                          <a:latin typeface="HY엽서L" pitchFamily="18" charset="-127"/>
                          <a:ea typeface="HY엽서L" pitchFamily="18" charset="-127"/>
                        </a:rPr>
                        <a:t> 것</a:t>
                      </a:r>
                      <a:endParaRPr lang="en-US" altLang="ko-KR" sz="1800" b="0" baseline="0" dirty="0" smtClean="0">
                        <a:latin typeface="HY엽서L" pitchFamily="18" charset="-127"/>
                        <a:ea typeface="HY엽서L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→</a:t>
                      </a:r>
                      <a:r>
                        <a:rPr lang="ko-KR" altLang="en-US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엽서L" pitchFamily="18" charset="-127"/>
                          <a:ea typeface="HY엽서L" pitchFamily="18" charset="-127"/>
                        </a:rPr>
                        <a:t>평화헌법</a:t>
                      </a:r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을 수호하자</a:t>
                      </a:r>
                      <a:r>
                        <a:rPr lang="en-US" altLang="ko-KR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!</a:t>
                      </a:r>
                      <a:endParaRPr lang="ko-KR" altLang="en-US" sz="1800" b="0" dirty="0">
                        <a:latin typeface="HY엽서L" pitchFamily="18" charset="-127"/>
                        <a:ea typeface="HY엽서L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모서리가 둥근 직사각형 22"/>
          <p:cNvSpPr/>
          <p:nvPr/>
        </p:nvSpPr>
        <p:spPr>
          <a:xfrm>
            <a:off x="428596" y="3714752"/>
            <a:ext cx="7072362" cy="78581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1400" dirty="0"/>
          </a:p>
          <a:p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혁신세력은 자신들의 입지를 다지기 위해 헌법수호라는 대의명분아래 </a:t>
            </a:r>
            <a:endParaRPr lang="en-US" altLang="ko-KR" sz="1600" b="1" dirty="0" smtClean="0">
              <a:latin typeface="HY엽서L" pitchFamily="18" charset="-127"/>
              <a:ea typeface="HY엽서L" pitchFamily="18" charset="-127"/>
            </a:endParaRPr>
          </a:p>
          <a:p>
            <a:r>
              <a:rPr lang="en-US" altLang="ko-KR" sz="1600" b="1" dirty="0" smtClean="0">
                <a:latin typeface="HY엽서L" pitchFamily="18" charset="-127"/>
                <a:ea typeface="HY엽서L" pitchFamily="18" charset="-127"/>
              </a:rPr>
              <a:t>1955</a:t>
            </a:r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년 좌</a:t>
            </a:r>
            <a:r>
              <a:rPr lang="en-US" altLang="ko-KR" sz="1600" b="1" dirty="0" smtClean="0">
                <a:latin typeface="HY엽서L" pitchFamily="18" charset="-127"/>
                <a:ea typeface="HY엽서L" pitchFamily="18" charset="-127"/>
              </a:rPr>
              <a:t>/</a:t>
            </a:r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우 사회당이 사회당으로 통합되면서 혁신세력이 결집하기 시작</a:t>
            </a:r>
          </a:p>
          <a:p>
            <a:pPr algn="ctr">
              <a:defRPr lang="ko-KR" altLang="en-US"/>
            </a:pPr>
            <a:endParaRPr lang="en-US" altLang="ko-KR" sz="1200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8596" y="4714884"/>
            <a:ext cx="7072362" cy="78581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1400" dirty="0"/>
          </a:p>
          <a:p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헌법개정을 주장하는 보수세력에게 혁신세력의 결집은 부담으로 작용 </a:t>
            </a:r>
            <a:endParaRPr lang="en-US" altLang="ko-KR" sz="1600" b="1" dirty="0" smtClean="0">
              <a:latin typeface="HY엽서L" pitchFamily="18" charset="-127"/>
              <a:ea typeface="HY엽서L" pitchFamily="18" charset="-127"/>
            </a:endParaRPr>
          </a:p>
          <a:p>
            <a:r>
              <a:rPr lang="ko-KR" altLang="en-US" sz="16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→ </a:t>
            </a:r>
            <a:r>
              <a:rPr lang="ko-KR" altLang="en-US" sz="1600" b="1" dirty="0" err="1" smtClean="0">
                <a:latin typeface="HY엽서L" pitchFamily="18" charset="-127"/>
                <a:ea typeface="HY엽서L" pitchFamily="18" charset="-127"/>
              </a:rPr>
              <a:t>자민당</a:t>
            </a:r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 결성</a:t>
            </a:r>
          </a:p>
          <a:p>
            <a:pPr algn="ctr">
              <a:defRPr lang="ko-KR" altLang="en-US"/>
            </a:pPr>
            <a:endParaRPr lang="en-US" altLang="ko-KR" sz="1200" dirty="0"/>
          </a:p>
        </p:txBody>
      </p:sp>
      <p:sp>
        <p:nvSpPr>
          <p:cNvPr id="25" name="Striped Right Arrow 6"/>
          <p:cNvSpPr/>
          <p:nvPr/>
        </p:nvSpPr>
        <p:spPr>
          <a:xfrm>
            <a:off x="500034" y="5572140"/>
            <a:ext cx="2000264" cy="1143008"/>
          </a:xfrm>
          <a:custGeom>
            <a:avLst/>
            <a:gdLst>
              <a:gd name="connsiteX0" fmla="*/ 0 w 3240360"/>
              <a:gd name="connsiteY0" fmla="*/ 450050 h 1800200"/>
              <a:gd name="connsiteX1" fmla="*/ 56256 w 3240360"/>
              <a:gd name="connsiteY1" fmla="*/ 450050 h 1800200"/>
              <a:gd name="connsiteX2" fmla="*/ 56256 w 3240360"/>
              <a:gd name="connsiteY2" fmla="*/ 1350150 h 1800200"/>
              <a:gd name="connsiteX3" fmla="*/ 0 w 3240360"/>
              <a:gd name="connsiteY3" fmla="*/ 1350150 h 1800200"/>
              <a:gd name="connsiteX4" fmla="*/ 0 w 3240360"/>
              <a:gd name="connsiteY4" fmla="*/ 450050 h 1800200"/>
              <a:gd name="connsiteX5" fmla="*/ 112513 w 3240360"/>
              <a:gd name="connsiteY5" fmla="*/ 450050 h 1800200"/>
              <a:gd name="connsiteX6" fmla="*/ 225025 w 3240360"/>
              <a:gd name="connsiteY6" fmla="*/ 450050 h 1800200"/>
              <a:gd name="connsiteX7" fmla="*/ 225025 w 3240360"/>
              <a:gd name="connsiteY7" fmla="*/ 1350150 h 1800200"/>
              <a:gd name="connsiteX8" fmla="*/ 112513 w 3240360"/>
              <a:gd name="connsiteY8" fmla="*/ 1350150 h 1800200"/>
              <a:gd name="connsiteX9" fmla="*/ 112513 w 3240360"/>
              <a:gd name="connsiteY9" fmla="*/ 450050 h 1800200"/>
              <a:gd name="connsiteX10" fmla="*/ 281281 w 3240360"/>
              <a:gd name="connsiteY10" fmla="*/ 450050 h 1800200"/>
              <a:gd name="connsiteX11" fmla="*/ 2340260 w 3240360"/>
              <a:gd name="connsiteY11" fmla="*/ 450050 h 1800200"/>
              <a:gd name="connsiteX12" fmla="*/ 2340260 w 3240360"/>
              <a:gd name="connsiteY12" fmla="*/ 0 h 1800200"/>
              <a:gd name="connsiteX13" fmla="*/ 3240360 w 3240360"/>
              <a:gd name="connsiteY13" fmla="*/ 900100 h 1800200"/>
              <a:gd name="connsiteX14" fmla="*/ 2340260 w 3240360"/>
              <a:gd name="connsiteY14" fmla="*/ 1800200 h 1800200"/>
              <a:gd name="connsiteX15" fmla="*/ 2340260 w 3240360"/>
              <a:gd name="connsiteY15" fmla="*/ 1350150 h 1800200"/>
              <a:gd name="connsiteX16" fmla="*/ 281281 w 3240360"/>
              <a:gd name="connsiteY16" fmla="*/ 1350150 h 1800200"/>
              <a:gd name="connsiteX17" fmla="*/ 281281 w 3240360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281281 w 2932449"/>
              <a:gd name="connsiteY10" fmla="*/ 450050 h 1800200"/>
              <a:gd name="connsiteX11" fmla="*/ 2340260 w 2932449"/>
              <a:gd name="connsiteY11" fmla="*/ 450050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40260 w 2932449"/>
              <a:gd name="connsiteY15" fmla="*/ 1350150 h 1800200"/>
              <a:gd name="connsiteX16" fmla="*/ 281281 w 2932449"/>
              <a:gd name="connsiteY16" fmla="*/ 1350150 h 1800200"/>
              <a:gd name="connsiteX17" fmla="*/ 281281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281281 w 2932449"/>
              <a:gd name="connsiteY10" fmla="*/ 450050 h 1800200"/>
              <a:gd name="connsiteX11" fmla="*/ 2340260 w 2932449"/>
              <a:gd name="connsiteY11" fmla="*/ 450050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281281 w 2932449"/>
              <a:gd name="connsiteY16" fmla="*/ 1350150 h 1800200"/>
              <a:gd name="connsiteX17" fmla="*/ 281281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281281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281281 w 2932449"/>
              <a:gd name="connsiteY16" fmla="*/ 1350150 h 1800200"/>
              <a:gd name="connsiteX17" fmla="*/ 281281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281281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65256 w 2932449"/>
              <a:gd name="connsiteY16" fmla="*/ 1350150 h 1800200"/>
              <a:gd name="connsiteX17" fmla="*/ 281281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65256 w 2932449"/>
              <a:gd name="connsiteY16" fmla="*/ 1350150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318331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65256 w 2932449"/>
              <a:gd name="connsiteY16" fmla="*/ 1350150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318331 w 2932449"/>
              <a:gd name="connsiteY6" fmla="*/ 468711 h 1800200"/>
              <a:gd name="connsiteX7" fmla="*/ 318331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65256 w 2932449"/>
              <a:gd name="connsiteY16" fmla="*/ 1350150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318331 w 2932449"/>
              <a:gd name="connsiteY6" fmla="*/ 468711 h 1800200"/>
              <a:gd name="connsiteX7" fmla="*/ 318331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318331 w 2932449"/>
              <a:gd name="connsiteY6" fmla="*/ 468711 h 1800200"/>
              <a:gd name="connsiteX7" fmla="*/ 253017 w 2932449"/>
              <a:gd name="connsiteY7" fmla="*/ 135948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68496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87157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68496 w 2932449"/>
              <a:gd name="connsiteY8" fmla="*/ 1350150 h 1800200"/>
              <a:gd name="connsiteX9" fmla="*/ 187157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68496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68496 w 2932449"/>
              <a:gd name="connsiteY8" fmla="*/ 1350150 h 1800200"/>
              <a:gd name="connsiteX9" fmla="*/ 168496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49835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68496 w 2932449"/>
              <a:gd name="connsiteY8" fmla="*/ 1350150 h 1800200"/>
              <a:gd name="connsiteX9" fmla="*/ 149835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49835 w 2932449"/>
              <a:gd name="connsiteY5" fmla="*/ 450050 h 1800200"/>
              <a:gd name="connsiteX6" fmla="*/ 253017 w 2932449"/>
              <a:gd name="connsiteY6" fmla="*/ 478042 h 1800200"/>
              <a:gd name="connsiteX7" fmla="*/ 290340 w 2932449"/>
              <a:gd name="connsiteY7" fmla="*/ 1359480 h 1800200"/>
              <a:gd name="connsiteX8" fmla="*/ 168496 w 2932449"/>
              <a:gd name="connsiteY8" fmla="*/ 1350150 h 1800200"/>
              <a:gd name="connsiteX9" fmla="*/ 149835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49835 w 2932449"/>
              <a:gd name="connsiteY5" fmla="*/ 450050 h 1800200"/>
              <a:gd name="connsiteX6" fmla="*/ 290340 w 2932449"/>
              <a:gd name="connsiteY6" fmla="*/ 478042 h 1800200"/>
              <a:gd name="connsiteX7" fmla="*/ 290340 w 2932449"/>
              <a:gd name="connsiteY7" fmla="*/ 1359480 h 1800200"/>
              <a:gd name="connsiteX8" fmla="*/ 168496 w 2932449"/>
              <a:gd name="connsiteY8" fmla="*/ 1350150 h 1800200"/>
              <a:gd name="connsiteX9" fmla="*/ 149835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2449" h="1800200">
                <a:moveTo>
                  <a:pt x="0" y="450050"/>
                </a:moveTo>
                <a:lnTo>
                  <a:pt x="56256" y="450050"/>
                </a:lnTo>
                <a:lnTo>
                  <a:pt x="56256" y="1350150"/>
                </a:lnTo>
                <a:lnTo>
                  <a:pt x="0" y="1350150"/>
                </a:lnTo>
                <a:lnTo>
                  <a:pt x="0" y="450050"/>
                </a:lnTo>
                <a:close/>
                <a:moveTo>
                  <a:pt x="149835" y="450050"/>
                </a:moveTo>
                <a:lnTo>
                  <a:pt x="290340" y="478042"/>
                </a:lnTo>
                <a:lnTo>
                  <a:pt x="290340" y="1359480"/>
                </a:lnTo>
                <a:lnTo>
                  <a:pt x="168496" y="1350150"/>
                </a:lnTo>
                <a:lnTo>
                  <a:pt x="149835" y="450050"/>
                </a:lnTo>
                <a:close/>
                <a:moveTo>
                  <a:pt x="374587" y="450050"/>
                </a:moveTo>
                <a:lnTo>
                  <a:pt x="2358921" y="683315"/>
                </a:lnTo>
                <a:lnTo>
                  <a:pt x="2340260" y="0"/>
                </a:lnTo>
                <a:lnTo>
                  <a:pt x="2932449" y="853447"/>
                </a:lnTo>
                <a:lnTo>
                  <a:pt x="2340260" y="1800200"/>
                </a:lnTo>
                <a:lnTo>
                  <a:pt x="2396244" y="1042239"/>
                </a:lnTo>
                <a:lnTo>
                  <a:pt x="374587" y="1368811"/>
                </a:lnTo>
                <a:cubicBezTo>
                  <a:pt x="377697" y="1068778"/>
                  <a:pt x="371477" y="750083"/>
                  <a:pt x="374587" y="450050"/>
                </a:cubicBezTo>
                <a:close/>
              </a:path>
            </a:pathLst>
          </a:custGeom>
          <a:gradFill>
            <a:gsLst>
              <a:gs pos="33000">
                <a:schemeClr val="accent5"/>
              </a:gs>
              <a:gs pos="50000">
                <a:schemeClr val="bg1"/>
              </a:gs>
              <a:gs pos="68000">
                <a:schemeClr val="accent5"/>
              </a:gs>
            </a:gsLst>
            <a:lin ang="5400000" scaled="1"/>
          </a:gra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714612" y="5786454"/>
            <a:ext cx="4500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55</a:t>
            </a: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년 체제 시작</a:t>
            </a:r>
            <a:endParaRPr lang="ko-KR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L" pitchFamily="18" charset="-127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일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본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의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5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5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년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 체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제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0" name="직선 연결선 3"/>
          <p:cNvCxnSpPr/>
          <p:nvPr/>
        </p:nvCxnSpPr>
        <p:spPr>
          <a:xfrm>
            <a:off x="179512" y="260648"/>
            <a:ext cx="60486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5"/>
          <p:cNvCxnSpPr/>
          <p:nvPr/>
        </p:nvCxnSpPr>
        <p:spPr>
          <a:xfrm>
            <a:off x="179512" y="1052736"/>
            <a:ext cx="61206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구름 모양 설명선 10"/>
          <p:cNvSpPr/>
          <p:nvPr/>
        </p:nvSpPr>
        <p:spPr>
          <a:xfrm>
            <a:off x="4357686" y="142852"/>
            <a:ext cx="4643470" cy="1928826"/>
          </a:xfrm>
          <a:prstGeom prst="cloudCallout">
            <a:avLst>
              <a:gd name="adj1" fmla="val -62876"/>
              <a:gd name="adj2" fmla="val -16825"/>
            </a:avLst>
          </a:prstGeom>
          <a:gradFill>
            <a:gsLst>
              <a:gs pos="0">
                <a:schemeClr val="accent5"/>
              </a:gs>
              <a:gs pos="5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1955</a:t>
            </a:r>
            <a:r>
              <a:rPr lang="ko-KR" altLang="en-US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자민당</a:t>
            </a:r>
            <a:r>
              <a:rPr lang="ko-KR" altLang="en-US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 창설 후</a:t>
            </a:r>
            <a:r>
              <a:rPr lang="en-US" altLang="ko-KR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, 1993</a:t>
            </a:r>
            <a:r>
              <a:rPr lang="ko-KR" altLang="en-US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년까지 여당인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자민당과</a:t>
            </a:r>
            <a:r>
              <a:rPr lang="ko-KR" altLang="en-US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 야당인 사회당의 양대 정당 구조가 형성된 체제 </a:t>
            </a:r>
            <a:endParaRPr lang="ko-KR" altLang="en-US" sz="1400" b="1" dirty="0">
              <a:solidFill>
                <a:srgbClr val="002060"/>
              </a:solidFill>
              <a:latin typeface="HY엽서L" pitchFamily="18" charset="-127"/>
              <a:ea typeface="HY엽서L" pitchFamily="18" charset="-127"/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5032745"/>
            <a:ext cx="1574911" cy="1574911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5125129"/>
            <a:ext cx="510681" cy="51068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57158" y="2139727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총선거에서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자민당이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사회당 의석수의 두 배에 이르는 의석점유율을 보이면서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장기집권을 계속 유지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8596" y="320254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출신의 국회의원 중에서 총리가 계속 배출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0034" y="407730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출신이 각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성청의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각료가 되면서 고위직 관료출신 중에는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낙하산 인사로 기업의 수장이 되기도 했음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500034" y="5357826"/>
            <a:ext cx="6786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따라서</a:t>
            </a:r>
            <a:r>
              <a:rPr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일본의 정당정치는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자민당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일당우위 정당체계</a:t>
            </a: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곱셈 기호 23"/>
          <p:cNvSpPr/>
          <p:nvPr/>
        </p:nvSpPr>
        <p:spPr>
          <a:xfrm>
            <a:off x="24064" y="1261920"/>
            <a:ext cx="9119936" cy="4381658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폭발 2 24"/>
          <p:cNvSpPr/>
          <p:nvPr/>
        </p:nvSpPr>
        <p:spPr>
          <a:xfrm>
            <a:off x="2428860" y="1761986"/>
            <a:ext cx="4714908" cy="2928958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 체제 변화</a:t>
            </a:r>
            <a:endParaRPr lang="ko-KR" altLang="en-US" sz="3200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2267744" y="3293695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자사</a:t>
            </a:r>
            <a:endParaRPr lang="en-US" altLang="ko-KR" sz="20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5364088" y="3293695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경쟁사</a:t>
            </a:r>
            <a:endParaRPr lang="en-US" altLang="ko-KR" sz="20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9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3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온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건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다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/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연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합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9" name="직선 연결선 3"/>
          <p:cNvCxnSpPr/>
          <p:nvPr/>
        </p:nvCxnSpPr>
        <p:spPr>
          <a:xfrm>
            <a:off x="179512" y="260648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5"/>
          <p:cNvCxnSpPr/>
          <p:nvPr/>
        </p:nvCxnSpPr>
        <p:spPr>
          <a:xfrm>
            <a:off x="179512" y="1052736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/>
          <p:cNvSpPr/>
          <p:nvPr/>
        </p:nvSpPr>
        <p:spPr>
          <a:xfrm>
            <a:off x="1311690" y="1644480"/>
            <a:ext cx="5760640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파벌간 세력의 균형이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타나카가쿠에이에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의해서 무너짐 </a:t>
            </a:r>
            <a:r>
              <a:rPr lang="ko-KR" altLang="en-US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혼란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591610" y="1709358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>
                <a:solidFill>
                  <a:schemeClr val="tx1"/>
                </a:solidFill>
              </a:rPr>
              <a:t>1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1311690" y="2643182"/>
            <a:ext cx="5760640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버블 붕괴로 인한 경제 부진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정치 불신 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지지 하락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591610" y="2708060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2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1311690" y="3714752"/>
            <a:ext cx="5760640" cy="857256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자민당의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이미지 추락에도 불구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자민당을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대신할 실력을 가지지 않은 사회당의 부진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 정치에 대한 불만과 무력감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무관심 야기</a:t>
            </a:r>
            <a:endParaRPr lang="en-US" altLang="ko-KR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591610" y="3779630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3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19" name="Rectangle 12"/>
          <p:cNvSpPr/>
          <p:nvPr/>
        </p:nvSpPr>
        <p:spPr>
          <a:xfrm>
            <a:off x="1311690" y="5000636"/>
            <a:ext cx="5760640" cy="857256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1976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록히드사건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1988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리쿠르트사건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1991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사가와큐빈사건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→정치 불신 극에 달함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Rectangle 13"/>
          <p:cNvSpPr/>
          <p:nvPr/>
        </p:nvSpPr>
        <p:spPr>
          <a:xfrm>
            <a:off x="591610" y="5067514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4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5364088" y="3293695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경쟁사</a:t>
            </a:r>
            <a:endParaRPr lang="en-US" altLang="ko-KR" sz="20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9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3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온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건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다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/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연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합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9" name="직선 연결선 3"/>
          <p:cNvCxnSpPr/>
          <p:nvPr/>
        </p:nvCxnSpPr>
        <p:spPr>
          <a:xfrm>
            <a:off x="179512" y="260648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5"/>
          <p:cNvCxnSpPr/>
          <p:nvPr/>
        </p:nvCxnSpPr>
        <p:spPr>
          <a:xfrm>
            <a:off x="179512" y="1052736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3"/>
          <p:cNvSpPr/>
          <p:nvPr/>
        </p:nvSpPr>
        <p:spPr>
          <a:xfrm>
            <a:off x="285720" y="1357298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5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000100" y="1357298"/>
            <a:ext cx="628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미야자와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기이치 내각의 정치개혁 법안에 </a:t>
            </a:r>
            <a:endParaRPr lang="en-US" altLang="ko-KR" sz="1600" b="1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반대하는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의원이 대량으로 탈당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톱니 모양의 오른쪽 화살표 21"/>
          <p:cNvSpPr/>
          <p:nvPr/>
        </p:nvSpPr>
        <p:spPr>
          <a:xfrm rot="5400000">
            <a:off x="3714744" y="1857364"/>
            <a:ext cx="500066" cy="928694"/>
          </a:xfrm>
          <a:prstGeom prst="notchedRightArrow">
            <a:avLst>
              <a:gd name="adj1" fmla="val 50000"/>
              <a:gd name="adj2" fmla="val 35920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000100" y="2643182"/>
            <a:ext cx="628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하다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쓰토무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오자와 이치로 등이 신생당을 결성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다케무라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마사요시는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신당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사키가케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결성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→ 그 결과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의석이 대폭 감소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00100" y="4214818"/>
            <a:ext cx="628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신생당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신당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사키가케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호소카와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모리히로의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일본신당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공명당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민사당이 약진 →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미야자와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기이치 사퇴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톱니 모양의 오른쪽 화살표 21"/>
          <p:cNvSpPr/>
          <p:nvPr/>
        </p:nvSpPr>
        <p:spPr>
          <a:xfrm rot="5400000">
            <a:off x="3714744" y="3429000"/>
            <a:ext cx="500066" cy="928694"/>
          </a:xfrm>
          <a:prstGeom prst="notchedRightArrow">
            <a:avLst>
              <a:gd name="adj1" fmla="val 50000"/>
              <a:gd name="adj2" fmla="val 35920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Right Arrow 12"/>
          <p:cNvSpPr/>
          <p:nvPr/>
        </p:nvSpPr>
        <p:spPr>
          <a:xfrm>
            <a:off x="714348" y="4857760"/>
            <a:ext cx="1656184" cy="165618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0000"/>
              </a:gs>
              <a:gs pos="78750">
                <a:srgbClr val="FF0000"/>
              </a:gs>
              <a:gs pos="2500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1428728" y="5429264"/>
            <a:ext cx="6286544" cy="101566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자민당은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창당 아래 최초로 야당이 됨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“55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년 체제 일시적 붕괴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”</a:t>
            </a:r>
            <a:endParaRPr lang="ko-KR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9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3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온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건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다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/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연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합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5" name="직선 연결선 3"/>
          <p:cNvCxnSpPr/>
          <p:nvPr/>
        </p:nvCxnSpPr>
        <p:spPr>
          <a:xfrm>
            <a:off x="179512" y="260648"/>
            <a:ext cx="42484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5"/>
          <p:cNvCxnSpPr/>
          <p:nvPr/>
        </p:nvCxnSpPr>
        <p:spPr>
          <a:xfrm>
            <a:off x="179512" y="1052736"/>
            <a:ext cx="42484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14282" y="1214422"/>
            <a:ext cx="1930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200" b="1" dirty="0" smtClean="0">
                <a:solidFill>
                  <a:srgbClr val="FF0000"/>
                </a:solidFill>
              </a:rPr>
              <a:t>But,</a:t>
            </a:r>
            <a:endParaRPr lang="ko-KR" altLang="en-US" sz="7200" dirty="0">
              <a:solidFill>
                <a:srgbClr val="FF0000"/>
              </a:solidFill>
            </a:endParaRPr>
          </a:p>
        </p:txBody>
      </p:sp>
      <p:sp>
        <p:nvSpPr>
          <p:cNvPr id="9" name="폭발 2 8"/>
          <p:cNvSpPr/>
          <p:nvPr/>
        </p:nvSpPr>
        <p:spPr>
          <a:xfrm>
            <a:off x="1071538" y="785794"/>
            <a:ext cx="7500990" cy="4286280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개 군소야당은 정책대립과 수상선출 등을 둘러싼 분열로 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불과 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개월의 단기정권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호소카와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내각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으로 막을 내리면서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자민당은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개월 만에 다시 정권의 중심에 위치하게 되었다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857224" y="5286388"/>
            <a:ext cx="7572428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자민당의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일당우위제는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붕괴되고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온건다당제에 기반한 연립정권시기가 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시작되었으며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이러한 양상은 최근까지 이어지고 있다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대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표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적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인 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사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건 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리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9" name="직선 연결선 3"/>
          <p:cNvCxnSpPr/>
          <p:nvPr/>
        </p:nvCxnSpPr>
        <p:spPr>
          <a:xfrm>
            <a:off x="179512" y="260648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5"/>
          <p:cNvCxnSpPr/>
          <p:nvPr/>
        </p:nvCxnSpPr>
        <p:spPr>
          <a:xfrm>
            <a:off x="179512" y="1052736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428596" y="1714488"/>
            <a:ext cx="7243738" cy="1000132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 lang="ko-KR" altLang="en-US"/>
            </a:pPr>
            <a:endParaRPr lang="en-US" altLang="ko-KR" sz="1200" dirty="0"/>
          </a:p>
          <a:p>
            <a:pPr lvl="0">
              <a:defRPr lang="ko-KR" altLang="en-US"/>
            </a:pP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미국의 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록히드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사에서 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1950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년대 후반부터 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1970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년대까지 항공기를 팔기 위해서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여러 나라에 뇌물을 뿌린 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일련의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사건으로 당시 수상이었던 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다나카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수상이 관련되어 있어 정치적 파장을 가지고 온 사건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28596" y="3214685"/>
            <a:ext cx="7243738" cy="1143009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 lang="ko-KR" altLang="en-US"/>
            </a:pPr>
            <a:endParaRPr lang="en-US" altLang="ko-KR" sz="1200" dirty="0"/>
          </a:p>
          <a:p>
            <a:pPr lvl="0">
              <a:defRPr lang="ko-KR" altLang="en-US"/>
            </a:pPr>
            <a:endParaRPr lang="en-US" altLang="ko-KR" sz="1400" dirty="0" smtClean="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  <a:p>
            <a:pPr lvl="0">
              <a:defRPr lang="ko-KR" altLang="en-US"/>
            </a:pP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일본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정보산업회사인 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리쿠르트사가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계열회사인 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리쿠르트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코스모스의 미공개 주식을 공개 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직전정치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관료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경제계의 유력 인사들에게 싸게 양도하여 공개 후에 부당 이익을 보게 함으로써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사실상의 뇌물을 공여한 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사건</a:t>
            </a:r>
            <a:endParaRPr lang="en-US" altLang="ko-KR" sz="1400" dirty="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28596" y="5214950"/>
            <a:ext cx="7243738" cy="78581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 smtClean="0"/>
          </a:p>
          <a:p>
            <a:pPr lvl="0">
              <a:defRPr lang="ko-KR" altLang="en-US"/>
            </a:pPr>
            <a:r>
              <a:rPr lang="ko-KR" altLang="en-US" sz="1400" dirty="0" err="1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자민당의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전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부총재 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가네마루가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거대 택배회사인 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사가와 </a:t>
            </a:r>
            <a:r>
              <a:rPr lang="ko-KR" altLang="en-US" sz="1400" dirty="0" err="1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큐빈으로부터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억 엔의 부정현금을 받은 사건을 말한다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200" dirty="0"/>
              <a:t> </a:t>
            </a:r>
          </a:p>
        </p:txBody>
      </p:sp>
      <p:sp>
        <p:nvSpPr>
          <p:cNvPr id="39" name="위쪽 리본 38"/>
          <p:cNvSpPr/>
          <p:nvPr/>
        </p:nvSpPr>
        <p:spPr>
          <a:xfrm>
            <a:off x="142844" y="1142984"/>
            <a:ext cx="2286016" cy="785818"/>
          </a:xfrm>
          <a:prstGeom prst="ribbon2">
            <a:avLst>
              <a:gd name="adj1" fmla="val 33333"/>
              <a:gd name="adj2" fmla="val 7103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en-US" altLang="ko-KR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76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ko-KR" altLang="en-US" sz="1400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록히드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사건</a:t>
            </a:r>
            <a:endParaRPr lang="ko-KR" altLang="en-US" sz="1400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42" name="위쪽 리본 41"/>
          <p:cNvSpPr/>
          <p:nvPr/>
        </p:nvSpPr>
        <p:spPr>
          <a:xfrm>
            <a:off x="142844" y="2857496"/>
            <a:ext cx="2571768" cy="785818"/>
          </a:xfrm>
          <a:prstGeom prst="ribbon2">
            <a:avLst>
              <a:gd name="adj1" fmla="val 33333"/>
              <a:gd name="adj2" fmla="val 7103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en-US" altLang="ko-KR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88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ko-KR" altLang="en-US" sz="1400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리쿠르트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사건</a:t>
            </a:r>
            <a:endParaRPr lang="ko-KR" altLang="en-US" sz="1400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45" name="위쪽 리본 44"/>
          <p:cNvSpPr/>
          <p:nvPr/>
        </p:nvSpPr>
        <p:spPr>
          <a:xfrm>
            <a:off x="142844" y="4643446"/>
            <a:ext cx="2857520" cy="785818"/>
          </a:xfrm>
          <a:prstGeom prst="ribbon2">
            <a:avLst>
              <a:gd name="adj1" fmla="val 33333"/>
              <a:gd name="adj2" fmla="val 7103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en-US" altLang="ko-KR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91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사가와 </a:t>
            </a:r>
            <a:r>
              <a:rPr lang="ko-KR" altLang="en-US" sz="1400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큐빈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사건</a:t>
            </a:r>
            <a:endParaRPr lang="ko-KR" altLang="en-US" sz="1400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연립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내각이란 무엇일까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?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026" name="Picture 2" descr="C:\Users\USER\Desktop\예비자료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4339387" cy="27544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2852936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정치적 성격이 가까운 정당간의 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r>
              <a:rPr lang="ko-KR" altLang="en-US" sz="3200" b="1" dirty="0" smtClean="0">
                <a:solidFill>
                  <a:srgbClr val="FF0000"/>
                </a:solidFill>
              </a:rPr>
              <a:t>제휴의 의한 다수파 형성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장점 아닌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단점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으로는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?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2050" name="Picture 2" descr="C:\Users\USER\Desktop\예비자료\imagesCA3ZI6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204864"/>
            <a:ext cx="5951481" cy="39604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00192" y="364502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정책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err="1" smtClean="0">
                <a:solidFill>
                  <a:srgbClr val="FF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자민당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만의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단일정권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몰락</a:t>
            </a:r>
            <a:endParaRPr lang="en-US" altLang="ko-KR" sz="2800" b="1" dirty="0" smtClean="0">
              <a:solidFill>
                <a:srgbClr val="FF0000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3074" name="Picture 2" descr="C:\Users\USER\Desktop\예비자료\imagesCA4L5S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3451094" cy="41044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63888" y="23488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solidFill>
                  <a:srgbClr val="FF0000"/>
                </a:solidFill>
              </a:rPr>
              <a:t>와르르륵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299695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그리고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371703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새로운 연립정부의 시작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호소카와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내각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4098" name="Picture 2" descr="C:\Users\USER\Desktop\예비자료\imagesCAXF5G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312368" cy="3528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67744" y="5589240"/>
            <a:ext cx="3096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smtClean="0"/>
              <a:t>어떻게 </a:t>
            </a:r>
            <a:r>
              <a:rPr lang="ko-KR" altLang="en-US" sz="2300" dirty="0" err="1" smtClean="0">
                <a:solidFill>
                  <a:srgbClr val="FF0000"/>
                </a:solidFill>
              </a:rPr>
              <a:t>호소카와</a:t>
            </a:r>
            <a:r>
              <a:rPr lang="ko-KR" altLang="en-US" sz="2300" dirty="0" smtClean="0">
                <a:solidFill>
                  <a:srgbClr val="FF0000"/>
                </a:solidFill>
              </a:rPr>
              <a:t> 내각</a:t>
            </a:r>
            <a:r>
              <a:rPr lang="ko-KR" altLang="en-US" sz="2300" dirty="0" smtClean="0"/>
              <a:t>이 생겨나게 되었을까</a:t>
            </a:r>
            <a:r>
              <a:rPr lang="en-US" altLang="ko-KR" sz="2300" dirty="0" smtClean="0"/>
              <a:t>?</a:t>
            </a:r>
            <a:endParaRPr lang="ko-KR" altLang="en-US" sz="2300" dirty="0"/>
          </a:p>
        </p:txBody>
      </p:sp>
      <p:pic>
        <p:nvPicPr>
          <p:cNvPr id="4099" name="Picture 3" descr="C:\Users\USER\Desktop\예비자료\ugcCA07AD8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572223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일본 최초의 정당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이란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?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700809"/>
            <a:ext cx="648072" cy="624263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527" y="2852936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최초의 자유민권운동의 정치결사</a:t>
            </a:r>
            <a:endParaRPr lang="ko-KR" altLang="en-US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87624" y="332505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3528" y="2780928"/>
            <a:ext cx="552256" cy="552256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055" y="3847585"/>
            <a:ext cx="596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이타가키 다이스케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’,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고토 쇼지로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가 중심으로 결성</a:t>
            </a:r>
            <a:endParaRPr lang="ko-KR" altLang="en-US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69152" y="4319703"/>
            <a:ext cx="56886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3528" y="3789040"/>
            <a:ext cx="552256" cy="552256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4799461"/>
            <a:ext cx="552256" cy="552256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8" y="5685056"/>
            <a:ext cx="552256" cy="552256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2527" y="4844689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천부 인권론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, 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자유 사상 주창</a:t>
            </a:r>
            <a:endParaRPr lang="ko-KR" altLang="en-US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59632" y="5316807"/>
            <a:ext cx="30243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92527" y="5765194"/>
            <a:ext cx="600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애국주의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, 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민족주의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, 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자유민권운동 등의 실현을 목표</a:t>
            </a:r>
            <a:endParaRPr lang="ko-KR" altLang="en-US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187624" y="6237312"/>
            <a:ext cx="5760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15616" y="1628800"/>
            <a:ext cx="7407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메이지 </a:t>
            </a:r>
            <a:r>
              <a:rPr lang="en-US" altLang="ko-KR" sz="2000" b="1" dirty="0"/>
              <a:t>23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(1890</a:t>
            </a:r>
            <a:r>
              <a:rPr lang="ko-KR" altLang="en-US" sz="2000" b="1" dirty="0"/>
              <a:t>년</a:t>
            </a:r>
            <a:r>
              <a:rPr lang="en-US" altLang="ko-KR" sz="2000" b="1" dirty="0" smtClean="0"/>
              <a:t>) 5</a:t>
            </a:r>
            <a:r>
              <a:rPr lang="ko-KR" altLang="en-US" sz="2000" b="1" dirty="0"/>
              <a:t>월 </a:t>
            </a:r>
            <a:r>
              <a:rPr lang="en-US" altLang="ko-KR" sz="2000" b="1" dirty="0"/>
              <a:t>5</a:t>
            </a:r>
            <a:r>
              <a:rPr lang="ko-KR" altLang="en-US" sz="2000" b="1" dirty="0"/>
              <a:t>일에 </a:t>
            </a:r>
            <a:r>
              <a:rPr lang="ko-KR" altLang="en-US" sz="2000" b="1" dirty="0" smtClean="0"/>
              <a:t>구 </a:t>
            </a:r>
            <a:r>
              <a:rPr lang="ko-KR" altLang="en-US" sz="2000" b="1" dirty="0"/>
              <a:t>자유당 토사파를 중심으로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설립된 정당</a:t>
            </a:r>
            <a:endParaRPr lang="ko-KR" altLang="en-US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36863" y="2366559"/>
            <a:ext cx="69424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고이즈미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내각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5122" name="Picture 2" descr="C:\Users\USER\Desktop\예비자료\ugcCA5K6LQ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018735" cy="35283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5157192"/>
            <a:ext cx="4392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 err="1" smtClean="0"/>
              <a:t>고이즈미</a:t>
            </a:r>
            <a:r>
              <a:rPr lang="ko-KR" altLang="en-US" sz="2300" b="1" dirty="0" smtClean="0"/>
              <a:t> 前총리가 진행한 </a:t>
            </a:r>
            <a:endParaRPr lang="en-US" altLang="ko-KR" sz="2300" b="1" dirty="0" smtClean="0"/>
          </a:p>
          <a:p>
            <a:r>
              <a:rPr lang="ko-KR" altLang="en-US" sz="2300" b="1" dirty="0" smtClean="0">
                <a:solidFill>
                  <a:srgbClr val="FF0000"/>
                </a:solidFill>
              </a:rPr>
              <a:t>방향</a:t>
            </a:r>
            <a:r>
              <a:rPr lang="ko-KR" altLang="en-US" sz="2300" b="1" dirty="0" smtClean="0"/>
              <a:t>은</a:t>
            </a:r>
            <a:r>
              <a:rPr lang="en-US" altLang="ko-KR" sz="2300" b="1" dirty="0" smtClean="0"/>
              <a:t>?</a:t>
            </a:r>
            <a:endParaRPr lang="ko-KR" altLang="en-US" sz="2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15567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개조내각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개조내각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43651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 개조내각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20608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인기 위주의 내각 구성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16" name="구름 모양 설명선 15"/>
          <p:cNvSpPr/>
          <p:nvPr/>
        </p:nvSpPr>
        <p:spPr>
          <a:xfrm>
            <a:off x="5436096" y="1124744"/>
            <a:ext cx="1872208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결과는</a:t>
            </a:r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35010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절대안정을 유지하기 위한 각료의 재임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49411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자민당</a:t>
            </a:r>
            <a:r>
              <a:rPr lang="ko-KR" altLang="en-US" dirty="0" smtClean="0"/>
              <a:t> 총재의 임기만료에 따라 </a:t>
            </a:r>
            <a:r>
              <a:rPr lang="ko-KR" altLang="en-US" dirty="0" err="1" smtClean="0"/>
              <a:t>고이즈미</a:t>
            </a:r>
            <a:r>
              <a:rPr lang="ko-KR" altLang="en-US" dirty="0" smtClean="0"/>
              <a:t> 총리 사직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아베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내각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6146" name="Picture 2" descr="C:\Users\USER\Desktop\예비자료\u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960329" cy="36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5896" y="19168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개조내각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33569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개조내각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733256"/>
            <a:ext cx="3096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 err="1" smtClean="0"/>
              <a:t>아베</a:t>
            </a:r>
            <a:r>
              <a:rPr lang="ko-KR" altLang="en-US" sz="2300" b="1" dirty="0" smtClean="0"/>
              <a:t> 내각이 가지는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의미는</a:t>
            </a:r>
            <a:r>
              <a:rPr lang="en-US" altLang="ko-KR" sz="2300" b="1" dirty="0" smtClean="0">
                <a:solidFill>
                  <a:srgbClr val="FF0000"/>
                </a:solidFill>
              </a:rPr>
              <a:t>?</a:t>
            </a:r>
            <a:endParaRPr lang="ko-KR" altLang="en-US" sz="23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24928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자민당과</a:t>
            </a:r>
            <a:r>
              <a:rPr lang="ko-KR" altLang="en-US" dirty="0" smtClean="0"/>
              <a:t> 공명당의 연립내각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40770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전체 의석의 </a:t>
            </a:r>
            <a:r>
              <a:rPr lang="en-US" altLang="ko-KR" dirty="0" smtClean="0"/>
              <a:t>2/3</a:t>
            </a:r>
            <a:r>
              <a:rPr lang="ko-KR" altLang="en-US" dirty="0" smtClean="0"/>
              <a:t>확보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한국과 일본의 정치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1" name="텍스트 개체 틀 7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한국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내용 개체 틀 8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1600" dirty="0" smtClean="0"/>
              <a:t>한국의 정부는 “대통령”을 중심으로 한 대통령제다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여기서는 입법부와 대통령은 헌법에 보장된 임기 기간을 특별한 사유가 없는 이상 보장받을 수 있다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이것은 대통령이 임기 기간 동안 의회의 눈치를 보지 않고 자신이 원하는 대로 국정을 펼 수 있는 것을 뜻하기 때문에 정책의 일관성과 국가정책의 강력한 집행이 가능하다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정국이 안정되고 국가정책을 신속하고 강력하게 추진할 수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  <p:sp>
        <p:nvSpPr>
          <p:cNvPr id="13" name="텍스트 개체 틀 9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내용 개체 틀 10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1600" dirty="0" smtClean="0"/>
              <a:t>일본의 정부는 “총리”</a:t>
            </a:r>
            <a:r>
              <a:rPr lang="ko-KR" altLang="en-US" sz="1600" dirty="0" err="1" smtClean="0"/>
              <a:t>를</a:t>
            </a:r>
            <a:r>
              <a:rPr lang="ko-KR" altLang="en-US" sz="1600" dirty="0" smtClean="0"/>
              <a:t> 중심으로 한 의원내각제이며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의회에서 행정부를 구성하기 때문에 행정부에 대한 국민들의 신뢰 여부가 국회 의원 총선거에 큰 영향을 준다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그만큼 의회의 다수는 국민의 요구에 민감하게 대응하여 내각불신임 등의 수단을 신속하게 사용한다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의회의 요구에 즉각적이고 민감한 대응에 입법부와 행정부 상호간에 협조적이고 능률적으로 적극적인 정책을 수행하는 것이 가능하다</a:t>
            </a:r>
            <a:r>
              <a:rPr lang="en-US" altLang="ko-KR" sz="1600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일본 정치와 천황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6" name="내용 개체 틀 10" descr="Emperor_Akihito_cropped_2_Barack_Obama_Emperor_Akihito_and_Empress_Michiko_20140424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342902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바닥글 개체 틀 11"/>
          <p:cNvSpPr>
            <a:spLocks noGrp="1"/>
          </p:cNvSpPr>
          <p:nvPr>
            <p:ph type="ftr" sz="quarter" idx="11"/>
          </p:nvPr>
        </p:nvSpPr>
        <p:spPr>
          <a:xfrm>
            <a:off x="1000100" y="5715016"/>
            <a:ext cx="3214710" cy="714380"/>
          </a:xfrm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ko-KR" altLang="en-US" sz="1600" b="1" dirty="0" smtClean="0">
                <a:solidFill>
                  <a:schemeClr val="tx1"/>
                </a:solidFill>
              </a:rPr>
              <a:t>現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아키히토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천황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(1989.01.07~ 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내용 개체 틀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marR="0" lvl="0" indent="-400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제국주의 시절에 만들어진 구 헌법에는 “대일본제국은 만세일계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萬世一系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의 천황이 통치하며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통치권의 총람자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總攬者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)”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라고 명기하였다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00050" marR="0" lvl="0" indent="-400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차 세계대전 이후에 제정된 신 헌법에서는 “국가와 국민통합의 상징이며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헌법 제 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헌법에 정해진 일정한 국사행위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國事行爲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이외 국정에 관한 권리의 주장과 행사는 불가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 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하다”라고 명기하여 정치적으로 엄정중립을 지키며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어떠한 정치문제에도 관여하지 않음을 밝혔다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천황과 황족은 선거권 및 피선거권을 갖지 않으며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국사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國事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관한 천황의 모든 행위는 내각의 조언과 승인을 필요로 하며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그 책임은 내각이 지는 것으로 되어 있다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정치기관의 비교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graphicFrame>
        <p:nvGraphicFramePr>
          <p:cNvPr id="16" name="내용 개체 틀 10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8229600" cy="532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57526"/>
                <a:gridCol w="2728874"/>
              </a:tblGrid>
              <a:tr h="1232306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   </a:t>
                      </a:r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sz="2800" dirty="0" smtClean="0"/>
                        <a:t>한국 </a:t>
                      </a:r>
                      <a:endParaRPr lang="en-US" altLang="ko-KR" sz="2800" dirty="0" smtClean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sz="2400" dirty="0" smtClean="0"/>
                        <a:t>일본</a:t>
                      </a:r>
                      <a:endParaRPr lang="ko-KR" altLang="en-US" sz="24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232306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marL="457200" indent="-457200" algn="ctr" latinLnBrk="1">
                        <a:buFont typeface="+mj-lt"/>
                        <a:buAutoNum type="arabicPeriod"/>
                      </a:pPr>
                      <a:r>
                        <a:rPr lang="ko-KR" altLang="en-US" sz="2400" dirty="0" smtClean="0"/>
                        <a:t>입법부</a:t>
                      </a:r>
                      <a:endParaRPr lang="ko-KR" altLang="en-US" sz="2400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국회의원들이 국정의 근간이 되는 법률을 제정하는 입법 기관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국정 운영을 감시하고 통제하는 국정 통제 기관 역할도 수행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국가의 유일한 입법 기관</a:t>
                      </a:r>
                    </a:p>
                    <a:p>
                      <a:r>
                        <a:rPr lang="ko-KR" altLang="en-US" sz="1400" dirty="0" smtClean="0"/>
                        <a:t>국민의 의사를 가장 직접적으로 대표하는 국권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國權</a:t>
                      </a:r>
                      <a:r>
                        <a:rPr lang="en-US" altLang="ko-KR" sz="1400" dirty="0" smtClean="0"/>
                        <a:t>)</a:t>
                      </a:r>
                      <a:r>
                        <a:rPr lang="ko-KR" altLang="en-US" sz="1400" dirty="0" smtClean="0"/>
                        <a:t>의 최고기관유일한 법률제정 기관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232306">
                <a:tc>
                  <a:txBody>
                    <a:bodyPr/>
                    <a:lstStyle/>
                    <a:p>
                      <a:pPr marL="457200" indent="-457200" algn="ctr" latinLnBrk="1">
                        <a:buFont typeface="+mj-lt"/>
                        <a:buNone/>
                      </a:pPr>
                      <a:endParaRPr lang="en-US" altLang="ko-KR" sz="2400" dirty="0" smtClean="0"/>
                    </a:p>
                    <a:p>
                      <a:pPr marL="457200" indent="-457200" algn="ctr" latinLnBrk="1">
                        <a:buFont typeface="+mj-lt"/>
                        <a:buNone/>
                      </a:pPr>
                      <a:r>
                        <a:rPr lang="en-US" altLang="ko-KR" sz="2400" dirty="0" smtClean="0"/>
                        <a:t>2.</a:t>
                      </a:r>
                      <a:r>
                        <a:rPr lang="en-US" altLang="ko-KR" sz="2400" baseline="0" dirty="0" smtClean="0"/>
                        <a:t> </a:t>
                      </a:r>
                      <a:r>
                        <a:rPr lang="ko-KR" altLang="en-US" sz="2400" dirty="0" smtClean="0"/>
                        <a:t>행정부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국무총리제가 있어 국무총리는 대통령 부재나 탄핵으로 인한 권한 </a:t>
                      </a:r>
                      <a:r>
                        <a:rPr lang="ko-KR" altLang="en-US" sz="1400" dirty="0" err="1" smtClean="0"/>
                        <a:t>정지시</a:t>
                      </a:r>
                      <a:r>
                        <a:rPr lang="ko-KR" altLang="en-US" sz="1400" dirty="0" smtClean="0"/>
                        <a:t> 그 권한을 대체하는 </a:t>
                      </a:r>
                      <a:r>
                        <a:rPr lang="ko-KR" altLang="en-US" sz="1400" dirty="0" err="1" smtClean="0"/>
                        <a:t>역활을</a:t>
                      </a:r>
                      <a:r>
                        <a:rPr lang="ko-KR" altLang="en-US" sz="1400" dirty="0" smtClean="0"/>
                        <a:t> 수행하며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대통령의 보좌 기관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국무회의 부의장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집행부 제 </a:t>
                      </a:r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인자로서의 지위를 가짐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행정 사무 이외에 법률 집행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외교 관계의 처리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조약 체결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예산 작성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정령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政令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지정 등의 업무를 담당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국무대신들을 책임자로 하는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성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省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갖춤</a:t>
                      </a:r>
                      <a:endParaRPr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232306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3. </a:t>
                      </a:r>
                      <a:r>
                        <a:rPr lang="ko-KR" altLang="en-US" sz="2400" dirty="0" smtClean="0"/>
                        <a:t>사법부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 smtClean="0"/>
                        <a:t>구체적인 법률상의 분쟁이 있는 경우에 당사자로부터 쟁송의 제기를 기다려 합법성 여부를 판단하고 선언함으로써 법질서를 유지하는 작용을 담당</a:t>
                      </a:r>
                      <a:endParaRPr lang="en-US" altLang="ko-K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사법권은 최고재판소를 법률에 의거하여 설치된 하급 재판소에 속하며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최고재판소 장관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재판관으로 구성되며 내각의 지명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 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ko-KR" altLang="en-US" sz="1400" dirty="0" smtClean="0"/>
                        <a:t>천황의 임명으로 되어 있음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정치기관의 비교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6" name="내용 개체 틀 3" descr="ROK_election_system_and_separation_of_powers_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585712" cy="4998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정치기관의 비교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0" name="내용 개체 틀 3" descr="757px-Politics_Under_Constitution_of_Japan-korea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6871" y="1600200"/>
            <a:ext cx="571025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한국의 선거제도와 선거구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ko-KR" altLang="en-US" sz="4000" dirty="0"/>
              <a:t>선거제도와 선거구</a:t>
            </a:r>
          </a:p>
          <a:p>
            <a:pPr fontAlgn="base"/>
            <a:r>
              <a:rPr lang="ko-KR" altLang="en-US" dirty="0" smtClean="0"/>
              <a:t>선거구는 </a:t>
            </a:r>
            <a:r>
              <a:rPr lang="ko-KR" altLang="en-US" dirty="0"/>
              <a:t>독립하여 선거를 할 수 있는 단위구역</a:t>
            </a:r>
            <a:r>
              <a:rPr lang="en-US" altLang="ko-KR" dirty="0"/>
              <a:t>(</a:t>
            </a:r>
            <a:r>
              <a:rPr lang="ko-KR" altLang="en-US" dirty="0"/>
              <a:t>單位區域</a:t>
            </a:r>
            <a:r>
              <a:rPr lang="en-US" altLang="ko-KR" dirty="0"/>
              <a:t>)</a:t>
            </a:r>
            <a:r>
              <a:rPr lang="ko-KR" altLang="en-US" dirty="0"/>
              <a:t>을 말한다</a:t>
            </a:r>
            <a:r>
              <a:rPr lang="en-US" altLang="ko-KR" dirty="0"/>
              <a:t>. </a:t>
            </a:r>
            <a:r>
              <a:rPr lang="ko-KR" altLang="en-US" dirty="0"/>
              <a:t>선거구는 지방선거구</a:t>
            </a:r>
            <a:r>
              <a:rPr lang="en-US" altLang="ko-KR" dirty="0"/>
              <a:t>·</a:t>
            </a:r>
            <a:r>
              <a:rPr lang="ko-KR" altLang="en-US" dirty="0"/>
              <a:t>전국선거구 또는 다 같은 지역선거구인 것이 대부분이지만</a:t>
            </a:r>
            <a:r>
              <a:rPr lang="en-US" altLang="ko-KR" dirty="0"/>
              <a:t>, </a:t>
            </a:r>
            <a:r>
              <a:rPr lang="ko-KR" altLang="en-US" dirty="0"/>
              <a:t>때로는 </a:t>
            </a:r>
            <a:r>
              <a:rPr lang="en-US" altLang="ko-KR" dirty="0"/>
              <a:t>1948</a:t>
            </a:r>
            <a:r>
              <a:rPr lang="ko-KR" altLang="en-US" dirty="0"/>
              <a:t>년까지의 영국에서와 같은 대학선거구</a:t>
            </a:r>
            <a:r>
              <a:rPr lang="en-US" altLang="ko-KR" dirty="0"/>
              <a:t>(</a:t>
            </a:r>
            <a:r>
              <a:rPr lang="ko-KR" altLang="en-US" dirty="0"/>
              <a:t>大學選擧區</a:t>
            </a:r>
            <a:r>
              <a:rPr lang="en-US" altLang="ko-KR" dirty="0"/>
              <a:t>)</a:t>
            </a:r>
            <a:r>
              <a:rPr lang="ko-KR" altLang="en-US" dirty="0"/>
              <a:t>도 있었다</a:t>
            </a:r>
            <a:r>
              <a:rPr lang="en-US" altLang="ko-KR" dirty="0"/>
              <a:t>. </a:t>
            </a:r>
            <a:r>
              <a:rPr lang="ko-KR" altLang="en-US" dirty="0"/>
              <a:t>그러나 일반적으로 선거구를 기준으로 선거제도를 구분하면 크게 소선거구제와 대선거구제로 나누어진다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sz="3500" dirty="0"/>
              <a:t>⑴ 소선거구제</a:t>
            </a:r>
            <a:r>
              <a:rPr lang="en-US" altLang="ko-KR" sz="3500" dirty="0"/>
              <a:t>(</a:t>
            </a:r>
            <a:r>
              <a:rPr lang="ko-KR" altLang="en-US" sz="3500" dirty="0" smtClean="0"/>
              <a:t>小選擧區制</a:t>
            </a:r>
            <a:r>
              <a:rPr lang="en-US" altLang="ko-KR" sz="3500" dirty="0" smtClean="0"/>
              <a:t>)</a:t>
            </a:r>
            <a:endParaRPr lang="ko-KR" altLang="en-US" sz="3500" dirty="0"/>
          </a:p>
          <a:p>
            <a:pPr fontAlgn="base"/>
            <a:r>
              <a:rPr lang="ko-KR" altLang="en-US" dirty="0"/>
              <a:t>한 선거구에서 </a:t>
            </a:r>
            <a:r>
              <a:rPr lang="en-US" altLang="ko-KR" dirty="0"/>
              <a:t>1</a:t>
            </a:r>
            <a:r>
              <a:rPr lang="ko-KR" altLang="en-US" dirty="0"/>
              <a:t>인의 당선자를 선출하는 선거제도</a:t>
            </a:r>
            <a:r>
              <a:rPr lang="en-US" altLang="ko-KR" dirty="0"/>
              <a:t>. </a:t>
            </a:r>
            <a:r>
              <a:rPr lang="ko-KR" altLang="en-US" dirty="0"/>
              <a:t>대선거구제에 대응하는 제도이다</a:t>
            </a:r>
            <a:r>
              <a:rPr lang="en-US" altLang="ko-KR" dirty="0"/>
              <a:t>. </a:t>
            </a:r>
            <a:r>
              <a:rPr lang="ko-KR" altLang="en-US" dirty="0"/>
              <a:t>선거인은 후보자 중 </a:t>
            </a:r>
            <a:r>
              <a:rPr lang="en-US" altLang="ko-KR" dirty="0"/>
              <a:t>1</a:t>
            </a:r>
            <a:r>
              <a:rPr lang="ko-KR" altLang="en-US" dirty="0"/>
              <a:t>인에게만 투표하는 단기투표</a:t>
            </a:r>
            <a:r>
              <a:rPr lang="en-US" altLang="ko-KR" dirty="0"/>
              <a:t>(</a:t>
            </a:r>
            <a:r>
              <a:rPr lang="ko-KR" altLang="en-US" dirty="0"/>
              <a:t>單記投票</a:t>
            </a:r>
            <a:r>
              <a:rPr lang="en-US" altLang="ko-KR" dirty="0"/>
              <a:t>)</a:t>
            </a:r>
            <a:r>
              <a:rPr lang="ko-KR" altLang="en-US" dirty="0"/>
              <a:t>를 하며</a:t>
            </a:r>
            <a:r>
              <a:rPr lang="en-US" altLang="ko-KR" dirty="0"/>
              <a:t>, </a:t>
            </a:r>
            <a:r>
              <a:rPr lang="ko-KR" altLang="en-US" dirty="0"/>
              <a:t>따라서 최고득점자만이 당선된다</a:t>
            </a:r>
            <a:r>
              <a:rPr lang="en-US" altLang="ko-KR" dirty="0"/>
              <a:t>. </a:t>
            </a:r>
            <a:r>
              <a:rPr lang="ko-KR" altLang="en-US" dirty="0"/>
              <a:t>그 결과 다수대표</a:t>
            </a:r>
            <a:r>
              <a:rPr lang="en-US" altLang="ko-KR" dirty="0"/>
              <a:t>(</a:t>
            </a:r>
            <a:r>
              <a:rPr lang="ko-KR" altLang="en-US" dirty="0"/>
              <a:t>多數代表</a:t>
            </a:r>
            <a:r>
              <a:rPr lang="en-US" altLang="ko-KR" dirty="0"/>
              <a:t>)</a:t>
            </a:r>
            <a:r>
              <a:rPr lang="ko-KR" altLang="en-US" dirty="0"/>
              <a:t>의 성격을 띠게 된다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/>
              <a:t>소선거구제의 장점은 다음과 같다</a:t>
            </a:r>
            <a:r>
              <a:rPr lang="en-US" altLang="ko-KR" dirty="0"/>
              <a:t>. </a:t>
            </a:r>
            <a:r>
              <a:rPr lang="ko-KR" altLang="en-US" dirty="0"/>
              <a:t>① 대정당에 유리하고</a:t>
            </a:r>
            <a:r>
              <a:rPr lang="en-US" altLang="ko-KR" dirty="0"/>
              <a:t>, </a:t>
            </a:r>
            <a:r>
              <a:rPr lang="ko-KR" altLang="en-US" dirty="0"/>
              <a:t>소정당의 진출을 억제하여 군소정당의 난립을 방지하므로 정국안정을 도모할 수 있다</a:t>
            </a:r>
            <a:r>
              <a:rPr lang="en-US" altLang="ko-KR" dirty="0"/>
              <a:t>. </a:t>
            </a:r>
            <a:r>
              <a:rPr lang="ko-KR" altLang="en-US" dirty="0"/>
              <a:t>② 선거인이 후보자를 잘 알 수 있어 적당한 인물을 선출할 수 있다</a:t>
            </a:r>
            <a:r>
              <a:rPr lang="en-US" altLang="ko-KR" dirty="0"/>
              <a:t>. </a:t>
            </a:r>
            <a:r>
              <a:rPr lang="ko-KR" altLang="en-US" dirty="0"/>
              <a:t>③ 선거단속을 철저하게 할 수 있으므로 공정선거를 도모할 수 있다</a:t>
            </a:r>
            <a:r>
              <a:rPr lang="en-US" altLang="ko-KR" dirty="0"/>
              <a:t>. </a:t>
            </a:r>
            <a:r>
              <a:rPr lang="ko-KR" altLang="en-US" dirty="0"/>
              <a:t>④ 지역이 비교적 좁기 때문에 선거비용이 적게 들며</a:t>
            </a:r>
            <a:r>
              <a:rPr lang="en-US" altLang="ko-KR" dirty="0"/>
              <a:t>, </a:t>
            </a:r>
            <a:r>
              <a:rPr lang="ko-KR" altLang="en-US" dirty="0"/>
              <a:t>금권선거가 행하여질 위험도 없다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/>
              <a:t>반면에 단점은 다음과 같다</a:t>
            </a:r>
            <a:r>
              <a:rPr lang="en-US" altLang="ko-KR" dirty="0"/>
              <a:t>. </a:t>
            </a:r>
            <a:r>
              <a:rPr lang="ko-KR" altLang="en-US" dirty="0"/>
              <a:t>① 사표</a:t>
            </a:r>
            <a:r>
              <a:rPr lang="en-US" altLang="ko-KR" dirty="0"/>
              <a:t>(</a:t>
            </a:r>
            <a:r>
              <a:rPr lang="ko-KR" altLang="en-US" dirty="0"/>
              <a:t>死票</a:t>
            </a:r>
            <a:r>
              <a:rPr lang="en-US" altLang="ko-KR" dirty="0"/>
              <a:t>)</a:t>
            </a:r>
            <a:r>
              <a:rPr lang="ko-KR" altLang="en-US" dirty="0"/>
              <a:t>가 많이 발생한다</a:t>
            </a:r>
            <a:r>
              <a:rPr lang="en-US" altLang="ko-KR" dirty="0"/>
              <a:t>. </a:t>
            </a:r>
            <a:r>
              <a:rPr lang="ko-KR" altLang="en-US" dirty="0"/>
              <a:t>② 지방이익에 집착하는 지방인사에게 유리하므로 전</a:t>
            </a:r>
            <a:r>
              <a:rPr lang="en-US" altLang="ko-KR" dirty="0"/>
              <a:t>(</a:t>
            </a:r>
            <a:r>
              <a:rPr lang="ko-KR" altLang="en-US" dirty="0"/>
              <a:t>全</a:t>
            </a:r>
            <a:r>
              <a:rPr lang="en-US" altLang="ko-KR" dirty="0"/>
              <a:t>)</a:t>
            </a:r>
            <a:r>
              <a:rPr lang="ko-KR" altLang="en-US" dirty="0"/>
              <a:t>국민의 대표로서 알맞은 후보자를 선택할 수 있는 범위가 좁아진다</a:t>
            </a:r>
            <a:r>
              <a:rPr lang="en-US" altLang="ko-KR" dirty="0"/>
              <a:t>. </a:t>
            </a:r>
            <a:r>
              <a:rPr lang="ko-KR" altLang="en-US" dirty="0"/>
              <a:t>③ 지역이 좁기 때문에 선거간섭과 정실</a:t>
            </a:r>
            <a:r>
              <a:rPr lang="en-US" altLang="ko-KR" dirty="0"/>
              <a:t>·</a:t>
            </a:r>
            <a:r>
              <a:rPr lang="ko-KR" altLang="en-US" dirty="0"/>
              <a:t>매수 등으로 부정선거가 이루어질 위험성이 많다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sz="3500" dirty="0"/>
              <a:t>⑵ 대선거구제</a:t>
            </a:r>
            <a:r>
              <a:rPr lang="en-US" altLang="ko-KR" sz="3500" dirty="0"/>
              <a:t>(</a:t>
            </a:r>
            <a:r>
              <a:rPr lang="ko-KR" altLang="en-US" sz="3500" dirty="0" smtClean="0"/>
              <a:t>大選擧區制</a:t>
            </a:r>
            <a:r>
              <a:rPr lang="en-US" altLang="ko-KR" sz="3500" dirty="0" smtClean="0"/>
              <a:t>)</a:t>
            </a:r>
            <a:endParaRPr lang="ko-KR" altLang="en-US" sz="3500" dirty="0"/>
          </a:p>
          <a:p>
            <a:pPr fontAlgn="base"/>
            <a:r>
              <a:rPr lang="ko-KR" altLang="en-US" dirty="0"/>
              <a:t>한 선거구에서 </a:t>
            </a:r>
            <a:r>
              <a:rPr lang="en-US" altLang="ko-KR" dirty="0"/>
              <a:t>2</a:t>
            </a:r>
            <a:r>
              <a:rPr lang="ko-KR" altLang="en-US" dirty="0"/>
              <a:t>인 이상의 당선자를 선출하는 선거제도</a:t>
            </a:r>
            <a:r>
              <a:rPr lang="en-US" altLang="ko-KR" dirty="0"/>
              <a:t>. </a:t>
            </a:r>
            <a:r>
              <a:rPr lang="ko-KR" altLang="en-US" dirty="0"/>
              <a:t>그 중 </a:t>
            </a:r>
            <a:r>
              <a:rPr lang="en-US" altLang="ko-KR" dirty="0"/>
              <a:t>2</a:t>
            </a:r>
            <a:r>
              <a:rPr lang="ko-KR" altLang="en-US" dirty="0"/>
              <a:t>인 이상 </a:t>
            </a:r>
            <a:r>
              <a:rPr lang="en-US" altLang="ko-KR" dirty="0"/>
              <a:t>5</a:t>
            </a:r>
            <a:r>
              <a:rPr lang="ko-KR" altLang="en-US" dirty="0"/>
              <a:t>인 이하를 선출하는 제도를 중선거구제라고도 하지만</a:t>
            </a:r>
            <a:r>
              <a:rPr lang="en-US" altLang="ko-KR" dirty="0"/>
              <a:t>, </a:t>
            </a:r>
            <a:r>
              <a:rPr lang="ko-KR" altLang="en-US" dirty="0"/>
              <a:t>이것도 넓은 의미의 대선거구제이다</a:t>
            </a:r>
            <a:r>
              <a:rPr lang="en-US" altLang="ko-KR" dirty="0"/>
              <a:t>. </a:t>
            </a:r>
            <a:r>
              <a:rPr lang="ko-KR" altLang="en-US" dirty="0"/>
              <a:t>한 선거구에서 </a:t>
            </a:r>
            <a:r>
              <a:rPr lang="en-US" altLang="ko-KR" dirty="0"/>
              <a:t>1</a:t>
            </a:r>
            <a:r>
              <a:rPr lang="ko-KR" altLang="en-US" dirty="0"/>
              <a:t>인의 당선자만을 선출하는 소선거구제에 대응하는 말이다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/>
              <a:t>대선거구제는 ① 사표를 적게 할 수 있으며 소수대표를 가능하게 하고</a:t>
            </a:r>
            <a:r>
              <a:rPr lang="en-US" altLang="ko-KR" dirty="0"/>
              <a:t>, </a:t>
            </a:r>
            <a:r>
              <a:rPr lang="ko-KR" altLang="en-US" dirty="0"/>
              <a:t>② 선거구가 넓어 전국적으로 지명도가 있는 인물을 선출하는 데 유리하며</a:t>
            </a:r>
            <a:r>
              <a:rPr lang="en-US" altLang="ko-KR" dirty="0"/>
              <a:t>, </a:t>
            </a:r>
            <a:r>
              <a:rPr lang="ko-KR" altLang="en-US" dirty="0"/>
              <a:t>③ 지연</a:t>
            </a:r>
            <a:r>
              <a:rPr lang="en-US" altLang="ko-KR" dirty="0"/>
              <a:t>·</a:t>
            </a:r>
            <a:r>
              <a:rPr lang="ko-KR" altLang="en-US" dirty="0"/>
              <a:t>혈연과 같은 비합리적 요소에 의한 당선가능성을 줄일 수 있는 장점이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한국선거  당선 결정방법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ko-KR" altLang="en-US" sz="4300" dirty="0"/>
              <a:t>⑴ 다수대표제</a:t>
            </a:r>
            <a:r>
              <a:rPr lang="en-US" altLang="ko-KR" sz="4300" dirty="0"/>
              <a:t>(</a:t>
            </a:r>
            <a:r>
              <a:rPr lang="ko-KR" altLang="en-US" sz="4300" dirty="0" smtClean="0"/>
              <a:t>多數代表制</a:t>
            </a:r>
            <a:r>
              <a:rPr lang="en-US" altLang="ko-KR" sz="4300" dirty="0" smtClean="0"/>
              <a:t>)</a:t>
            </a:r>
            <a:endParaRPr lang="ko-KR" altLang="en-US" sz="4300" dirty="0"/>
          </a:p>
          <a:p>
            <a:pPr fontAlgn="base"/>
            <a:r>
              <a:rPr lang="ko-KR" altLang="en-US" dirty="0" err="1"/>
              <a:t>다수표를</a:t>
            </a:r>
            <a:r>
              <a:rPr lang="ko-KR" altLang="en-US" dirty="0"/>
              <a:t> 획득한 자를 당선인으로 하는 제도이다</a:t>
            </a:r>
            <a:r>
              <a:rPr lang="en-US" altLang="ko-KR" dirty="0"/>
              <a:t>. </a:t>
            </a:r>
            <a:r>
              <a:rPr lang="ko-KR" altLang="en-US" dirty="0"/>
              <a:t>유권자의 다수파에게 그 선거구에서 선출되는 의원의 전체를 독점할 수 있는 가능성을 부여하므로 다수파에 절대 유리하다</a:t>
            </a:r>
            <a:r>
              <a:rPr lang="en-US" altLang="ko-KR" dirty="0"/>
              <a:t>. </a:t>
            </a:r>
            <a:r>
              <a:rPr lang="ko-KR" altLang="en-US" dirty="0"/>
              <a:t>이 제도는 </a:t>
            </a:r>
            <a:r>
              <a:rPr lang="en-US" altLang="ko-KR" dirty="0"/>
              <a:t>19</a:t>
            </a:r>
            <a:r>
              <a:rPr lang="ko-KR" altLang="en-US" dirty="0"/>
              <a:t>세기 중엽까지 널리 채택되었으나</a:t>
            </a:r>
            <a:r>
              <a:rPr lang="en-US" altLang="ko-KR" dirty="0"/>
              <a:t>, </a:t>
            </a:r>
            <a:r>
              <a:rPr lang="ko-KR" altLang="en-US" dirty="0"/>
              <a:t>사표가 많아지고 다수당이 전제적 지배를 하는 경향이 있어 현재에는 많이 채용되지 않고 있다</a:t>
            </a:r>
            <a:r>
              <a:rPr lang="en-US" altLang="ko-KR" dirty="0"/>
              <a:t>. </a:t>
            </a:r>
            <a:r>
              <a:rPr lang="ko-KR" altLang="en-US" dirty="0"/>
              <a:t>영국이 오랜 세월에 걸쳐 다수대표제를 채용하고 있는 것은 양대 정당이 기능을 잘 발휘하고 정권교체의 가능성이 있어 오히려 탄력 있는 의회정치가 가능하기 때문이다</a:t>
            </a:r>
            <a:r>
              <a:rPr lang="en-US" altLang="ko-KR" dirty="0"/>
              <a:t>. </a:t>
            </a:r>
            <a:r>
              <a:rPr lang="ko-KR" altLang="en-US" dirty="0"/>
              <a:t>이 제도에서는 소선거구제나 대선거구연기투표제</a:t>
            </a:r>
            <a:r>
              <a:rPr lang="en-US" altLang="ko-KR" dirty="0"/>
              <a:t>(</a:t>
            </a:r>
            <a:r>
              <a:rPr lang="ko-KR" altLang="en-US" dirty="0" err="1"/>
              <a:t>大選擧區連記投票制</a:t>
            </a:r>
            <a:r>
              <a:rPr lang="en-US" altLang="ko-KR" dirty="0"/>
              <a:t>)</a:t>
            </a:r>
            <a:r>
              <a:rPr lang="ko-KR" altLang="en-US" dirty="0"/>
              <a:t>를 취하는데</a:t>
            </a:r>
            <a:r>
              <a:rPr lang="en-US" altLang="ko-KR" dirty="0"/>
              <a:t>, </a:t>
            </a:r>
            <a:r>
              <a:rPr lang="ko-KR" altLang="en-US" dirty="0"/>
              <a:t>정국의 안정을 가져오는 장점이 있는 대신 소수파에 지나치게 불리하다는 결점이 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sz="4300" dirty="0"/>
              <a:t>⑵ 소수대표제</a:t>
            </a:r>
            <a:r>
              <a:rPr lang="en-US" altLang="ko-KR" sz="4300" dirty="0"/>
              <a:t>(</a:t>
            </a:r>
            <a:r>
              <a:rPr lang="ko-KR" altLang="en-US" sz="4300" dirty="0" smtClean="0"/>
              <a:t>少數代表制</a:t>
            </a:r>
            <a:r>
              <a:rPr lang="en-US" altLang="ko-KR" sz="4300" dirty="0" smtClean="0"/>
              <a:t>)</a:t>
            </a:r>
            <a:endParaRPr lang="ko-KR" altLang="en-US" sz="4300" dirty="0"/>
          </a:p>
          <a:p>
            <a:pPr fontAlgn="base"/>
            <a:r>
              <a:rPr lang="ko-KR" altLang="en-US" dirty="0"/>
              <a:t>다수대표제의 결점인 소수의견의 무시를 보정</a:t>
            </a:r>
            <a:r>
              <a:rPr lang="en-US" altLang="ko-KR" dirty="0"/>
              <a:t>(</a:t>
            </a:r>
            <a:r>
              <a:rPr lang="ko-KR" altLang="en-US" dirty="0"/>
              <a:t>補正</a:t>
            </a:r>
            <a:r>
              <a:rPr lang="en-US" altLang="ko-KR" dirty="0"/>
              <a:t>)</a:t>
            </a:r>
            <a:r>
              <a:rPr lang="ko-KR" altLang="en-US" dirty="0"/>
              <a:t>하여 유권자의 소수파에게도 득표수에 알맞은 수의 의원을 낼 수 있게 하려는 선거제도이다</a:t>
            </a:r>
            <a:r>
              <a:rPr lang="en-US" altLang="ko-KR" dirty="0"/>
              <a:t>. </a:t>
            </a:r>
            <a:r>
              <a:rPr lang="ko-KR" altLang="en-US" dirty="0"/>
              <a:t>이 제도는 대선거구제를 전제로 하는데</a:t>
            </a:r>
            <a:r>
              <a:rPr lang="en-US" altLang="ko-KR" dirty="0"/>
              <a:t>, </a:t>
            </a:r>
            <a:r>
              <a:rPr lang="ko-KR" altLang="en-US" dirty="0"/>
              <a:t>그 주요 방법으로는 한 사람에게만 투표하는 단기명투표제</a:t>
            </a:r>
            <a:r>
              <a:rPr lang="en-US" altLang="ko-KR" dirty="0"/>
              <a:t>(</a:t>
            </a:r>
            <a:r>
              <a:rPr lang="ko-KR" altLang="en-US" dirty="0"/>
              <a:t>單記名投票制</a:t>
            </a:r>
            <a:r>
              <a:rPr lang="en-US" altLang="ko-KR" dirty="0"/>
              <a:t>), 2</a:t>
            </a:r>
            <a:r>
              <a:rPr lang="ko-KR" altLang="en-US" dirty="0"/>
              <a:t>명 이상의 후보에게 투표할 수 있는 연기명투표제</a:t>
            </a:r>
            <a:r>
              <a:rPr lang="en-US" altLang="ko-KR" dirty="0"/>
              <a:t>(</a:t>
            </a:r>
            <a:r>
              <a:rPr lang="ko-KR" altLang="en-US" dirty="0" err="1"/>
              <a:t>連記名投票制</a:t>
            </a:r>
            <a:r>
              <a:rPr lang="en-US" altLang="ko-KR" dirty="0"/>
              <a:t>), </a:t>
            </a:r>
            <a:r>
              <a:rPr lang="ko-KR" altLang="en-US" dirty="0"/>
              <a:t>여러 장의 투표권을 가지고 한 후보에게 누적적으로 투표할 수 있는 누적투표제</a:t>
            </a:r>
            <a:r>
              <a:rPr lang="en-US" altLang="ko-KR" dirty="0"/>
              <a:t>(</a:t>
            </a:r>
            <a:r>
              <a:rPr lang="ko-KR" altLang="en-US" dirty="0" err="1"/>
              <a:t>累積投票制</a:t>
            </a:r>
            <a:r>
              <a:rPr lang="en-US" altLang="ko-KR" dirty="0"/>
              <a:t>) </a:t>
            </a:r>
            <a:r>
              <a:rPr lang="ko-KR" altLang="en-US" dirty="0"/>
              <a:t>등이 있다</a:t>
            </a:r>
            <a:r>
              <a:rPr lang="en-US" altLang="ko-KR" dirty="0"/>
              <a:t>. </a:t>
            </a:r>
            <a:r>
              <a:rPr lang="ko-KR" altLang="en-US" dirty="0"/>
              <a:t>이 제도는 소수의견을 존중하고 사표를 방지한다는 장점이 있는 대신</a:t>
            </a:r>
            <a:r>
              <a:rPr lang="en-US" altLang="ko-KR" dirty="0"/>
              <a:t>, </a:t>
            </a:r>
            <a:r>
              <a:rPr lang="ko-KR" altLang="en-US" dirty="0"/>
              <a:t>절차가 복잡하고 집권여당의 동반당선을 쉽게 만든다는 등의 단점이 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sz="4300" dirty="0"/>
              <a:t>⑶ 비례대표제</a:t>
            </a:r>
            <a:r>
              <a:rPr lang="en-US" altLang="ko-KR" sz="4300" dirty="0"/>
              <a:t>(</a:t>
            </a:r>
            <a:r>
              <a:rPr lang="ko-KR" altLang="en-US" sz="4300" dirty="0" smtClean="0"/>
              <a:t>比例代表制</a:t>
            </a:r>
            <a:r>
              <a:rPr lang="en-US" altLang="ko-KR" sz="4300" dirty="0" smtClean="0"/>
              <a:t>)</a:t>
            </a:r>
            <a:endParaRPr lang="ko-KR" altLang="en-US" sz="4300" dirty="0"/>
          </a:p>
          <a:p>
            <a:pPr fontAlgn="base"/>
            <a:r>
              <a:rPr lang="en-US" altLang="ko-KR" dirty="0"/>
              <a:t>2</a:t>
            </a:r>
            <a:r>
              <a:rPr lang="ko-KR" altLang="en-US" dirty="0"/>
              <a:t>개 이상의 정당이 있는 경우 그들 정당의 득표수에 비례하여 당선자의 수를 공평하게 배정하려는 선거제도이다</a:t>
            </a:r>
            <a:r>
              <a:rPr lang="en-US" altLang="ko-KR" dirty="0"/>
              <a:t>. </a:t>
            </a:r>
            <a:r>
              <a:rPr lang="ko-KR" altLang="en-US" dirty="0"/>
              <a:t>소수대표제는 다수파에게 그 선거구에서 선출되는 의원을 독점시키지는 않으나</a:t>
            </a:r>
            <a:r>
              <a:rPr lang="en-US" altLang="ko-KR" dirty="0"/>
              <a:t>, </a:t>
            </a:r>
            <a:r>
              <a:rPr lang="ko-KR" altLang="en-US" dirty="0"/>
              <a:t>공정한 비율로 대표된다는 보장이 없다</a:t>
            </a:r>
            <a:r>
              <a:rPr lang="en-US" altLang="ko-KR" dirty="0"/>
              <a:t>. </a:t>
            </a:r>
            <a:r>
              <a:rPr lang="ko-KR" altLang="en-US" dirty="0"/>
              <a:t>그래서 다수와 소수의 의사를 반영하여 의석을 되도록 정확히 배분하기 위하여 이 제도가 고안되었다</a:t>
            </a:r>
            <a:r>
              <a:rPr lang="en-US" altLang="ko-KR" dirty="0"/>
              <a:t>. </a:t>
            </a:r>
            <a:r>
              <a:rPr lang="ko-KR" altLang="en-US" dirty="0"/>
              <a:t>사표를 방지하여 소수대표를 보장하는 동시에 득표수와 당선수의 비례관계를 합리화하려는 것으로서</a:t>
            </a:r>
            <a:r>
              <a:rPr lang="en-US" altLang="ko-KR" dirty="0"/>
              <a:t>, </a:t>
            </a:r>
            <a:r>
              <a:rPr lang="ko-KR" altLang="en-US" dirty="0"/>
              <a:t>역시 대선거구제를 전제로 한다</a:t>
            </a:r>
            <a:r>
              <a:rPr lang="en-US" altLang="ko-KR" dirty="0"/>
              <a:t>. </a:t>
            </a:r>
            <a:r>
              <a:rPr lang="ko-KR" altLang="en-US" dirty="0"/>
              <a:t>이 제도의 대표적인 방법으로는 단기이양식</a:t>
            </a:r>
            <a:r>
              <a:rPr lang="en-US" altLang="ko-KR" dirty="0"/>
              <a:t>(</a:t>
            </a:r>
            <a:r>
              <a:rPr lang="ko-KR" altLang="en-US" dirty="0" err="1"/>
              <a:t>單記移讓式</a:t>
            </a:r>
            <a:r>
              <a:rPr lang="en-US" altLang="ko-KR" dirty="0"/>
              <a:t>)</a:t>
            </a:r>
            <a:r>
              <a:rPr lang="ko-KR" altLang="en-US" dirty="0"/>
              <a:t>과 명부식</a:t>
            </a:r>
            <a:r>
              <a:rPr lang="en-US" altLang="ko-KR" dirty="0"/>
              <a:t>(</a:t>
            </a:r>
            <a:r>
              <a:rPr lang="ko-KR" altLang="en-US" dirty="0" err="1"/>
              <a:t>名簿式</a:t>
            </a:r>
            <a:r>
              <a:rPr lang="en-US" altLang="ko-KR" dirty="0"/>
              <a:t>)</a:t>
            </a:r>
            <a:r>
              <a:rPr lang="ko-KR" altLang="en-US" dirty="0"/>
              <a:t>이 있다</a:t>
            </a:r>
            <a:r>
              <a:rPr lang="en-US" altLang="ko-KR" dirty="0"/>
              <a:t>. </a:t>
            </a:r>
            <a:r>
              <a:rPr lang="ko-KR" altLang="en-US" dirty="0" err="1"/>
              <a:t>단기이양식은</a:t>
            </a:r>
            <a:r>
              <a:rPr lang="ko-KR" altLang="en-US" dirty="0"/>
              <a:t> 유권자의 선택에 중점을 두고</a:t>
            </a:r>
            <a:r>
              <a:rPr lang="en-US" altLang="ko-KR" dirty="0"/>
              <a:t>, </a:t>
            </a:r>
            <a:r>
              <a:rPr lang="ko-KR" altLang="en-US" dirty="0" err="1"/>
              <a:t>명부식은</a:t>
            </a:r>
            <a:r>
              <a:rPr lang="ko-KR" altLang="en-US" dirty="0"/>
              <a:t> 정당 중심의 선거에 중점을 두지만</a:t>
            </a:r>
            <a:r>
              <a:rPr lang="en-US" altLang="ko-KR" dirty="0"/>
              <a:t>, </a:t>
            </a:r>
            <a:r>
              <a:rPr lang="ko-KR" altLang="en-US" dirty="0"/>
              <a:t>투표의 전귀성</a:t>
            </a:r>
            <a:r>
              <a:rPr lang="en-US" altLang="ko-KR" dirty="0"/>
              <a:t>(</a:t>
            </a:r>
            <a:r>
              <a:rPr lang="ko-KR" altLang="en-US" dirty="0"/>
              <a:t>轉歸性</a:t>
            </a:r>
            <a:r>
              <a:rPr lang="en-US" altLang="ko-KR" dirty="0"/>
              <a:t>)</a:t>
            </a:r>
            <a:r>
              <a:rPr lang="ko-KR" altLang="en-US" dirty="0"/>
              <a:t>을 인정하고 당선표준수</a:t>
            </a:r>
            <a:r>
              <a:rPr lang="en-US" altLang="ko-KR" dirty="0"/>
              <a:t>(</a:t>
            </a:r>
            <a:r>
              <a:rPr lang="ko-KR" altLang="en-US" dirty="0" err="1"/>
              <a:t>當選標準數</a:t>
            </a:r>
            <a:r>
              <a:rPr lang="en-US" altLang="ko-KR" dirty="0"/>
              <a:t>)</a:t>
            </a:r>
            <a:r>
              <a:rPr lang="ko-KR" altLang="en-US" dirty="0"/>
              <a:t>의 합리화를 기하는 점에서는 공통된다</a:t>
            </a:r>
            <a:r>
              <a:rPr lang="en-US" altLang="ko-KR" dirty="0"/>
              <a:t>. </a:t>
            </a:r>
            <a:r>
              <a:rPr lang="ko-KR" altLang="en-US" dirty="0"/>
              <a:t>비례대표제의 장점으로는 다수파의 의석과점</a:t>
            </a:r>
            <a:r>
              <a:rPr lang="en-US" altLang="ko-KR" dirty="0"/>
              <a:t>(</a:t>
            </a:r>
            <a:r>
              <a:rPr lang="ko-KR" altLang="en-US" dirty="0"/>
              <a:t>議席寡占</a:t>
            </a:r>
            <a:r>
              <a:rPr lang="en-US" altLang="ko-KR" dirty="0"/>
              <a:t>)</a:t>
            </a:r>
            <a:r>
              <a:rPr lang="ko-KR" altLang="en-US" dirty="0"/>
              <a:t>을 방지하고</a:t>
            </a:r>
            <a:r>
              <a:rPr lang="en-US" altLang="ko-KR" dirty="0"/>
              <a:t>, </a:t>
            </a:r>
            <a:r>
              <a:rPr lang="ko-KR" altLang="en-US" dirty="0"/>
              <a:t>여론을 공평하게 반영할 수 있다는 점 등을 들 수 있다</a:t>
            </a:r>
            <a:r>
              <a:rPr lang="en-US" altLang="ko-KR" dirty="0"/>
              <a:t>. </a:t>
            </a:r>
            <a:r>
              <a:rPr lang="ko-KR" altLang="en-US" dirty="0"/>
              <a:t>반면에 단점으로는 </a:t>
            </a:r>
            <a:r>
              <a:rPr lang="ko-KR" altLang="en-US" dirty="0" err="1"/>
              <a:t>소당분립으로</a:t>
            </a:r>
            <a:r>
              <a:rPr lang="ko-KR" altLang="en-US" dirty="0"/>
              <a:t> 인한 정국의 불안정과 정당간부의 후보자 지정에서의 </a:t>
            </a:r>
            <a:r>
              <a:rPr lang="ko-KR" altLang="en-US" dirty="0" err="1"/>
              <a:t>정폐</a:t>
            </a:r>
            <a:r>
              <a:rPr lang="en-US" altLang="ko-KR" dirty="0"/>
              <a:t>(</a:t>
            </a:r>
            <a:r>
              <a:rPr lang="ko-KR" altLang="en-US" dirty="0" err="1"/>
              <a:t>情弊</a:t>
            </a:r>
            <a:r>
              <a:rPr lang="en-US" altLang="ko-KR" dirty="0"/>
              <a:t>) </a:t>
            </a:r>
            <a:r>
              <a:rPr lang="ko-KR" altLang="en-US" dirty="0"/>
              <a:t>등이 논의된다</a:t>
            </a:r>
            <a:r>
              <a:rPr lang="en-US" altLang="ko-KR" dirty="0"/>
              <a:t>. </a:t>
            </a:r>
            <a:r>
              <a:rPr lang="ko-KR" altLang="en-US" dirty="0"/>
              <a:t>따라서 현재는 과거만큼이나 널리 채용되고 있지는 않지만</a:t>
            </a:r>
            <a:r>
              <a:rPr lang="en-US" altLang="ko-KR" dirty="0"/>
              <a:t>, </a:t>
            </a:r>
            <a:r>
              <a:rPr lang="ko-KR" altLang="en-US" dirty="0"/>
              <a:t>국민의 의사를 의회에 재현시킨다는 비례대표제의 이념만은 높이 평가되고 있다</a:t>
            </a:r>
            <a:r>
              <a:rPr lang="en-US" altLang="ko-KR" dirty="0"/>
              <a:t>. </a:t>
            </a:r>
            <a:r>
              <a:rPr lang="ko-KR" altLang="en-US" dirty="0"/>
              <a:t>한국의 현행헌법에서는 국회의원선거에서 비례대표제의 근거규정을 두고 있다</a:t>
            </a:r>
            <a:r>
              <a:rPr lang="en-US" altLang="ko-KR" dirty="0"/>
              <a:t>(</a:t>
            </a:r>
            <a:r>
              <a:rPr lang="ko-KR" altLang="en-US" dirty="0"/>
              <a:t>헌법 </a:t>
            </a:r>
            <a:r>
              <a:rPr lang="en-US" altLang="ko-KR" dirty="0"/>
              <a:t>41</a:t>
            </a:r>
            <a:r>
              <a:rPr lang="ko-KR" altLang="en-US" dirty="0"/>
              <a:t>조 </a:t>
            </a:r>
            <a:r>
              <a:rPr lang="en-US" altLang="ko-KR" dirty="0"/>
              <a:t>3</a:t>
            </a:r>
            <a:r>
              <a:rPr lang="ko-KR" altLang="en-US" dirty="0"/>
              <a:t>항</a:t>
            </a:r>
            <a:r>
              <a:rPr lang="en-US" altLang="ko-KR" dirty="0"/>
              <a:t>).</a:t>
            </a:r>
            <a:endParaRPr lang="ko-KR" altLang="en-US" dirty="0"/>
          </a:p>
          <a:p>
            <a:pPr fontAlgn="base"/>
            <a:r>
              <a:rPr lang="ko-KR" altLang="en-US" sz="4300" dirty="0"/>
              <a:t>⑷ 직능대표제</a:t>
            </a:r>
            <a:r>
              <a:rPr lang="en-US" altLang="ko-KR" sz="4300" dirty="0"/>
              <a:t>(</a:t>
            </a:r>
            <a:r>
              <a:rPr lang="ko-KR" altLang="en-US" sz="4300" dirty="0" smtClean="0"/>
              <a:t>職能代表制</a:t>
            </a:r>
            <a:r>
              <a:rPr lang="en-US" altLang="ko-KR" sz="4300" dirty="0" smtClean="0"/>
              <a:t>)</a:t>
            </a:r>
            <a:endParaRPr lang="ko-KR" altLang="en-US" sz="4300" dirty="0"/>
          </a:p>
          <a:p>
            <a:pPr fontAlgn="base"/>
            <a:r>
              <a:rPr lang="ko-KR" altLang="en-US" dirty="0"/>
              <a:t>다수대표제</a:t>
            </a:r>
            <a:r>
              <a:rPr lang="en-US" altLang="ko-KR" dirty="0"/>
              <a:t>·</a:t>
            </a:r>
            <a:r>
              <a:rPr lang="ko-KR" altLang="en-US" dirty="0"/>
              <a:t>소수대표제</a:t>
            </a:r>
            <a:r>
              <a:rPr lang="en-US" altLang="ko-KR" dirty="0"/>
              <a:t>·</a:t>
            </a:r>
            <a:r>
              <a:rPr lang="ko-KR" altLang="en-US" dirty="0"/>
              <a:t>비례대표제는 모두 지역대표제이나</a:t>
            </a:r>
            <a:r>
              <a:rPr lang="en-US" altLang="ko-KR" dirty="0"/>
              <a:t>, </a:t>
            </a:r>
            <a:r>
              <a:rPr lang="ko-KR" altLang="en-US" dirty="0"/>
              <a:t>직능대표제는 직업별로 선거인단을 조직하여 의회에 그 대표자를 내보내는 선거제도이다</a:t>
            </a:r>
            <a:r>
              <a:rPr lang="en-US" altLang="ko-KR" dirty="0"/>
              <a:t>. </a:t>
            </a:r>
            <a:r>
              <a:rPr lang="ko-KR" altLang="en-US" dirty="0"/>
              <a:t>사회계층이나 직업을 고려하지 않고 지역을 기초로 선거인단을 조직하여 대표자를 선출하는 지역대표제는 진정한 국민대표일 수 없다는 입장에서 이 제도가 주장되었다</a:t>
            </a:r>
            <a:r>
              <a:rPr lang="en-US" altLang="ko-KR" dirty="0"/>
              <a:t>. 20</a:t>
            </a:r>
            <a:r>
              <a:rPr lang="ko-KR" altLang="en-US" dirty="0"/>
              <a:t>세기에 각종 직능단체가 확대되고 그 규모도 커지자 지역보다는 동일 직능 내에서의 공동이익이 강하게 제기되고 노사대립이나 단체 상호간의 경쟁이 격화되면서 근대 대의제를 수정할 필요성이 대두되었다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일본의 선거권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ko-KR" altLang="en-US" dirty="0"/>
              <a:t>선거권</a:t>
            </a:r>
          </a:p>
          <a:p>
            <a:pPr fontAlgn="base"/>
            <a:r>
              <a:rPr lang="ko-KR" altLang="en-US" u="sng" dirty="0">
                <a:hlinkClick r:id="rId3"/>
              </a:rPr>
              <a:t>만 </a:t>
            </a:r>
            <a:r>
              <a:rPr lang="en-US" altLang="ko-KR" u="sng" dirty="0">
                <a:hlinkClick r:id="rId3"/>
              </a:rPr>
              <a:t>20</a:t>
            </a:r>
            <a:r>
              <a:rPr lang="ko-KR" altLang="en-US" u="sng" dirty="0">
                <a:hlinkClick r:id="rId3"/>
              </a:rPr>
              <a:t>세</a:t>
            </a:r>
            <a:r>
              <a:rPr lang="ko-KR" altLang="en-US" dirty="0"/>
              <a:t> 이상</a:t>
            </a:r>
            <a:r>
              <a:rPr lang="en-US" altLang="ko-KR" dirty="0"/>
              <a:t>(</a:t>
            </a:r>
            <a:r>
              <a:rPr lang="ko-KR" altLang="en-US" dirty="0"/>
              <a:t>투표일 익일이 </a:t>
            </a:r>
            <a:r>
              <a:rPr lang="en-US" altLang="ko-KR" dirty="0"/>
              <a:t>20</a:t>
            </a:r>
            <a:r>
              <a:rPr lang="ko-KR" altLang="en-US" dirty="0"/>
              <a:t>세가 되는 생일인 경우에도 포함</a:t>
            </a:r>
            <a:r>
              <a:rPr lang="en-US" altLang="ko-KR" dirty="0"/>
              <a:t>)</a:t>
            </a:r>
            <a:r>
              <a:rPr lang="ko-KR" altLang="en-US" dirty="0"/>
              <a:t>의 일본국민에게 부여한다</a:t>
            </a:r>
            <a:r>
              <a:rPr lang="en-US" altLang="ko-KR" dirty="0"/>
              <a:t>. </a:t>
            </a:r>
            <a:r>
              <a:rPr lang="ko-KR" altLang="en-US" dirty="0"/>
              <a:t>지방선거에서는</a:t>
            </a:r>
            <a:r>
              <a:rPr lang="en-US" altLang="ko-KR" dirty="0"/>
              <a:t>, 3</a:t>
            </a:r>
            <a:r>
              <a:rPr lang="ko-KR" altLang="en-US" dirty="0"/>
              <a:t>개월 이상 해당 선거구 내에 거주하는 사람에 한하여 부여한다</a:t>
            </a:r>
            <a:r>
              <a:rPr lang="en-US" altLang="ko-KR" dirty="0"/>
              <a:t>. </a:t>
            </a:r>
            <a:r>
              <a:rPr lang="ko-KR" altLang="en-US" dirty="0"/>
              <a:t>다만 만 </a:t>
            </a:r>
            <a:r>
              <a:rPr lang="en-US" altLang="ko-KR" dirty="0"/>
              <a:t>20</a:t>
            </a:r>
            <a:r>
              <a:rPr lang="ko-KR" altLang="en-US" dirty="0"/>
              <a:t>세 이상인 경우에도</a:t>
            </a:r>
            <a:r>
              <a:rPr lang="en-US" altLang="ko-KR" dirty="0"/>
              <a:t>, </a:t>
            </a:r>
            <a:r>
              <a:rPr lang="ko-KR" altLang="en-US" u="sng" dirty="0">
                <a:hlinkClick r:id="rId4"/>
              </a:rPr>
              <a:t>범죄</a:t>
            </a:r>
            <a:r>
              <a:rPr lang="ko-KR" altLang="en-US" dirty="0"/>
              <a:t>로 인하여 선거권이 정지되기도 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피선거권</a:t>
            </a:r>
          </a:p>
          <a:p>
            <a:pPr fontAlgn="base"/>
            <a:r>
              <a:rPr lang="ko-KR" altLang="en-US" dirty="0"/>
              <a:t>피선거권은 </a:t>
            </a:r>
            <a:r>
              <a:rPr lang="ko-KR" altLang="en-US" u="sng" dirty="0">
                <a:hlinkClick r:id="rId5"/>
              </a:rPr>
              <a:t>참의원</a:t>
            </a:r>
            <a:r>
              <a:rPr lang="ko-KR" altLang="en-US" dirty="0"/>
              <a:t> 의원이나 도</a:t>
            </a:r>
            <a:r>
              <a:rPr lang="en-US" altLang="ko-KR" dirty="0"/>
              <a:t>·</a:t>
            </a:r>
            <a:r>
              <a:rPr lang="ko-KR" altLang="en-US" dirty="0"/>
              <a:t>도</a:t>
            </a:r>
            <a:r>
              <a:rPr lang="en-US" altLang="ko-KR" dirty="0"/>
              <a:t>·</a:t>
            </a:r>
            <a:r>
              <a:rPr lang="ko-KR" altLang="en-US" dirty="0"/>
              <a:t>부</a:t>
            </a:r>
            <a:r>
              <a:rPr lang="en-US" altLang="ko-KR" dirty="0"/>
              <a:t>·</a:t>
            </a:r>
            <a:r>
              <a:rPr lang="ko-KR" altLang="en-US" dirty="0"/>
              <a:t>현의 지사는 만 </a:t>
            </a:r>
            <a:r>
              <a:rPr lang="en-US" altLang="ko-KR" dirty="0"/>
              <a:t>30</a:t>
            </a:r>
            <a:r>
              <a:rPr lang="ko-KR" altLang="en-US" dirty="0"/>
              <a:t>세 이상의 국민에게 부여되며</a:t>
            </a:r>
            <a:r>
              <a:rPr lang="en-US" altLang="ko-KR" dirty="0"/>
              <a:t>, </a:t>
            </a:r>
            <a:r>
              <a:rPr lang="ko-KR" altLang="en-US" u="sng" dirty="0">
                <a:hlinkClick r:id="rId6"/>
              </a:rPr>
              <a:t>중의원</a:t>
            </a:r>
            <a:r>
              <a:rPr lang="ko-KR" altLang="en-US" dirty="0"/>
              <a:t> 의원이나 시</a:t>
            </a:r>
            <a:r>
              <a:rPr lang="en-US" altLang="ko-KR" dirty="0"/>
              <a:t>·</a:t>
            </a:r>
            <a:r>
              <a:rPr lang="ko-KR" altLang="en-US" dirty="0"/>
              <a:t>정</a:t>
            </a:r>
            <a:r>
              <a:rPr lang="en-US" altLang="ko-KR" dirty="0"/>
              <a:t>·</a:t>
            </a:r>
            <a:r>
              <a:rPr lang="ko-KR" altLang="en-US" dirty="0"/>
              <a:t>촌의 장의 경우는 </a:t>
            </a:r>
            <a:r>
              <a:rPr lang="ko-KR" altLang="en-US" u="sng" dirty="0">
                <a:hlinkClick r:id="rId7"/>
              </a:rPr>
              <a:t>만 </a:t>
            </a:r>
            <a:r>
              <a:rPr lang="en-US" altLang="ko-KR" u="sng" dirty="0">
                <a:hlinkClick r:id="rId7"/>
              </a:rPr>
              <a:t>25</a:t>
            </a:r>
            <a:r>
              <a:rPr lang="ko-KR" altLang="en-US" u="sng" dirty="0">
                <a:hlinkClick r:id="rId7"/>
              </a:rPr>
              <a:t>세</a:t>
            </a:r>
            <a:r>
              <a:rPr lang="ko-KR" altLang="en-US" dirty="0"/>
              <a:t> 이상의 국민에게 부여된다</a:t>
            </a:r>
            <a:r>
              <a:rPr lang="en-US" altLang="ko-KR" dirty="0"/>
              <a:t>. </a:t>
            </a:r>
            <a:r>
              <a:rPr lang="ko-KR" altLang="en-US" dirty="0"/>
              <a:t>시</a:t>
            </a:r>
            <a:r>
              <a:rPr lang="en-US" altLang="ko-KR" dirty="0"/>
              <a:t>·</a:t>
            </a:r>
            <a:r>
              <a:rPr lang="ko-KR" altLang="en-US" dirty="0"/>
              <a:t>정</a:t>
            </a:r>
            <a:r>
              <a:rPr lang="en-US" altLang="ko-KR" dirty="0"/>
              <a:t>·</a:t>
            </a:r>
            <a:r>
              <a:rPr lang="ko-KR" altLang="en-US" dirty="0"/>
              <a:t>촌 의회의 의원은 </a:t>
            </a:r>
            <a:r>
              <a:rPr lang="ko-KR" altLang="en-US" u="sng" dirty="0">
                <a:hlinkClick r:id="rId7"/>
              </a:rPr>
              <a:t>만 </a:t>
            </a:r>
            <a:r>
              <a:rPr lang="en-US" altLang="ko-KR" u="sng" dirty="0">
                <a:hlinkClick r:id="rId7"/>
              </a:rPr>
              <a:t>25</a:t>
            </a:r>
            <a:r>
              <a:rPr lang="ko-KR" altLang="en-US" u="sng" dirty="0">
                <a:hlinkClick r:id="rId7"/>
              </a:rPr>
              <a:t>세</a:t>
            </a:r>
            <a:r>
              <a:rPr lang="ko-KR" altLang="en-US" dirty="0"/>
              <a:t> 이상으로</a:t>
            </a:r>
            <a:r>
              <a:rPr lang="en-US" altLang="ko-KR" dirty="0"/>
              <a:t>, </a:t>
            </a:r>
            <a:r>
              <a:rPr lang="ko-KR" altLang="en-US" dirty="0"/>
              <a:t>해당 선거에 대한 선거권을 가지는 국민에 한하여 부여된다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선거운동의 기간은 공직선거법이 규정하고 있으며</a:t>
            </a:r>
            <a:r>
              <a:rPr lang="en-US" altLang="ko-KR" dirty="0"/>
              <a:t>, </a:t>
            </a:r>
            <a:r>
              <a:rPr lang="ko-KR" altLang="en-US" dirty="0"/>
              <a:t>선거의 종류에 따라 기간이 다르다</a:t>
            </a:r>
            <a:r>
              <a:rPr lang="en-US" altLang="ko-KR" dirty="0"/>
              <a:t>. </a:t>
            </a:r>
            <a:r>
              <a:rPr lang="ko-KR" altLang="en-US" dirty="0"/>
              <a:t>이하는 선거 </a:t>
            </a:r>
            <a:r>
              <a:rPr lang="ko-KR" altLang="en-US" dirty="0" err="1"/>
              <a:t>공시일부터</a:t>
            </a:r>
            <a:r>
              <a:rPr lang="ko-KR" altLang="en-US" dirty="0"/>
              <a:t> 산정하는 선거운동의 기간이다</a:t>
            </a:r>
            <a:r>
              <a:rPr lang="en-US" altLang="ko-KR" dirty="0"/>
              <a:t>. </a:t>
            </a:r>
            <a:r>
              <a:rPr lang="ko-KR" altLang="en-US" dirty="0"/>
              <a:t>통상적으로 투표일은 </a:t>
            </a:r>
            <a:r>
              <a:rPr lang="ko-KR" altLang="en-US" u="sng" dirty="0">
                <a:hlinkClick r:id="rId8"/>
              </a:rPr>
              <a:t>일요일</a:t>
            </a:r>
            <a:r>
              <a:rPr lang="ko-KR" altLang="en-US" dirty="0"/>
              <a:t>로 설정되어 있다</a:t>
            </a:r>
            <a:r>
              <a:rPr lang="en-US" altLang="ko-KR" dirty="0"/>
              <a:t>. </a:t>
            </a:r>
            <a:r>
              <a:rPr lang="ko-KR" altLang="en-US" dirty="0"/>
              <a:t>다만 일부 낙도 지역의 경우에는 해당 투표일에 악천후로 인하여 투표함 수송이 불가할 때를 대비하여</a:t>
            </a:r>
            <a:r>
              <a:rPr lang="en-US" altLang="ko-KR" dirty="0"/>
              <a:t>, </a:t>
            </a:r>
            <a:r>
              <a:rPr lang="ko-KR" altLang="en-US" dirty="0"/>
              <a:t>통상적으로 투표일의 </a:t>
            </a:r>
            <a:r>
              <a:rPr lang="en-US" altLang="ko-KR" dirty="0"/>
              <a:t>3</a:t>
            </a:r>
            <a:r>
              <a:rPr lang="ko-KR" altLang="en-US" dirty="0"/>
              <a:t>일 전에서 하루 전까지 조기투표를 실시한다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r>
              <a:rPr lang="ko-KR" altLang="en-US" u="sng" dirty="0">
                <a:hlinkClick r:id="rId9"/>
              </a:rPr>
              <a:t>국회</a:t>
            </a:r>
            <a:r>
              <a:rPr lang="ko-KR" altLang="en-US" dirty="0"/>
              <a:t>에 대해서는 </a:t>
            </a:r>
            <a:r>
              <a:rPr lang="ko-KR" altLang="en-US" u="sng" dirty="0">
                <a:hlinkClick r:id="rId5"/>
              </a:rPr>
              <a:t>참의원</a:t>
            </a:r>
            <a:r>
              <a:rPr lang="ko-KR" altLang="en-US" dirty="0"/>
              <a:t>은 </a:t>
            </a:r>
            <a:r>
              <a:rPr lang="en-US" altLang="ko-KR" dirty="0"/>
              <a:t>17</a:t>
            </a:r>
            <a:r>
              <a:rPr lang="ko-KR" altLang="en-US" dirty="0"/>
              <a:t>일간</a:t>
            </a:r>
            <a:r>
              <a:rPr lang="en-US" altLang="ko-KR" dirty="0"/>
              <a:t>, </a:t>
            </a:r>
            <a:r>
              <a:rPr lang="ko-KR" altLang="en-US" u="sng" dirty="0">
                <a:hlinkClick r:id="rId6"/>
              </a:rPr>
              <a:t>중의원</a:t>
            </a:r>
            <a:r>
              <a:rPr lang="ko-KR" altLang="en-US" dirty="0"/>
              <a:t>은 </a:t>
            </a:r>
            <a:r>
              <a:rPr lang="en-US" altLang="ko-KR" dirty="0"/>
              <a:t>12</a:t>
            </a:r>
            <a:r>
              <a:rPr lang="ko-KR" altLang="en-US" dirty="0"/>
              <a:t>일간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r>
              <a:rPr lang="ko-KR" altLang="en-US" dirty="0"/>
              <a:t>도</a:t>
            </a:r>
            <a:r>
              <a:rPr lang="en-US" altLang="ko-KR" dirty="0"/>
              <a:t>·</a:t>
            </a:r>
            <a:r>
              <a:rPr lang="ko-KR" altLang="en-US" dirty="0"/>
              <a:t>도</a:t>
            </a:r>
            <a:r>
              <a:rPr lang="en-US" altLang="ko-KR" dirty="0"/>
              <a:t>·</a:t>
            </a:r>
            <a:r>
              <a:rPr lang="ko-KR" altLang="en-US" dirty="0"/>
              <a:t>부</a:t>
            </a:r>
            <a:r>
              <a:rPr lang="en-US" altLang="ko-KR" dirty="0"/>
              <a:t>·</a:t>
            </a:r>
            <a:r>
              <a:rPr lang="ko-KR" altLang="en-US" dirty="0"/>
              <a:t>현의 지사 선거는 </a:t>
            </a:r>
            <a:r>
              <a:rPr lang="en-US" altLang="ko-KR" dirty="0"/>
              <a:t>17</a:t>
            </a:r>
            <a:r>
              <a:rPr lang="ko-KR" altLang="en-US" dirty="0"/>
              <a:t>일간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r>
              <a:rPr lang="ko-KR" altLang="en-US" u="sng" dirty="0">
                <a:hlinkClick r:id="rId10"/>
              </a:rPr>
              <a:t>정령지정도시</a:t>
            </a:r>
            <a:r>
              <a:rPr lang="ko-KR" altLang="en-US" dirty="0"/>
              <a:t>의 시장 선거는 </a:t>
            </a:r>
            <a:r>
              <a:rPr lang="en-US" altLang="ko-KR" dirty="0"/>
              <a:t>14</a:t>
            </a:r>
            <a:r>
              <a:rPr lang="ko-KR" altLang="en-US" dirty="0"/>
              <a:t>일간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r>
              <a:rPr lang="ko-KR" altLang="en-US" dirty="0"/>
              <a:t>도</a:t>
            </a:r>
            <a:r>
              <a:rPr lang="en-US" altLang="ko-KR" dirty="0"/>
              <a:t>·</a:t>
            </a:r>
            <a:r>
              <a:rPr lang="ko-KR" altLang="en-US" dirty="0"/>
              <a:t>도</a:t>
            </a:r>
            <a:r>
              <a:rPr lang="en-US" altLang="ko-KR" dirty="0"/>
              <a:t>·</a:t>
            </a:r>
            <a:r>
              <a:rPr lang="ko-KR" altLang="en-US" dirty="0"/>
              <a:t>부</a:t>
            </a:r>
            <a:r>
              <a:rPr lang="en-US" altLang="ko-KR" dirty="0"/>
              <a:t>·</a:t>
            </a:r>
            <a:r>
              <a:rPr lang="ko-KR" altLang="en-US" dirty="0"/>
              <a:t>현 및 정령지정도시의 의회 의원 선거는 </a:t>
            </a:r>
            <a:r>
              <a:rPr lang="en-US" altLang="ko-KR" dirty="0"/>
              <a:t>9</a:t>
            </a:r>
            <a:r>
              <a:rPr lang="ko-KR" altLang="en-US" dirty="0"/>
              <a:t>일간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r>
              <a:rPr lang="ko-KR" altLang="en-US" dirty="0"/>
              <a:t>일반 시</a:t>
            </a:r>
            <a:r>
              <a:rPr lang="en-US" altLang="ko-KR" dirty="0"/>
              <a:t>·</a:t>
            </a:r>
            <a:r>
              <a:rPr lang="ko-KR" altLang="en-US" u="sng" dirty="0">
                <a:hlinkClick r:id="rId11"/>
              </a:rPr>
              <a:t>도쿄 도</a:t>
            </a:r>
            <a:r>
              <a:rPr lang="en-US" altLang="ko-KR" dirty="0"/>
              <a:t>·</a:t>
            </a:r>
            <a:r>
              <a:rPr lang="ko-KR" altLang="en-US" u="sng" dirty="0">
                <a:hlinkClick r:id="rId12"/>
              </a:rPr>
              <a:t>특별구</a:t>
            </a:r>
            <a:r>
              <a:rPr lang="ko-KR" altLang="en-US" dirty="0"/>
              <a:t>의 수장 및 의회 의원 선거는 </a:t>
            </a:r>
            <a:r>
              <a:rPr lang="en-US" altLang="ko-KR" dirty="0"/>
              <a:t>7</a:t>
            </a:r>
            <a:r>
              <a:rPr lang="ko-KR" altLang="en-US" dirty="0"/>
              <a:t>일간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92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애국신당의 중심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marL="342900" indent="-342900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이타가키 다이스케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,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고토 쇼지로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496" y="44624"/>
            <a:ext cx="7200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en-US" altLang="ko-KR" sz="8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41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5"/>
          <p:cNvCxnSpPr/>
          <p:nvPr/>
        </p:nvCxnSpPr>
        <p:spPr>
          <a:xfrm>
            <a:off x="179512" y="134076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04" y="1672850"/>
            <a:ext cx="3746500" cy="5016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661990"/>
            <a:ext cx="3835078" cy="50165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83568" y="6165304"/>
            <a:ext cx="3384376" cy="4320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이타가키 다이스케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板垣退助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60032" y="6165304"/>
            <a:ext cx="3384376" cy="4320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고토 쇼지로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dirty="0">
                <a:solidFill>
                  <a:sysClr val="windowText" lastClr="000000"/>
                </a:solidFill>
              </a:rPr>
              <a:t>後藤象二郎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일본의 선거제도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32500" lnSpcReduction="20000"/>
          </a:bodyPr>
          <a:lstStyle/>
          <a:p>
            <a:r>
              <a:rPr lang="ko-KR" altLang="en-US" dirty="0"/>
              <a:t>현대 민주국가에서 선거의 기본원칙은 보통</a:t>
            </a:r>
            <a:r>
              <a:rPr lang="en-US" altLang="ko-KR" dirty="0"/>
              <a:t>·</a:t>
            </a:r>
            <a:r>
              <a:rPr lang="ko-KR" altLang="en-US" dirty="0"/>
              <a:t>평등</a:t>
            </a:r>
            <a:r>
              <a:rPr lang="en-US" altLang="ko-KR" dirty="0"/>
              <a:t>·</a:t>
            </a:r>
            <a:r>
              <a:rPr lang="ko-KR" altLang="en-US" dirty="0"/>
              <a:t>직접</a:t>
            </a:r>
            <a:r>
              <a:rPr lang="en-US" altLang="ko-KR" dirty="0"/>
              <a:t>·</a:t>
            </a:r>
            <a:r>
              <a:rPr lang="ko-KR" altLang="en-US" dirty="0"/>
              <a:t>비밀 선거의 네 가지이다</a:t>
            </a:r>
            <a:r>
              <a:rPr lang="en-US" altLang="ko-KR" dirty="0"/>
              <a:t>. </a:t>
            </a:r>
            <a:r>
              <a:rPr lang="ko-KR" altLang="en-US" dirty="0"/>
              <a:t>한국 헌법도 국회의원선거나 대통령선거에서 이 원칙에 따르도록 규정하고 있다</a:t>
            </a:r>
            <a:r>
              <a:rPr lang="en-US" altLang="ko-KR" dirty="0"/>
              <a:t>(41</a:t>
            </a:r>
            <a:r>
              <a:rPr lang="ko-KR" altLang="en-US" dirty="0"/>
              <a:t>조 </a:t>
            </a:r>
            <a:r>
              <a:rPr lang="en-US" altLang="ko-KR" dirty="0"/>
              <a:t>1</a:t>
            </a:r>
            <a:r>
              <a:rPr lang="ko-KR" altLang="en-US" dirty="0"/>
              <a:t>항</a:t>
            </a:r>
            <a:r>
              <a:rPr lang="en-US" altLang="ko-KR" dirty="0"/>
              <a:t>·67</a:t>
            </a:r>
            <a:r>
              <a:rPr lang="ko-KR" altLang="en-US" dirty="0"/>
              <a:t>조 </a:t>
            </a:r>
            <a:r>
              <a:rPr lang="en-US" altLang="ko-KR" dirty="0"/>
              <a:t>1</a:t>
            </a:r>
            <a:r>
              <a:rPr lang="ko-KR" altLang="en-US" dirty="0"/>
              <a:t>항</a:t>
            </a:r>
            <a:r>
              <a:rPr lang="en-US" altLang="ko-KR" dirty="0"/>
              <a:t>).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4300" dirty="0"/>
              <a:t>⑴ </a:t>
            </a:r>
            <a:r>
              <a:rPr lang="ko-KR" altLang="en-US" sz="4300" dirty="0" smtClean="0"/>
              <a:t>보통선거</a:t>
            </a:r>
            <a:r>
              <a:rPr lang="en-US" altLang="ko-KR" dirty="0" smtClean="0"/>
              <a:t>:</a:t>
            </a:r>
            <a:r>
              <a:rPr lang="ko-KR" altLang="en-US" dirty="0"/>
              <a:t>사회적 신분</a:t>
            </a:r>
            <a:r>
              <a:rPr lang="en-US" altLang="ko-KR" dirty="0"/>
              <a:t>·</a:t>
            </a:r>
            <a:r>
              <a:rPr lang="ko-KR" altLang="en-US" dirty="0"/>
              <a:t>교육</a:t>
            </a:r>
            <a:r>
              <a:rPr lang="en-US" altLang="ko-KR" dirty="0"/>
              <a:t>·</a:t>
            </a:r>
            <a:r>
              <a:rPr lang="ko-KR" altLang="en-US" dirty="0"/>
              <a:t>재산</a:t>
            </a:r>
            <a:r>
              <a:rPr lang="en-US" altLang="ko-KR" dirty="0"/>
              <a:t>·</a:t>
            </a:r>
            <a:r>
              <a:rPr lang="ko-KR" altLang="en-US" dirty="0"/>
              <a:t>인종</a:t>
            </a:r>
            <a:r>
              <a:rPr lang="en-US" altLang="ko-KR" dirty="0"/>
              <a:t>·</a:t>
            </a:r>
            <a:r>
              <a:rPr lang="ko-KR" altLang="en-US" dirty="0"/>
              <a:t>신앙</a:t>
            </a:r>
            <a:r>
              <a:rPr lang="en-US" altLang="ko-KR" dirty="0"/>
              <a:t>·</a:t>
            </a:r>
            <a:r>
              <a:rPr lang="ko-KR" altLang="en-US" dirty="0"/>
              <a:t>성별 등에 의한 자격요건의 제한 없이 일정한 연령에 달한 모든 국민에게 원칙적으로 선거권을 인정하는 것으로서</a:t>
            </a:r>
            <a:r>
              <a:rPr lang="en-US" altLang="ko-KR" dirty="0"/>
              <a:t>, </a:t>
            </a:r>
            <a:r>
              <a:rPr lang="ko-KR" altLang="en-US" dirty="0"/>
              <a:t>제한선거에 대응되는 말이다</a:t>
            </a:r>
            <a:r>
              <a:rPr lang="en-US" altLang="ko-KR" dirty="0"/>
              <a:t>. </a:t>
            </a:r>
            <a:r>
              <a:rPr lang="ko-KR" altLang="en-US" dirty="0"/>
              <a:t>오늘날에는 보통선거가 선거의 기본원칙으로 되어 있으나</a:t>
            </a:r>
            <a:r>
              <a:rPr lang="en-US" altLang="ko-KR" dirty="0"/>
              <a:t>, </a:t>
            </a:r>
            <a:r>
              <a:rPr lang="ko-KR" altLang="en-US" dirty="0"/>
              <a:t>연혁적으로 보면 그 발달과 확립은 점진적이었고</a:t>
            </a:r>
            <a:r>
              <a:rPr lang="en-US" altLang="ko-KR" dirty="0"/>
              <a:t>, </a:t>
            </a:r>
            <a:r>
              <a:rPr lang="ko-KR" altLang="en-US" dirty="0"/>
              <a:t>이 원칙이 전세계적으로 완전히 확립된 것은 제</a:t>
            </a:r>
            <a:r>
              <a:rPr lang="en-US" altLang="ko-KR" dirty="0"/>
              <a:t>2</a:t>
            </a:r>
            <a:r>
              <a:rPr lang="ko-KR" altLang="en-US" dirty="0"/>
              <a:t>차 세계대전 후의 일이다</a:t>
            </a:r>
            <a:r>
              <a:rPr lang="en-US" altLang="ko-KR" dirty="0"/>
              <a:t>. </a:t>
            </a:r>
            <a:r>
              <a:rPr lang="ko-KR" altLang="en-US" dirty="0"/>
              <a:t>특히 재산 또는 성별에 의한 제한선거가 철폐된 것은 최근의 일이다</a:t>
            </a:r>
            <a:r>
              <a:rPr lang="en-US" altLang="ko-KR" dirty="0"/>
              <a:t>.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예컨대 재산에 의한 제한선거는 미국의 각주</a:t>
            </a:r>
            <a:r>
              <a:rPr lang="en-US" altLang="ko-KR" dirty="0"/>
              <a:t>(</a:t>
            </a:r>
            <a:r>
              <a:rPr lang="ko-KR" altLang="en-US" dirty="0"/>
              <a:t>各州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r>
              <a:rPr lang="en-US" altLang="ko-KR" dirty="0"/>
              <a:t>1820</a:t>
            </a:r>
            <a:r>
              <a:rPr lang="ko-KR" altLang="en-US" dirty="0"/>
              <a:t>∼</a:t>
            </a:r>
            <a:r>
              <a:rPr lang="en-US" altLang="ko-KR" dirty="0"/>
              <a:t>1850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프랑스가 </a:t>
            </a:r>
            <a:r>
              <a:rPr lang="en-US" altLang="ko-KR" dirty="0"/>
              <a:t>1848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스웨덴이 </a:t>
            </a:r>
            <a:r>
              <a:rPr lang="en-US" altLang="ko-KR" dirty="0"/>
              <a:t>1907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이탈리아가 </a:t>
            </a:r>
            <a:r>
              <a:rPr lang="en-US" altLang="ko-KR" dirty="0"/>
              <a:t>1912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영국이 </a:t>
            </a:r>
            <a:r>
              <a:rPr lang="en-US" altLang="ko-KR" dirty="0"/>
              <a:t>1918</a:t>
            </a:r>
            <a:r>
              <a:rPr lang="ko-KR" altLang="en-US" dirty="0"/>
              <a:t>년에 철폐되었고</a:t>
            </a:r>
            <a:r>
              <a:rPr lang="en-US" altLang="ko-KR" dirty="0"/>
              <a:t>, </a:t>
            </a:r>
            <a:r>
              <a:rPr lang="ko-KR" altLang="en-US" dirty="0"/>
              <a:t>성별에 의한 제한선거는 미국이 </a:t>
            </a:r>
            <a:r>
              <a:rPr lang="en-US" altLang="ko-KR" dirty="0"/>
              <a:t>1920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영국이 </a:t>
            </a:r>
            <a:r>
              <a:rPr lang="en-US" altLang="ko-KR" dirty="0"/>
              <a:t>1928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일본이 </a:t>
            </a:r>
            <a:r>
              <a:rPr lang="en-US" altLang="ko-KR" dirty="0"/>
              <a:t>1945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프랑스가 </a:t>
            </a:r>
            <a:r>
              <a:rPr lang="en-US" altLang="ko-KR" dirty="0"/>
              <a:t>1946</a:t>
            </a:r>
            <a:r>
              <a:rPr lang="ko-KR" altLang="en-US" dirty="0"/>
              <a:t>년에 철폐되고 여성참정권이 인정되었다</a:t>
            </a:r>
            <a:r>
              <a:rPr lang="en-US" altLang="ko-KR" dirty="0"/>
              <a:t>. </a:t>
            </a:r>
            <a:r>
              <a:rPr lang="ko-KR" altLang="en-US" dirty="0"/>
              <a:t>한국은 </a:t>
            </a:r>
            <a:r>
              <a:rPr lang="en-US" altLang="ko-KR" dirty="0"/>
              <a:t>1948</a:t>
            </a:r>
            <a:r>
              <a:rPr lang="ko-KR" altLang="en-US" dirty="0"/>
              <a:t>년 제헌헌법에서 보통선거를 채택하였고</a:t>
            </a:r>
            <a:r>
              <a:rPr lang="en-US" altLang="ko-KR" dirty="0"/>
              <a:t>, </a:t>
            </a:r>
            <a:r>
              <a:rPr lang="ko-KR" altLang="en-US" dirty="0"/>
              <a:t>현행헌법에서도 대통령</a:t>
            </a:r>
            <a:r>
              <a:rPr lang="en-US" altLang="ko-KR" dirty="0"/>
              <a:t>·</a:t>
            </a:r>
            <a:r>
              <a:rPr lang="ko-KR" altLang="en-US" dirty="0"/>
              <a:t>국회의원 등의 모든 선거에서 보통선거를 시행하도록 규정하고 있다</a:t>
            </a:r>
            <a:r>
              <a:rPr lang="en-US" altLang="ko-KR" dirty="0"/>
              <a:t>.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4300" dirty="0"/>
              <a:t>⑵ </a:t>
            </a:r>
            <a:r>
              <a:rPr lang="ko-KR" altLang="en-US" sz="4300" dirty="0" smtClean="0"/>
              <a:t>평등선거 불평등선거</a:t>
            </a:r>
            <a:r>
              <a:rPr lang="ko-KR" altLang="en-US" dirty="0" smtClean="0"/>
              <a:t>에 </a:t>
            </a:r>
            <a:r>
              <a:rPr lang="ko-KR" altLang="en-US" dirty="0"/>
              <a:t>대립하는 말로</a:t>
            </a:r>
            <a:r>
              <a:rPr lang="en-US" altLang="ko-KR" dirty="0"/>
              <a:t>, </a:t>
            </a:r>
            <a:r>
              <a:rPr lang="ko-KR" altLang="en-US" dirty="0"/>
              <a:t>선거인의 투표가치를 평등하게 취급하는 것이다</a:t>
            </a:r>
            <a:r>
              <a:rPr lang="en-US" altLang="ko-KR" dirty="0"/>
              <a:t>. </a:t>
            </a:r>
            <a:r>
              <a:rPr lang="ko-KR" altLang="en-US" dirty="0"/>
              <a:t>불평등선거는 신분에 따라 특권층에 </a:t>
            </a:r>
            <a:r>
              <a:rPr lang="en-US" altLang="ko-KR" dirty="0"/>
              <a:t>2</a:t>
            </a:r>
            <a:r>
              <a:rPr lang="ko-KR" altLang="en-US" dirty="0"/>
              <a:t>표의 투표권을 주는 </a:t>
            </a:r>
            <a:r>
              <a:rPr lang="en-US" altLang="ko-KR" dirty="0"/>
              <a:t>'</a:t>
            </a:r>
            <a:r>
              <a:rPr lang="ko-KR" altLang="en-US" dirty="0"/>
              <a:t>복수투표제</a:t>
            </a:r>
            <a:r>
              <a:rPr lang="en-US" altLang="ko-KR" dirty="0"/>
              <a:t>(</a:t>
            </a:r>
            <a:r>
              <a:rPr lang="ko-KR" altLang="en-US" dirty="0"/>
              <a:t>複數投票制</a:t>
            </a:r>
            <a:r>
              <a:rPr lang="en-US" altLang="ko-KR" dirty="0"/>
              <a:t>)' </a:t>
            </a:r>
            <a:r>
              <a:rPr lang="ko-KR" altLang="en-US" dirty="0"/>
              <a:t>또는 재산의 다과</a:t>
            </a:r>
            <a:r>
              <a:rPr lang="en-US" altLang="ko-KR" dirty="0"/>
              <a:t>(</a:t>
            </a:r>
            <a:r>
              <a:rPr lang="ko-KR" altLang="en-US" dirty="0"/>
              <a:t>多寡</a:t>
            </a:r>
            <a:r>
              <a:rPr lang="en-US" altLang="ko-KR" dirty="0"/>
              <a:t>)</a:t>
            </a:r>
            <a:r>
              <a:rPr lang="ko-KR" altLang="en-US" dirty="0"/>
              <a:t>에 따라 선거인을 몇 등급으로 나누어 각각 같은 수의 의원을 선출하는 </a:t>
            </a:r>
            <a:r>
              <a:rPr lang="en-US" altLang="ko-KR" dirty="0"/>
              <a:t>'</a:t>
            </a:r>
            <a:r>
              <a:rPr lang="ko-KR" altLang="en-US" dirty="0"/>
              <a:t>등급별선거제</a:t>
            </a:r>
            <a:r>
              <a:rPr lang="en-US" altLang="ko-KR" dirty="0"/>
              <a:t>(</a:t>
            </a:r>
            <a:r>
              <a:rPr lang="ko-KR" altLang="en-US" dirty="0"/>
              <a:t>等級別選擧制</a:t>
            </a:r>
            <a:r>
              <a:rPr lang="en-US" altLang="ko-KR" dirty="0"/>
              <a:t>)'</a:t>
            </a:r>
            <a:r>
              <a:rPr lang="ko-KR" altLang="en-US" dirty="0"/>
              <a:t>를 채택하여 선거권자의 선거권에 차별을 두는 것이다</a:t>
            </a:r>
            <a:r>
              <a:rPr lang="en-US" altLang="ko-KR" dirty="0"/>
              <a:t>. </a:t>
            </a:r>
            <a:r>
              <a:rPr lang="ko-KR" altLang="en-US" dirty="0"/>
              <a:t>이에 반하여 평등선거는 모든 유권자에게 동등하게 </a:t>
            </a:r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en-US" altLang="ko-KR" dirty="0"/>
              <a:t>1</a:t>
            </a:r>
            <a:r>
              <a:rPr lang="ko-KR" altLang="en-US" dirty="0"/>
              <a:t>표의 투표권을 인정하는 것이다</a:t>
            </a:r>
            <a:r>
              <a:rPr lang="en-US" altLang="ko-KR" dirty="0"/>
              <a:t>. </a:t>
            </a:r>
            <a:r>
              <a:rPr lang="ko-KR" altLang="en-US" dirty="0"/>
              <a:t>불평등선거는 시민민주주의시대에 많이 볼 수 있었던 제도이며</a:t>
            </a:r>
            <a:r>
              <a:rPr lang="en-US" altLang="ko-KR" dirty="0"/>
              <a:t>, </a:t>
            </a:r>
            <a:r>
              <a:rPr lang="ko-KR" altLang="en-US" dirty="0"/>
              <a:t>평등선거는 현대 대중민주주의의 소산이다</a:t>
            </a:r>
            <a:r>
              <a:rPr lang="en-US" altLang="ko-KR" dirty="0"/>
              <a:t>.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평등선거는 개인마다 능력이나 정치의식의 차이가 있음에도 불구하고 각 개인의 정치의사를 </a:t>
            </a:r>
            <a:r>
              <a:rPr lang="en-US" altLang="ko-KR" dirty="0"/>
              <a:t>1</a:t>
            </a:r>
            <a:r>
              <a:rPr lang="ko-KR" altLang="en-US" dirty="0"/>
              <a:t>표로 환원시키는 것이므로 정치의식을 가지고 행사한 </a:t>
            </a:r>
            <a:r>
              <a:rPr lang="en-US" altLang="ko-KR" dirty="0"/>
              <a:t>1</a:t>
            </a:r>
            <a:r>
              <a:rPr lang="ko-KR" altLang="en-US" dirty="0"/>
              <a:t>표와 매수된 </a:t>
            </a:r>
            <a:r>
              <a:rPr lang="ko-KR" altLang="en-US" dirty="0" err="1"/>
              <a:t>부패표를</a:t>
            </a:r>
            <a:r>
              <a:rPr lang="ko-KR" altLang="en-US" dirty="0"/>
              <a:t> 같은 가치로 취급하는 모순이 있다는 비판을 받기도 한다</a:t>
            </a:r>
            <a:r>
              <a:rPr lang="en-US" altLang="ko-KR" dirty="0"/>
              <a:t>. </a:t>
            </a:r>
            <a:r>
              <a:rPr lang="ko-KR" altLang="en-US" dirty="0"/>
              <a:t>그러나 이 모순은 평등선거에 문제가 있는 것이 아니라 국민의 정치의식에 문제가 있는 것이다</a:t>
            </a:r>
            <a:r>
              <a:rPr lang="en-US" altLang="ko-KR" dirty="0"/>
              <a:t>. </a:t>
            </a:r>
            <a:r>
              <a:rPr lang="ko-KR" altLang="en-US" dirty="0"/>
              <a:t>그리고 선거권의 실질적 평등을 보장하기 위해서는 각 선거구의 선거인수와 그 선거구의 의원정수</a:t>
            </a:r>
            <a:r>
              <a:rPr lang="en-US" altLang="ko-KR" dirty="0"/>
              <a:t>(</a:t>
            </a:r>
            <a:r>
              <a:rPr lang="ko-KR" altLang="en-US" dirty="0"/>
              <a:t>議員定數</a:t>
            </a:r>
            <a:r>
              <a:rPr lang="en-US" altLang="ko-KR" dirty="0"/>
              <a:t>)</a:t>
            </a:r>
            <a:r>
              <a:rPr lang="ko-KR" altLang="en-US" dirty="0"/>
              <a:t>의 비례를 선거구 조정을 통하여 균형 있게 할 것이 요구된다</a:t>
            </a:r>
            <a:r>
              <a:rPr lang="en-US" altLang="ko-KR" dirty="0"/>
              <a:t>. </a:t>
            </a:r>
            <a:r>
              <a:rPr lang="ko-KR" altLang="en-US" dirty="0"/>
              <a:t>또</a:t>
            </a:r>
            <a:r>
              <a:rPr lang="en-US" altLang="ko-KR" dirty="0"/>
              <a:t>, </a:t>
            </a:r>
            <a:r>
              <a:rPr lang="ko-KR" altLang="en-US" dirty="0"/>
              <a:t>정당의 득표수와 그 정당의 당선의원의 수가 정당 간에 균형을 이룰 수 있어야 한다</a:t>
            </a:r>
            <a:r>
              <a:rPr lang="en-US" altLang="ko-KR" dirty="0"/>
              <a:t>.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4300" dirty="0" smtClean="0"/>
              <a:t>⑶ 직접선거</a:t>
            </a:r>
            <a:r>
              <a:rPr lang="en-US" altLang="ko-KR" dirty="0" smtClean="0"/>
              <a:t>:</a:t>
            </a:r>
            <a:r>
              <a:rPr lang="ko-KR" altLang="en-US" dirty="0"/>
              <a:t>선거권자가 중간선거인을 선정하지 않고 직접 </a:t>
            </a:r>
            <a:r>
              <a:rPr lang="ko-KR" altLang="en-US" dirty="0" err="1"/>
              <a:t>피선거권자를</a:t>
            </a:r>
            <a:r>
              <a:rPr lang="ko-KR" altLang="en-US" dirty="0"/>
              <a:t> 선출하는 것으로</a:t>
            </a:r>
            <a:r>
              <a:rPr lang="en-US" altLang="ko-KR" dirty="0"/>
              <a:t>, </a:t>
            </a:r>
            <a:r>
              <a:rPr lang="ko-KR" altLang="en-US" dirty="0"/>
              <a:t>간접선거에 대응하는 말이다</a:t>
            </a:r>
            <a:r>
              <a:rPr lang="en-US" altLang="ko-KR" dirty="0"/>
              <a:t>. </a:t>
            </a:r>
            <a:r>
              <a:rPr lang="ko-KR" altLang="en-US" dirty="0"/>
              <a:t>일반적으로 직접선거가 간접선거에 비하여 국민의 의사에 직결되어 있다는 점에서 민주적인 제도라고 할 수 있다</a:t>
            </a:r>
            <a:r>
              <a:rPr lang="en-US" altLang="ko-KR" dirty="0"/>
              <a:t>. </a:t>
            </a:r>
            <a:r>
              <a:rPr lang="ko-KR" altLang="en-US" dirty="0"/>
              <a:t>유럽에서는 </a:t>
            </a:r>
            <a:r>
              <a:rPr lang="en-US" altLang="ko-KR" dirty="0"/>
              <a:t>19</a:t>
            </a:r>
            <a:r>
              <a:rPr lang="ko-KR" altLang="en-US" dirty="0"/>
              <a:t>세기에 간접선거가 널리 채용되었는데</a:t>
            </a:r>
            <a:r>
              <a:rPr lang="en-US" altLang="ko-KR" dirty="0"/>
              <a:t>, </a:t>
            </a:r>
            <a:r>
              <a:rPr lang="ko-KR" altLang="en-US" dirty="0"/>
              <a:t>그 후 국민의 정치의식이 높아지자 점차 직접선거로 전환</a:t>
            </a:r>
            <a:r>
              <a:rPr lang="en-US" altLang="ko-KR" dirty="0"/>
              <a:t>, </a:t>
            </a:r>
            <a:r>
              <a:rPr lang="ko-KR" altLang="en-US" dirty="0"/>
              <a:t>오늘날에는 직접선거가 선거법의 공리</a:t>
            </a:r>
            <a:r>
              <a:rPr lang="en-US" altLang="ko-KR" dirty="0"/>
              <a:t>(</a:t>
            </a:r>
            <a:r>
              <a:rPr lang="ko-KR" altLang="en-US" dirty="0"/>
              <a:t>公理</a:t>
            </a:r>
            <a:r>
              <a:rPr lang="en-US" altLang="ko-KR" dirty="0"/>
              <a:t>)</a:t>
            </a:r>
            <a:r>
              <a:rPr lang="ko-KR" altLang="en-US" dirty="0"/>
              <a:t>로 되어 있다</a:t>
            </a:r>
            <a:r>
              <a:rPr lang="en-US" altLang="ko-KR" dirty="0"/>
              <a:t>. </a:t>
            </a:r>
            <a:r>
              <a:rPr lang="ko-KR" altLang="en-US" dirty="0"/>
              <a:t>미국의 대통령선거는 오늘날까지도 간접선거인데</a:t>
            </a:r>
            <a:r>
              <a:rPr lang="en-US" altLang="ko-KR" dirty="0"/>
              <a:t>, </a:t>
            </a:r>
            <a:r>
              <a:rPr lang="ko-KR" altLang="en-US" dirty="0"/>
              <a:t>선거인이 누구를 대통령으로 선출할 것인가가 미리 정해져 있어서 실제로는 선거인선거가 대통령선거 그 자체이기 때문에 직접선거와 다를 바 없다</a:t>
            </a:r>
            <a:r>
              <a:rPr lang="en-US" altLang="ko-KR" dirty="0"/>
              <a:t>. </a:t>
            </a:r>
            <a:r>
              <a:rPr lang="ko-KR" altLang="en-US" dirty="0"/>
              <a:t>한국의 대통령선거는 이와는 달리 국민이 직접 선거한다</a:t>
            </a:r>
            <a:r>
              <a:rPr lang="en-US" altLang="ko-KR" dirty="0"/>
              <a:t>.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4300" dirty="0"/>
              <a:t>⑷ </a:t>
            </a:r>
            <a:r>
              <a:rPr lang="ko-KR" altLang="en-US" sz="4300" dirty="0" smtClean="0"/>
              <a:t>비밀선거</a:t>
            </a:r>
            <a:r>
              <a:rPr lang="en-US" altLang="ko-KR" sz="4300" dirty="0"/>
              <a:t> </a:t>
            </a:r>
            <a:r>
              <a:rPr lang="ko-KR" altLang="en-US" sz="4300" dirty="0" smtClean="0"/>
              <a:t>공개선거</a:t>
            </a:r>
            <a:r>
              <a:rPr lang="ko-KR" altLang="en-US" dirty="0" smtClean="0"/>
              <a:t>에 </a:t>
            </a:r>
            <a:r>
              <a:rPr lang="ko-KR" altLang="en-US" dirty="0"/>
              <a:t>대립되는 말로</a:t>
            </a:r>
            <a:r>
              <a:rPr lang="en-US" altLang="ko-KR" dirty="0"/>
              <a:t>, </a:t>
            </a:r>
            <a:r>
              <a:rPr lang="ko-KR" altLang="en-US" dirty="0"/>
              <a:t>선거인이 어느 후보자를 선출하는지 알 수 없게 하는 것이다</a:t>
            </a:r>
            <a:r>
              <a:rPr lang="en-US" altLang="ko-KR" dirty="0"/>
              <a:t>. </a:t>
            </a:r>
            <a:r>
              <a:rPr lang="ko-KR" altLang="en-US" dirty="0"/>
              <a:t>공개선거는 선거인의 투표내용을 공개하는 것으로서</a:t>
            </a:r>
            <a:r>
              <a:rPr lang="en-US" altLang="ko-KR" dirty="0"/>
              <a:t>, </a:t>
            </a:r>
            <a:r>
              <a:rPr lang="ko-KR" altLang="en-US" dirty="0"/>
              <a:t>호명</a:t>
            </a:r>
            <a:r>
              <a:rPr lang="en-US" altLang="ko-KR" dirty="0"/>
              <a:t>(</a:t>
            </a:r>
            <a:r>
              <a:rPr lang="ko-KR" altLang="en-US" dirty="0"/>
              <a:t>呼名</a:t>
            </a:r>
            <a:r>
              <a:rPr lang="en-US" altLang="ko-KR" dirty="0"/>
              <a:t>)·</a:t>
            </a:r>
            <a:r>
              <a:rPr lang="ko-KR" altLang="en-US" dirty="0"/>
              <a:t>거수</a:t>
            </a:r>
            <a:r>
              <a:rPr lang="en-US" altLang="ko-KR" dirty="0"/>
              <a:t>(</a:t>
            </a:r>
            <a:r>
              <a:rPr lang="ko-KR" altLang="en-US" dirty="0"/>
              <a:t>擧手</a:t>
            </a:r>
            <a:r>
              <a:rPr lang="en-US" altLang="ko-KR" dirty="0"/>
              <a:t>)·</a:t>
            </a:r>
            <a:r>
              <a:rPr lang="ko-KR" altLang="en-US" dirty="0"/>
              <a:t>기립</a:t>
            </a:r>
            <a:r>
              <a:rPr lang="en-US" altLang="ko-KR" dirty="0"/>
              <a:t>(</a:t>
            </a:r>
            <a:r>
              <a:rPr lang="ko-KR" altLang="en-US" dirty="0"/>
              <a:t>起立</a:t>
            </a:r>
            <a:r>
              <a:rPr lang="en-US" altLang="ko-KR" dirty="0"/>
              <a:t>)·</a:t>
            </a:r>
            <a:r>
              <a:rPr lang="ko-KR" altLang="en-US" dirty="0"/>
              <a:t>기명</a:t>
            </a:r>
            <a:r>
              <a:rPr lang="en-US" altLang="ko-KR" dirty="0"/>
              <a:t>(</a:t>
            </a:r>
            <a:r>
              <a:rPr lang="ko-KR" altLang="en-US" dirty="0"/>
              <a:t>記名</a:t>
            </a:r>
            <a:r>
              <a:rPr lang="en-US" altLang="ko-KR" dirty="0"/>
              <a:t>) </a:t>
            </a:r>
            <a:r>
              <a:rPr lang="ko-KR" altLang="en-US" dirty="0"/>
              <a:t>등에 의한 방법이 있다</a:t>
            </a:r>
            <a:r>
              <a:rPr lang="en-US" altLang="ko-KR" dirty="0"/>
              <a:t>. </a:t>
            </a:r>
            <a:r>
              <a:rPr lang="ko-KR" altLang="en-US" dirty="0"/>
              <a:t>공개선거는 투표의 책임을 명백히 한다는 뜻에서 채용되기도 하지만</a:t>
            </a:r>
            <a:r>
              <a:rPr lang="en-US" altLang="ko-KR" dirty="0"/>
              <a:t>, </a:t>
            </a:r>
            <a:r>
              <a:rPr lang="ko-KR" altLang="en-US" dirty="0"/>
              <a:t>자유로운 의사표시를 방해할 위험이 크기 때문에 선거의 공정성이나 자유로운 분위기를 보장할 수 없다는 결점이 있다</a:t>
            </a:r>
            <a:r>
              <a:rPr lang="en-US" altLang="ko-KR" dirty="0"/>
              <a:t>.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따라서 대부분의 현대 민주국가는 무기명투표</a:t>
            </a:r>
            <a:r>
              <a:rPr lang="en-US" altLang="ko-KR" dirty="0"/>
              <a:t>(</a:t>
            </a:r>
            <a:r>
              <a:rPr lang="ko-KR" altLang="en-US" dirty="0"/>
              <a:t>無記名投票</a:t>
            </a:r>
            <a:r>
              <a:rPr lang="en-US" altLang="ko-KR" dirty="0"/>
              <a:t>)·</a:t>
            </a:r>
            <a:r>
              <a:rPr lang="ko-KR" altLang="en-US" dirty="0"/>
              <a:t>투표용지관급주의</a:t>
            </a:r>
            <a:r>
              <a:rPr lang="en-US" altLang="ko-KR" dirty="0"/>
              <a:t>(</a:t>
            </a:r>
            <a:r>
              <a:rPr lang="ko-KR" altLang="en-US" dirty="0"/>
              <a:t>投票用紙官給主義</a:t>
            </a:r>
            <a:r>
              <a:rPr lang="en-US" altLang="ko-KR" dirty="0"/>
              <a:t>) </a:t>
            </a:r>
            <a:r>
              <a:rPr lang="ko-KR" altLang="en-US" dirty="0"/>
              <a:t>등에 의하여 선거인의 비밀선거를 보장하고 있다</a:t>
            </a:r>
            <a:r>
              <a:rPr lang="en-US" altLang="ko-KR" dirty="0"/>
              <a:t>. </a:t>
            </a:r>
            <a:r>
              <a:rPr lang="ko-KR" altLang="en-US" dirty="0"/>
              <a:t>이상의 </a:t>
            </a:r>
            <a:r>
              <a:rPr lang="en-US" altLang="ko-KR" dirty="0"/>
              <a:t>4</a:t>
            </a:r>
            <a:r>
              <a:rPr lang="ko-KR" altLang="en-US" dirty="0"/>
              <a:t>가지 원칙 이외에 </a:t>
            </a:r>
            <a:r>
              <a:rPr lang="en-US" altLang="ko-KR" dirty="0"/>
              <a:t>'</a:t>
            </a:r>
            <a:r>
              <a:rPr lang="ko-KR" altLang="en-US" dirty="0"/>
              <a:t>자유선거</a:t>
            </a:r>
            <a:r>
              <a:rPr lang="en-US" altLang="ko-KR" dirty="0"/>
              <a:t>(</a:t>
            </a:r>
            <a:r>
              <a:rPr lang="ko-KR" altLang="en-US" dirty="0"/>
              <a:t>自由選擧</a:t>
            </a:r>
            <a:r>
              <a:rPr lang="en-US" altLang="ko-KR" dirty="0"/>
              <a:t>)'</a:t>
            </a:r>
            <a:r>
              <a:rPr lang="ko-KR" altLang="en-US" dirty="0"/>
              <a:t>를 선거의 원칙으로 삼는 경우도 있다</a:t>
            </a:r>
            <a:r>
              <a:rPr lang="en-US" altLang="ko-KR" dirty="0"/>
              <a:t>. </a:t>
            </a:r>
            <a:r>
              <a:rPr lang="ko-KR" altLang="en-US" dirty="0"/>
              <a:t>이것은 제재가 따르는 </a:t>
            </a:r>
            <a:r>
              <a:rPr lang="en-US" altLang="ko-KR" dirty="0"/>
              <a:t>'</a:t>
            </a:r>
            <a:r>
              <a:rPr lang="ko-KR" altLang="en-US" dirty="0"/>
              <a:t>강제선거</a:t>
            </a:r>
            <a:r>
              <a:rPr lang="en-US" altLang="ko-KR" dirty="0"/>
              <a:t>'</a:t>
            </a:r>
            <a:r>
              <a:rPr lang="ko-KR" altLang="en-US" dirty="0"/>
              <a:t>에 대립되는 것으로</a:t>
            </a:r>
            <a:r>
              <a:rPr lang="en-US" altLang="ko-KR" dirty="0"/>
              <a:t>, </a:t>
            </a:r>
            <a:r>
              <a:rPr lang="ko-KR" altLang="en-US" dirty="0"/>
              <a:t>유권자의 자유로운 의사표현을 보장하는 선거이다</a:t>
            </a:r>
            <a:r>
              <a:rPr lang="en-US" altLang="ko-KR" dirty="0"/>
              <a:t>. </a:t>
            </a:r>
            <a:r>
              <a:rPr lang="ko-KR" altLang="en-US" dirty="0"/>
              <a:t>강제선거는 기권방지의 효과는 있으나</a:t>
            </a:r>
            <a:r>
              <a:rPr lang="en-US" altLang="ko-KR" dirty="0"/>
              <a:t>, </a:t>
            </a:r>
            <a:r>
              <a:rPr lang="ko-KR" altLang="en-US" dirty="0"/>
              <a:t>선거의 취지에는 오히려 어긋나는 것이다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일본선거  당선  결정방법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endParaRPr lang="ko-KR" altLang="en-US" sz="4000" dirty="0"/>
          </a:p>
          <a:p>
            <a:pPr fontAlgn="base"/>
            <a:r>
              <a:rPr lang="ko-KR" altLang="en-US" sz="5600" dirty="0" smtClean="0"/>
              <a:t>⑴ 다수대표제</a:t>
            </a:r>
            <a:r>
              <a:rPr lang="en-US" altLang="ko-KR" sz="4000" dirty="0" smtClean="0"/>
              <a:t>:</a:t>
            </a:r>
            <a:r>
              <a:rPr lang="ko-KR" altLang="en-US" sz="4000" dirty="0" err="1"/>
              <a:t>다수표를</a:t>
            </a:r>
            <a:r>
              <a:rPr lang="ko-KR" altLang="en-US" sz="4000" dirty="0"/>
              <a:t> 획득한 자를 당선인으로 하는 제도이다</a:t>
            </a:r>
            <a:r>
              <a:rPr lang="en-US" altLang="ko-KR" sz="4000" dirty="0"/>
              <a:t>. </a:t>
            </a:r>
            <a:r>
              <a:rPr lang="ko-KR" altLang="en-US" sz="4000" dirty="0"/>
              <a:t>유권자의 다수파에게 그 선거구에서 선출되는 의원의 전체를 독점할 수 있는 가능성을 부여하므로 다수파에 절대 유리하다</a:t>
            </a:r>
            <a:r>
              <a:rPr lang="en-US" altLang="ko-KR" sz="4000" dirty="0"/>
              <a:t>. </a:t>
            </a:r>
            <a:r>
              <a:rPr lang="ko-KR" altLang="en-US" sz="4000" dirty="0"/>
              <a:t>이 제도는 </a:t>
            </a:r>
            <a:r>
              <a:rPr lang="en-US" altLang="ko-KR" sz="4000" dirty="0"/>
              <a:t>19</a:t>
            </a:r>
            <a:r>
              <a:rPr lang="ko-KR" altLang="en-US" sz="4000" dirty="0"/>
              <a:t>세기 중엽까지 널리 채택되었으나</a:t>
            </a:r>
            <a:r>
              <a:rPr lang="en-US" altLang="ko-KR" sz="4000" dirty="0"/>
              <a:t>, </a:t>
            </a:r>
            <a:r>
              <a:rPr lang="ko-KR" altLang="en-US" sz="4000" dirty="0"/>
              <a:t>사표가 많아지고 다수당이 전제적 지배를 하는 경향이 있어 현재에는 많이 채용되지 않고 있다</a:t>
            </a:r>
            <a:r>
              <a:rPr lang="en-US" altLang="ko-KR" sz="4000" dirty="0"/>
              <a:t>. </a:t>
            </a:r>
            <a:r>
              <a:rPr lang="ko-KR" altLang="en-US" sz="4000" dirty="0"/>
              <a:t>영국이 오랜 세월에 걸쳐 다수대표제를 채용하고 있는 것은 양대 정당이 기능을 잘 발휘하고 정권교체의 가능성이 있어 오히려 탄력 있는 의회정치가 가능하기 때문이다</a:t>
            </a:r>
            <a:r>
              <a:rPr lang="en-US" altLang="ko-KR" sz="4000" dirty="0"/>
              <a:t>. </a:t>
            </a:r>
            <a:r>
              <a:rPr lang="ko-KR" altLang="en-US" sz="4000" dirty="0"/>
              <a:t>이 제도에서는 소선거구제나 대선거구연기투표제</a:t>
            </a:r>
            <a:r>
              <a:rPr lang="en-US" altLang="ko-KR" sz="4000" dirty="0"/>
              <a:t>(</a:t>
            </a:r>
            <a:r>
              <a:rPr lang="ko-KR" altLang="en-US" sz="4000" dirty="0" err="1"/>
              <a:t>大選擧區連記投票制</a:t>
            </a:r>
            <a:r>
              <a:rPr lang="en-US" altLang="ko-KR" sz="4000" dirty="0"/>
              <a:t>)</a:t>
            </a:r>
            <a:r>
              <a:rPr lang="ko-KR" altLang="en-US" sz="4000" dirty="0"/>
              <a:t>를 취하는데</a:t>
            </a:r>
            <a:r>
              <a:rPr lang="en-US" altLang="ko-KR" sz="4000" dirty="0"/>
              <a:t>, </a:t>
            </a:r>
            <a:r>
              <a:rPr lang="ko-KR" altLang="en-US" sz="4000" dirty="0"/>
              <a:t>정국의 안정을 가져오는 장점이 있는 대신 소수파에 지나치게 불리하다는 결점이 있다</a:t>
            </a:r>
            <a:r>
              <a:rPr lang="en-US" altLang="ko-KR" sz="4000" dirty="0"/>
              <a:t>. </a:t>
            </a: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5600" dirty="0"/>
              <a:t>⑵ </a:t>
            </a:r>
            <a:r>
              <a:rPr lang="ko-KR" altLang="en-US" sz="5600" dirty="0" smtClean="0"/>
              <a:t>소수대표제</a:t>
            </a:r>
            <a:r>
              <a:rPr lang="en-US" altLang="ko-KR" sz="4000" dirty="0" smtClean="0"/>
              <a:t>:</a:t>
            </a:r>
            <a:r>
              <a:rPr lang="ko-KR" altLang="en-US" sz="4000" dirty="0"/>
              <a:t>다수대표제의 결점인 소수의견의 무시를 보정</a:t>
            </a:r>
            <a:r>
              <a:rPr lang="en-US" altLang="ko-KR" sz="4000" dirty="0"/>
              <a:t>(</a:t>
            </a:r>
            <a:r>
              <a:rPr lang="ko-KR" altLang="en-US" sz="4000" dirty="0"/>
              <a:t>補正</a:t>
            </a:r>
            <a:r>
              <a:rPr lang="en-US" altLang="ko-KR" sz="4000" dirty="0"/>
              <a:t>)</a:t>
            </a:r>
            <a:r>
              <a:rPr lang="ko-KR" altLang="en-US" sz="4000" dirty="0"/>
              <a:t>하여 유권자의 소수파에게도 득표수에 알맞은 수의 의원을 낼 수 있게 하려는 선거제도이다</a:t>
            </a:r>
            <a:r>
              <a:rPr lang="en-US" altLang="ko-KR" sz="4000" dirty="0"/>
              <a:t>. </a:t>
            </a:r>
            <a:r>
              <a:rPr lang="ko-KR" altLang="en-US" sz="4000" dirty="0"/>
              <a:t>이 제도는 대선거구제를 전제로 하는데</a:t>
            </a:r>
            <a:r>
              <a:rPr lang="en-US" altLang="ko-KR" sz="4000" dirty="0"/>
              <a:t>, </a:t>
            </a:r>
            <a:r>
              <a:rPr lang="ko-KR" altLang="en-US" sz="4000" dirty="0"/>
              <a:t>그 주요 방법으로는 한 사람에게만 투표하는 단기명투표제</a:t>
            </a:r>
            <a:r>
              <a:rPr lang="en-US" altLang="ko-KR" sz="4000" dirty="0"/>
              <a:t>(</a:t>
            </a:r>
            <a:r>
              <a:rPr lang="ko-KR" altLang="en-US" sz="4000" dirty="0"/>
              <a:t>單記名投票制</a:t>
            </a:r>
            <a:r>
              <a:rPr lang="en-US" altLang="ko-KR" sz="4000" dirty="0"/>
              <a:t>), 2</a:t>
            </a:r>
            <a:r>
              <a:rPr lang="ko-KR" altLang="en-US" sz="4000" dirty="0"/>
              <a:t>명 이상의 후보에게 투표할 수 있는 연기명투표제</a:t>
            </a:r>
            <a:r>
              <a:rPr lang="en-US" altLang="ko-KR" sz="4000" dirty="0"/>
              <a:t>(</a:t>
            </a:r>
            <a:r>
              <a:rPr lang="ko-KR" altLang="en-US" sz="4000" dirty="0" err="1"/>
              <a:t>連記名投票制</a:t>
            </a:r>
            <a:r>
              <a:rPr lang="en-US" altLang="ko-KR" sz="4000" dirty="0"/>
              <a:t>), </a:t>
            </a:r>
            <a:r>
              <a:rPr lang="ko-KR" altLang="en-US" sz="4000" dirty="0"/>
              <a:t>여러 장의 투표권을 가지고 한 후보에게 누적적으로 투표할 수 있는 누적투표제</a:t>
            </a:r>
            <a:r>
              <a:rPr lang="en-US" altLang="ko-KR" sz="4000" dirty="0"/>
              <a:t>(</a:t>
            </a:r>
            <a:r>
              <a:rPr lang="ko-KR" altLang="en-US" sz="4000" dirty="0" err="1"/>
              <a:t>累積投票制</a:t>
            </a:r>
            <a:r>
              <a:rPr lang="en-US" altLang="ko-KR" sz="4000" dirty="0"/>
              <a:t>) </a:t>
            </a:r>
            <a:r>
              <a:rPr lang="ko-KR" altLang="en-US" sz="4000" dirty="0"/>
              <a:t>등이 있다</a:t>
            </a:r>
            <a:r>
              <a:rPr lang="en-US" altLang="ko-KR" sz="4000" dirty="0"/>
              <a:t>. </a:t>
            </a:r>
            <a:r>
              <a:rPr lang="ko-KR" altLang="en-US" sz="4000" dirty="0"/>
              <a:t>이 제도는 소수의견을 존중하고 사표를 방지한다는 장점이 있는 대신</a:t>
            </a:r>
            <a:r>
              <a:rPr lang="en-US" altLang="ko-KR" sz="4000" dirty="0"/>
              <a:t>, </a:t>
            </a:r>
            <a:r>
              <a:rPr lang="ko-KR" altLang="en-US" sz="4000" dirty="0"/>
              <a:t>절차가 복잡하고 집권여당의 동반당선을 쉽게 만든다는 등의 단점이 있다</a:t>
            </a:r>
            <a:r>
              <a:rPr lang="en-US" altLang="ko-KR" sz="4000" dirty="0"/>
              <a:t>. </a:t>
            </a: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5600" dirty="0"/>
              <a:t>⑶ </a:t>
            </a:r>
            <a:r>
              <a:rPr lang="ko-KR" altLang="en-US" sz="5600" dirty="0" smtClean="0"/>
              <a:t>비례대표제</a:t>
            </a:r>
            <a:r>
              <a:rPr lang="en-US" altLang="ko-KR" sz="4000" dirty="0" smtClean="0"/>
              <a:t>:2</a:t>
            </a:r>
            <a:r>
              <a:rPr lang="ko-KR" altLang="en-US" sz="4000" dirty="0"/>
              <a:t>개 이상의 정당이 </a:t>
            </a:r>
            <a:r>
              <a:rPr lang="ko-KR" altLang="en-US" sz="4000" dirty="0" err="1"/>
              <a:t>있는경우</a:t>
            </a:r>
            <a:r>
              <a:rPr lang="ko-KR" altLang="en-US" sz="4000" dirty="0"/>
              <a:t> 그들 정당의 득표수에 비례하여 당선자의 수를 공평하게 배정하려는 선거제도이다</a:t>
            </a:r>
            <a:r>
              <a:rPr lang="en-US" altLang="ko-KR" sz="4000" dirty="0"/>
              <a:t>. </a:t>
            </a:r>
            <a:r>
              <a:rPr lang="ko-KR" altLang="en-US" sz="4000" dirty="0"/>
              <a:t>소수대표제는 다수파에게 그 선거구에서 선출되는 의원을 독점시키지는 않으나</a:t>
            </a:r>
            <a:r>
              <a:rPr lang="en-US" altLang="ko-KR" sz="4000" dirty="0"/>
              <a:t>, </a:t>
            </a:r>
            <a:r>
              <a:rPr lang="ko-KR" altLang="en-US" sz="4000" dirty="0"/>
              <a:t>공정한 비율로 대표된다는 보장이 없다</a:t>
            </a:r>
            <a:r>
              <a:rPr lang="en-US" altLang="ko-KR" sz="4000" dirty="0"/>
              <a:t>. </a:t>
            </a:r>
            <a:r>
              <a:rPr lang="ko-KR" altLang="en-US" sz="4000" dirty="0"/>
              <a:t>그래서 다수와 소수의 의사를 반영하여 의석을 되도록 정확히 배분하기 위하여 이 제도가 고안되었다</a:t>
            </a:r>
            <a:r>
              <a:rPr lang="en-US" altLang="ko-KR" sz="4000" dirty="0"/>
              <a:t>. </a:t>
            </a:r>
            <a:r>
              <a:rPr lang="ko-KR" altLang="en-US" sz="4000" dirty="0"/>
              <a:t>사표를 방지하여 소수대표를 보장하는 동시에 득표수와 당선수의 비례관계를 합리화하려는 것으로서</a:t>
            </a:r>
            <a:r>
              <a:rPr lang="en-US" altLang="ko-KR" sz="4000" dirty="0"/>
              <a:t>, </a:t>
            </a:r>
            <a:r>
              <a:rPr lang="ko-KR" altLang="en-US" sz="4000" dirty="0"/>
              <a:t>역시 대선거구제를 전제로 한다</a:t>
            </a:r>
            <a:r>
              <a:rPr lang="en-US" altLang="ko-KR" sz="4000" dirty="0"/>
              <a:t>.</a:t>
            </a: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4000" dirty="0"/>
              <a:t>이 제도의 대표적인 방법으로는 </a:t>
            </a:r>
            <a:r>
              <a:rPr lang="ko-KR" altLang="en-US" sz="4000" dirty="0" err="1"/>
              <a:t>단기이양식</a:t>
            </a:r>
            <a:r>
              <a:rPr lang="en-US" altLang="ko-KR" sz="4000" dirty="0"/>
              <a:t>(</a:t>
            </a:r>
            <a:r>
              <a:rPr lang="ko-KR" altLang="en-US" sz="4000" dirty="0" err="1"/>
              <a:t>單記移讓式</a:t>
            </a:r>
            <a:r>
              <a:rPr lang="en-US" altLang="ko-KR" sz="4000" dirty="0"/>
              <a:t>)</a:t>
            </a:r>
            <a:r>
              <a:rPr lang="ko-KR" altLang="en-US" sz="4000" dirty="0"/>
              <a:t>과 명부식</a:t>
            </a:r>
            <a:r>
              <a:rPr lang="en-US" altLang="ko-KR" sz="4000" dirty="0"/>
              <a:t>(</a:t>
            </a:r>
            <a:r>
              <a:rPr lang="ko-KR" altLang="en-US" sz="4000" dirty="0" err="1"/>
              <a:t>名簿式</a:t>
            </a:r>
            <a:r>
              <a:rPr lang="en-US" altLang="ko-KR" sz="4000" dirty="0"/>
              <a:t>)</a:t>
            </a:r>
            <a:r>
              <a:rPr lang="ko-KR" altLang="en-US" sz="4000" dirty="0"/>
              <a:t>이 있다</a:t>
            </a:r>
            <a:r>
              <a:rPr lang="en-US" altLang="ko-KR" sz="4000" dirty="0"/>
              <a:t>. </a:t>
            </a:r>
            <a:r>
              <a:rPr lang="ko-KR" altLang="en-US" sz="4000" dirty="0" err="1"/>
              <a:t>단기이양식은</a:t>
            </a:r>
            <a:r>
              <a:rPr lang="ko-KR" altLang="en-US" sz="4000" dirty="0"/>
              <a:t> 유권자의 선택에 중점을 두고</a:t>
            </a:r>
            <a:r>
              <a:rPr lang="en-US" altLang="ko-KR" sz="4000" dirty="0"/>
              <a:t>, </a:t>
            </a:r>
            <a:r>
              <a:rPr lang="ko-KR" altLang="en-US" sz="4000" dirty="0" err="1"/>
              <a:t>명부식은</a:t>
            </a:r>
            <a:r>
              <a:rPr lang="ko-KR" altLang="en-US" sz="4000" dirty="0"/>
              <a:t> 정당 중심의 선거에 중점을 두지만</a:t>
            </a:r>
            <a:r>
              <a:rPr lang="en-US" altLang="ko-KR" sz="4000" dirty="0"/>
              <a:t>, </a:t>
            </a:r>
            <a:r>
              <a:rPr lang="ko-KR" altLang="en-US" sz="4000" dirty="0"/>
              <a:t>투표의 전귀성</a:t>
            </a:r>
            <a:r>
              <a:rPr lang="en-US" altLang="ko-KR" sz="4000" dirty="0"/>
              <a:t>(</a:t>
            </a:r>
            <a:r>
              <a:rPr lang="ko-KR" altLang="en-US" sz="4000" dirty="0"/>
              <a:t>轉歸性</a:t>
            </a:r>
            <a:r>
              <a:rPr lang="en-US" altLang="ko-KR" sz="4000" dirty="0"/>
              <a:t>)</a:t>
            </a:r>
            <a:r>
              <a:rPr lang="ko-KR" altLang="en-US" sz="4000" dirty="0"/>
              <a:t>을 인정하고 당선표준수</a:t>
            </a:r>
            <a:r>
              <a:rPr lang="en-US" altLang="ko-KR" sz="4000" dirty="0"/>
              <a:t>(</a:t>
            </a:r>
            <a:r>
              <a:rPr lang="ko-KR" altLang="en-US" sz="4000" dirty="0" err="1"/>
              <a:t>當選標準數</a:t>
            </a:r>
            <a:r>
              <a:rPr lang="en-US" altLang="ko-KR" sz="4000" dirty="0"/>
              <a:t>)</a:t>
            </a:r>
            <a:r>
              <a:rPr lang="ko-KR" altLang="en-US" sz="4000" dirty="0"/>
              <a:t>의 합리화를 기하는 점에서는 공통된다</a:t>
            </a:r>
            <a:r>
              <a:rPr lang="en-US" altLang="ko-KR" sz="4000" dirty="0"/>
              <a:t>. </a:t>
            </a:r>
            <a:r>
              <a:rPr lang="ko-KR" altLang="en-US" sz="4000" dirty="0"/>
              <a:t>비례대표제의 장점으로는 다수파의 의석과점</a:t>
            </a:r>
            <a:r>
              <a:rPr lang="en-US" altLang="ko-KR" sz="4000" dirty="0"/>
              <a:t>(</a:t>
            </a:r>
            <a:r>
              <a:rPr lang="ko-KR" altLang="en-US" sz="4000" dirty="0"/>
              <a:t>議席寡占</a:t>
            </a:r>
            <a:r>
              <a:rPr lang="en-US" altLang="ko-KR" sz="4000" dirty="0"/>
              <a:t>)</a:t>
            </a:r>
            <a:r>
              <a:rPr lang="ko-KR" altLang="en-US" sz="4000" dirty="0"/>
              <a:t>을 방지하고</a:t>
            </a:r>
            <a:r>
              <a:rPr lang="en-US" altLang="ko-KR" sz="4000" dirty="0"/>
              <a:t>, </a:t>
            </a:r>
            <a:r>
              <a:rPr lang="ko-KR" altLang="en-US" sz="4000" dirty="0"/>
              <a:t>여론을 공평하게 반영할 수 있다는 점 등을 들 수 있다</a:t>
            </a:r>
            <a:r>
              <a:rPr lang="en-US" altLang="ko-KR" sz="4000" dirty="0"/>
              <a:t>. </a:t>
            </a:r>
            <a:r>
              <a:rPr lang="ko-KR" altLang="en-US" sz="4000" dirty="0"/>
              <a:t>반면에 단점으로는 </a:t>
            </a:r>
            <a:r>
              <a:rPr lang="ko-KR" altLang="en-US" sz="4000" dirty="0" err="1"/>
              <a:t>소당분립으로</a:t>
            </a:r>
            <a:r>
              <a:rPr lang="ko-KR" altLang="en-US" sz="4000" dirty="0"/>
              <a:t> 인한 정국의 불안정과 정당간부의 후보자 지정에서의 </a:t>
            </a:r>
            <a:r>
              <a:rPr lang="ko-KR" altLang="en-US" sz="4000" dirty="0" err="1"/>
              <a:t>정폐</a:t>
            </a:r>
            <a:r>
              <a:rPr lang="en-US" altLang="ko-KR" sz="4000" dirty="0"/>
              <a:t>(</a:t>
            </a:r>
            <a:r>
              <a:rPr lang="ko-KR" altLang="en-US" sz="4000" dirty="0" err="1"/>
              <a:t>情弊</a:t>
            </a:r>
            <a:r>
              <a:rPr lang="en-US" altLang="ko-KR" sz="4000" dirty="0"/>
              <a:t>) </a:t>
            </a:r>
            <a:r>
              <a:rPr lang="ko-KR" altLang="en-US" sz="4000" dirty="0"/>
              <a:t>등이 논의된다</a:t>
            </a:r>
            <a:r>
              <a:rPr lang="en-US" altLang="ko-KR" sz="4000" dirty="0"/>
              <a:t>. </a:t>
            </a:r>
            <a:r>
              <a:rPr lang="ko-KR" altLang="en-US" sz="4000" dirty="0"/>
              <a:t>따라서 현재는 과거만큼이나 널리 채용되고 있지는 않지만</a:t>
            </a:r>
            <a:r>
              <a:rPr lang="en-US" altLang="ko-KR" sz="4000" dirty="0"/>
              <a:t>, </a:t>
            </a:r>
            <a:r>
              <a:rPr lang="ko-KR" altLang="en-US" sz="4000" dirty="0"/>
              <a:t>국민의 의사를 의회에 재현시킨다는 비례대표제의 이념만은 높이 평가되고 있다</a:t>
            </a:r>
            <a:r>
              <a:rPr lang="en-US" altLang="ko-KR" sz="4000" dirty="0"/>
              <a:t>. </a:t>
            </a:r>
            <a:r>
              <a:rPr lang="ko-KR" altLang="en-US" sz="4000" dirty="0"/>
              <a:t>한국의 현행헌법에서는 국회의원선거에서 비례대표제의 근거규정을 두고 있다</a:t>
            </a:r>
            <a:r>
              <a:rPr lang="en-US" altLang="ko-KR" sz="4000" dirty="0"/>
              <a:t>(</a:t>
            </a:r>
            <a:r>
              <a:rPr lang="ko-KR" altLang="en-US" sz="4000" dirty="0"/>
              <a:t>헌법 </a:t>
            </a:r>
            <a:r>
              <a:rPr lang="en-US" altLang="ko-KR" sz="4000" dirty="0"/>
              <a:t>41</a:t>
            </a:r>
            <a:r>
              <a:rPr lang="ko-KR" altLang="en-US" sz="4000" dirty="0"/>
              <a:t>조 </a:t>
            </a:r>
            <a:r>
              <a:rPr lang="en-US" altLang="ko-KR" sz="4000" dirty="0"/>
              <a:t>3</a:t>
            </a:r>
            <a:r>
              <a:rPr lang="ko-KR" altLang="en-US" sz="4000" dirty="0"/>
              <a:t>항</a:t>
            </a:r>
            <a:r>
              <a:rPr lang="en-US" altLang="ko-KR" sz="4000" dirty="0"/>
              <a:t>). </a:t>
            </a: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5600" dirty="0"/>
              <a:t>⑷ </a:t>
            </a:r>
            <a:r>
              <a:rPr lang="ko-KR" altLang="en-US" sz="5600" dirty="0" smtClean="0"/>
              <a:t>직능대표제</a:t>
            </a:r>
            <a:r>
              <a:rPr lang="en-US" altLang="ko-KR" sz="4000" dirty="0" smtClean="0"/>
              <a:t>:</a:t>
            </a:r>
            <a:r>
              <a:rPr lang="ko-KR" altLang="en-US" sz="4000" dirty="0"/>
              <a:t>다수대표제</a:t>
            </a:r>
            <a:r>
              <a:rPr lang="en-US" altLang="ko-KR" sz="4000" dirty="0"/>
              <a:t>·</a:t>
            </a:r>
            <a:r>
              <a:rPr lang="ko-KR" altLang="en-US" sz="4000" dirty="0"/>
              <a:t>소수대표제</a:t>
            </a:r>
            <a:r>
              <a:rPr lang="en-US" altLang="ko-KR" sz="4000" dirty="0"/>
              <a:t>·</a:t>
            </a:r>
            <a:r>
              <a:rPr lang="ko-KR" altLang="en-US" sz="4000" dirty="0"/>
              <a:t>비례대표제는 모두 지역대표제이나</a:t>
            </a:r>
            <a:r>
              <a:rPr lang="en-US" altLang="ko-KR" sz="4000" dirty="0"/>
              <a:t>, </a:t>
            </a:r>
            <a:r>
              <a:rPr lang="ko-KR" altLang="en-US" sz="4000" dirty="0"/>
              <a:t>직능대표제는 직업별로 선거인단을 조직하여 의회에 그 대표자를 내보내는 선거제도이다</a:t>
            </a:r>
            <a:r>
              <a:rPr lang="en-US" altLang="ko-KR" sz="4000" dirty="0"/>
              <a:t>. </a:t>
            </a:r>
            <a:r>
              <a:rPr lang="ko-KR" altLang="en-US" sz="4000" dirty="0"/>
              <a:t>사회계층이나 직업을 고려하지 않고 지역을 기초로 선거인단을 조직하여 대표자를 선출하는 지역대표제는 진정한 국민대표일 수 없다는 입장에서 이 제도가 주장되었다</a:t>
            </a:r>
            <a:r>
              <a:rPr lang="en-US" altLang="ko-KR" sz="4000" dirty="0"/>
              <a:t>. 20</a:t>
            </a:r>
            <a:r>
              <a:rPr lang="ko-KR" altLang="en-US" sz="4000" dirty="0"/>
              <a:t>세기에 각종 직능단체가 확대되고 그 규모도 커지자 지역보다는 동일 직능 내에서의 공동이익이 강하게 제기되고 노사대립이나 단체 상호간의 경쟁이 격화되면서 근대 대의제를 수정할 필요성이 대두되었다</a:t>
            </a:r>
            <a:r>
              <a:rPr lang="en-US" altLang="ko-KR" sz="4000" dirty="0"/>
              <a:t>. </a:t>
            </a: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4000" dirty="0"/>
              <a:t>바이마르헌법하의 독일과 제</a:t>
            </a:r>
            <a:r>
              <a:rPr lang="en-US" altLang="ko-KR" sz="4000" dirty="0"/>
              <a:t>2</a:t>
            </a:r>
            <a:r>
              <a:rPr lang="ko-KR" altLang="en-US" sz="4000" dirty="0"/>
              <a:t>차 세계대전 후의 프랑스 </a:t>
            </a:r>
            <a:r>
              <a:rPr lang="en-US" altLang="ko-KR" sz="4000" dirty="0"/>
              <a:t>'</a:t>
            </a:r>
            <a:r>
              <a:rPr lang="ko-KR" altLang="en-US" sz="4000" dirty="0"/>
              <a:t>국가경제회의</a:t>
            </a:r>
            <a:r>
              <a:rPr lang="en-US" altLang="ko-KR" sz="4000" dirty="0"/>
              <a:t>'</a:t>
            </a:r>
            <a:r>
              <a:rPr lang="ko-KR" altLang="en-US" sz="4000" dirty="0"/>
              <a:t>가 직능대표제의 한 전형이다</a:t>
            </a:r>
            <a:r>
              <a:rPr lang="en-US" altLang="ko-KR" sz="4000" dirty="0"/>
              <a:t>. </a:t>
            </a:r>
            <a:r>
              <a:rPr lang="ko-KR" altLang="en-US" sz="4000" dirty="0"/>
              <a:t>그러나 어떠한 합리적인 방법으로 직능대표를 선출할 것인가가 문제가 된다</a:t>
            </a:r>
            <a:r>
              <a:rPr lang="en-US" altLang="ko-KR" sz="4000" dirty="0"/>
              <a:t>. </a:t>
            </a:r>
            <a:r>
              <a:rPr lang="ko-KR" altLang="en-US" sz="4000" dirty="0"/>
              <a:t>또한 완전히 이해관계가 대립된 대표자들이 어떻게 타협하여 의견의 일치를 볼 수 있는가도 문제이다</a:t>
            </a:r>
            <a:r>
              <a:rPr lang="en-US" altLang="ko-KR" sz="4000" dirty="0"/>
              <a:t>. </a:t>
            </a:r>
            <a:r>
              <a:rPr lang="ko-KR" altLang="en-US" sz="4000" dirty="0"/>
              <a:t>따라서 현실적으로 직능대표제는 한계를 가지고 있다</a:t>
            </a:r>
            <a:r>
              <a:rPr lang="en-US" altLang="ko-KR" sz="4000" dirty="0"/>
              <a:t>. </a:t>
            </a:r>
            <a:endParaRPr lang="ko-KR" altLang="en-US" sz="4000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B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266071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endParaRPr lang="ko-KR" altLang="en-US" sz="7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51"/>
          <p:cNvGrpSpPr/>
          <p:nvPr/>
        </p:nvGrpSpPr>
        <p:grpSpPr>
          <a:xfrm>
            <a:off x="4283968" y="1844824"/>
            <a:ext cx="576064" cy="576064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007" y="2375073"/>
              <a:ext cx="1296144" cy="12961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3" name="그룹 24"/>
            <p:cNvGrpSpPr/>
            <p:nvPr/>
          </p:nvGrpSpPr>
          <p:grpSpPr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81" y="2375074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008" y="3023145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그룹 25"/>
            <p:cNvGrpSpPr/>
            <p:nvPr/>
          </p:nvGrpSpPr>
          <p:grpSpPr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2080" y="2348880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8" y="2996952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6"/>
          <p:cNvSpPr/>
          <p:nvPr/>
        </p:nvSpPr>
        <p:spPr>
          <a:xfrm>
            <a:off x="2051720" y="2492896"/>
            <a:ext cx="5040560" cy="1483006"/>
          </a:xfrm>
          <a:custGeom>
            <a:avLst/>
            <a:gdLst>
              <a:gd name="connsiteX0" fmla="*/ 0 w 8630717"/>
              <a:gd name="connsiteY0" fmla="*/ 741503 h 1483005"/>
              <a:gd name="connsiteX1" fmla="*/ 4315359 w 8630717"/>
              <a:gd name="connsiteY1" fmla="*/ 0 h 1483005"/>
              <a:gd name="connsiteX2" fmla="*/ 8630718 w 8630717"/>
              <a:gd name="connsiteY2" fmla="*/ 741503 h 1483005"/>
              <a:gd name="connsiteX3" fmla="*/ 4315359 w 8630717"/>
              <a:gd name="connsiteY3" fmla="*/ 1483006 h 1483005"/>
              <a:gd name="connsiteX4" fmla="*/ 0 w 8630717"/>
              <a:gd name="connsiteY4" fmla="*/ 741503 h 1483005"/>
              <a:gd name="connsiteX0" fmla="*/ 180352 w 8811070"/>
              <a:gd name="connsiteY0" fmla="*/ 778846 h 1520349"/>
              <a:gd name="connsiteX1" fmla="*/ 1176577 w 8811070"/>
              <a:gd name="connsiteY1" fmla="*/ 179663 h 1520349"/>
              <a:gd name="connsiteX2" fmla="*/ 4495711 w 8811070"/>
              <a:gd name="connsiteY2" fmla="*/ 37343 h 1520349"/>
              <a:gd name="connsiteX3" fmla="*/ 8811070 w 8811070"/>
              <a:gd name="connsiteY3" fmla="*/ 778846 h 1520349"/>
              <a:gd name="connsiteX4" fmla="*/ 4495711 w 8811070"/>
              <a:gd name="connsiteY4" fmla="*/ 1520349 h 1520349"/>
              <a:gd name="connsiteX5" fmla="*/ 180352 w 8811070"/>
              <a:gd name="connsiteY5" fmla="*/ 778846 h 1520349"/>
              <a:gd name="connsiteX0" fmla="*/ 186791 w 8770375"/>
              <a:gd name="connsiteY0" fmla="*/ 1165345 h 1532782"/>
              <a:gd name="connsiteX1" fmla="*/ 1135882 w 8770375"/>
              <a:gd name="connsiteY1" fmla="*/ 179663 h 1532782"/>
              <a:gd name="connsiteX2" fmla="*/ 4455016 w 8770375"/>
              <a:gd name="connsiteY2" fmla="*/ 37343 h 1532782"/>
              <a:gd name="connsiteX3" fmla="*/ 8770375 w 8770375"/>
              <a:gd name="connsiteY3" fmla="*/ 778846 h 1532782"/>
              <a:gd name="connsiteX4" fmla="*/ 4455016 w 8770375"/>
              <a:gd name="connsiteY4" fmla="*/ 1520349 h 1532782"/>
              <a:gd name="connsiteX5" fmla="*/ 186791 w 8770375"/>
              <a:gd name="connsiteY5" fmla="*/ 1165345 h 1532782"/>
              <a:gd name="connsiteX0" fmla="*/ 186791 w 8817509"/>
              <a:gd name="connsiteY0" fmla="*/ 1180936 h 1539183"/>
              <a:gd name="connsiteX1" fmla="*/ 1135882 w 8817509"/>
              <a:gd name="connsiteY1" fmla="*/ 195254 h 1539183"/>
              <a:gd name="connsiteX2" fmla="*/ 4455016 w 8817509"/>
              <a:gd name="connsiteY2" fmla="*/ 52934 h 1539183"/>
              <a:gd name="connsiteX3" fmla="*/ 8817509 w 8817509"/>
              <a:gd name="connsiteY3" fmla="*/ 1011254 h 1539183"/>
              <a:gd name="connsiteX4" fmla="*/ 4455016 w 8817509"/>
              <a:gd name="connsiteY4" fmla="*/ 1535940 h 1539183"/>
              <a:gd name="connsiteX5" fmla="*/ 186791 w 8817509"/>
              <a:gd name="connsiteY5" fmla="*/ 1180936 h 1539183"/>
              <a:gd name="connsiteX0" fmla="*/ 186791 w 9046945"/>
              <a:gd name="connsiteY0" fmla="*/ 1132929 h 1491176"/>
              <a:gd name="connsiteX1" fmla="*/ 1135882 w 9046945"/>
              <a:gd name="connsiteY1" fmla="*/ 147247 h 1491176"/>
              <a:gd name="connsiteX2" fmla="*/ 4455016 w 9046945"/>
              <a:gd name="connsiteY2" fmla="*/ 4927 h 1491176"/>
              <a:gd name="connsiteX3" fmla="*/ 8092862 w 9046945"/>
              <a:gd name="connsiteY3" fmla="*/ 128394 h 1491176"/>
              <a:gd name="connsiteX4" fmla="*/ 8817509 w 9046945"/>
              <a:gd name="connsiteY4" fmla="*/ 963247 h 1491176"/>
              <a:gd name="connsiteX5" fmla="*/ 4455016 w 9046945"/>
              <a:gd name="connsiteY5" fmla="*/ 1487933 h 1491176"/>
              <a:gd name="connsiteX6" fmla="*/ 186791 w 9046945"/>
              <a:gd name="connsiteY6" fmla="*/ 1132929 h 1491176"/>
              <a:gd name="connsiteX0" fmla="*/ 186791 w 8867209"/>
              <a:gd name="connsiteY0" fmla="*/ 1132929 h 1489022"/>
              <a:gd name="connsiteX1" fmla="*/ 1135882 w 8867209"/>
              <a:gd name="connsiteY1" fmla="*/ 147247 h 1489022"/>
              <a:gd name="connsiteX2" fmla="*/ 4455016 w 8867209"/>
              <a:gd name="connsiteY2" fmla="*/ 4927 h 1489022"/>
              <a:gd name="connsiteX3" fmla="*/ 8092862 w 8867209"/>
              <a:gd name="connsiteY3" fmla="*/ 128394 h 1489022"/>
              <a:gd name="connsiteX4" fmla="*/ 8581839 w 8867209"/>
              <a:gd name="connsiteY4" fmla="*/ 1217771 h 1489022"/>
              <a:gd name="connsiteX5" fmla="*/ 4455016 w 8867209"/>
              <a:gd name="connsiteY5" fmla="*/ 1487933 h 1489022"/>
              <a:gd name="connsiteX6" fmla="*/ 186791 w 8867209"/>
              <a:gd name="connsiteY6" fmla="*/ 1132929 h 1489022"/>
              <a:gd name="connsiteX0" fmla="*/ 223952 w 8904370"/>
              <a:gd name="connsiteY0" fmla="*/ 1131700 h 1487793"/>
              <a:gd name="connsiteX1" fmla="*/ 1011679 w 8904370"/>
              <a:gd name="connsiteY1" fmla="*/ 102987 h 1487793"/>
              <a:gd name="connsiteX2" fmla="*/ 4492177 w 8904370"/>
              <a:gd name="connsiteY2" fmla="*/ 3698 h 1487793"/>
              <a:gd name="connsiteX3" fmla="*/ 8130023 w 8904370"/>
              <a:gd name="connsiteY3" fmla="*/ 127165 h 1487793"/>
              <a:gd name="connsiteX4" fmla="*/ 8619000 w 8904370"/>
              <a:gd name="connsiteY4" fmla="*/ 1216542 h 1487793"/>
              <a:gd name="connsiteX5" fmla="*/ 4492177 w 8904370"/>
              <a:gd name="connsiteY5" fmla="*/ 1486704 h 1487793"/>
              <a:gd name="connsiteX6" fmla="*/ 223952 w 8904370"/>
              <a:gd name="connsiteY6" fmla="*/ 1131700 h 1487793"/>
              <a:gd name="connsiteX0" fmla="*/ 54356 w 8734774"/>
              <a:gd name="connsiteY0" fmla="*/ 1131700 h 1487988"/>
              <a:gd name="connsiteX1" fmla="*/ 842083 w 8734774"/>
              <a:gd name="connsiteY1" fmla="*/ 102987 h 1487988"/>
              <a:gd name="connsiteX2" fmla="*/ 4322581 w 8734774"/>
              <a:gd name="connsiteY2" fmla="*/ 3698 h 1487988"/>
              <a:gd name="connsiteX3" fmla="*/ 7960427 w 8734774"/>
              <a:gd name="connsiteY3" fmla="*/ 127165 h 1487988"/>
              <a:gd name="connsiteX4" fmla="*/ 8449404 w 8734774"/>
              <a:gd name="connsiteY4" fmla="*/ 1216542 h 1487988"/>
              <a:gd name="connsiteX5" fmla="*/ 4322581 w 8734774"/>
              <a:gd name="connsiteY5" fmla="*/ 1486704 h 1487988"/>
              <a:gd name="connsiteX6" fmla="*/ 544305 w 8734774"/>
              <a:gd name="connsiteY6" fmla="*/ 1310787 h 1487988"/>
              <a:gd name="connsiteX7" fmla="*/ 54356 w 8734774"/>
              <a:gd name="connsiteY7" fmla="*/ 1131700 h 1487988"/>
              <a:gd name="connsiteX0" fmla="*/ 57831 w 8727492"/>
              <a:gd name="connsiteY0" fmla="*/ 561545 h 1487988"/>
              <a:gd name="connsiteX1" fmla="*/ 834801 w 8727492"/>
              <a:gd name="connsiteY1" fmla="*/ 102987 h 1487988"/>
              <a:gd name="connsiteX2" fmla="*/ 4315299 w 8727492"/>
              <a:gd name="connsiteY2" fmla="*/ 3698 h 1487988"/>
              <a:gd name="connsiteX3" fmla="*/ 7953145 w 8727492"/>
              <a:gd name="connsiteY3" fmla="*/ 127165 h 1487988"/>
              <a:gd name="connsiteX4" fmla="*/ 8442122 w 8727492"/>
              <a:gd name="connsiteY4" fmla="*/ 1216542 h 1487988"/>
              <a:gd name="connsiteX5" fmla="*/ 4315299 w 8727492"/>
              <a:gd name="connsiteY5" fmla="*/ 1486704 h 1487988"/>
              <a:gd name="connsiteX6" fmla="*/ 537023 w 8727492"/>
              <a:gd name="connsiteY6" fmla="*/ 1310787 h 1487988"/>
              <a:gd name="connsiteX7" fmla="*/ 57831 w 8727492"/>
              <a:gd name="connsiteY7" fmla="*/ 561545 h 1487988"/>
              <a:gd name="connsiteX0" fmla="*/ 57831 w 8471432"/>
              <a:gd name="connsiteY0" fmla="*/ 561545 h 1486715"/>
              <a:gd name="connsiteX1" fmla="*/ 834801 w 8471432"/>
              <a:gd name="connsiteY1" fmla="*/ 102987 h 1486715"/>
              <a:gd name="connsiteX2" fmla="*/ 4315299 w 8471432"/>
              <a:gd name="connsiteY2" fmla="*/ 3698 h 1486715"/>
              <a:gd name="connsiteX3" fmla="*/ 7953145 w 8471432"/>
              <a:gd name="connsiteY3" fmla="*/ 127165 h 1486715"/>
              <a:gd name="connsiteX4" fmla="*/ 8022574 w 8471432"/>
              <a:gd name="connsiteY4" fmla="*/ 1302603 h 1486715"/>
              <a:gd name="connsiteX5" fmla="*/ 4315299 w 8471432"/>
              <a:gd name="connsiteY5" fmla="*/ 1486704 h 1486715"/>
              <a:gd name="connsiteX6" fmla="*/ 537023 w 8471432"/>
              <a:gd name="connsiteY6" fmla="*/ 1310787 h 1486715"/>
              <a:gd name="connsiteX7" fmla="*/ 57831 w 8471432"/>
              <a:gd name="connsiteY7" fmla="*/ 561545 h 1486715"/>
              <a:gd name="connsiteX0" fmla="*/ 57831 w 8466006"/>
              <a:gd name="connsiteY0" fmla="*/ 564698 h 1489868"/>
              <a:gd name="connsiteX1" fmla="*/ 834801 w 8466006"/>
              <a:gd name="connsiteY1" fmla="*/ 106140 h 1489868"/>
              <a:gd name="connsiteX2" fmla="*/ 4315299 w 8466006"/>
              <a:gd name="connsiteY2" fmla="*/ 6851 h 1489868"/>
              <a:gd name="connsiteX3" fmla="*/ 7942387 w 8466006"/>
              <a:gd name="connsiteY3" fmla="*/ 173349 h 1489868"/>
              <a:gd name="connsiteX4" fmla="*/ 8022574 w 8466006"/>
              <a:gd name="connsiteY4" fmla="*/ 1305756 h 1489868"/>
              <a:gd name="connsiteX5" fmla="*/ 4315299 w 8466006"/>
              <a:gd name="connsiteY5" fmla="*/ 1489857 h 1489868"/>
              <a:gd name="connsiteX6" fmla="*/ 537023 w 8466006"/>
              <a:gd name="connsiteY6" fmla="*/ 1313940 h 1489868"/>
              <a:gd name="connsiteX7" fmla="*/ 57831 w 8466006"/>
              <a:gd name="connsiteY7" fmla="*/ 564698 h 1489868"/>
              <a:gd name="connsiteX0" fmla="*/ 57831 w 8466006"/>
              <a:gd name="connsiteY0" fmla="*/ 511163 h 1436333"/>
              <a:gd name="connsiteX1" fmla="*/ 834801 w 8466006"/>
              <a:gd name="connsiteY1" fmla="*/ 52605 h 1436333"/>
              <a:gd name="connsiteX2" fmla="*/ 4315299 w 8466006"/>
              <a:gd name="connsiteY2" fmla="*/ 71650 h 1436333"/>
              <a:gd name="connsiteX3" fmla="*/ 7942387 w 8466006"/>
              <a:gd name="connsiteY3" fmla="*/ 119814 h 1436333"/>
              <a:gd name="connsiteX4" fmla="*/ 8022574 w 8466006"/>
              <a:gd name="connsiteY4" fmla="*/ 1252221 h 1436333"/>
              <a:gd name="connsiteX5" fmla="*/ 4315299 w 8466006"/>
              <a:gd name="connsiteY5" fmla="*/ 1436322 h 1436333"/>
              <a:gd name="connsiteX6" fmla="*/ 537023 w 8466006"/>
              <a:gd name="connsiteY6" fmla="*/ 1260405 h 1436333"/>
              <a:gd name="connsiteX7" fmla="*/ 57831 w 8466006"/>
              <a:gd name="connsiteY7" fmla="*/ 511163 h 1436333"/>
              <a:gd name="connsiteX0" fmla="*/ 57831 w 8466006"/>
              <a:gd name="connsiteY0" fmla="*/ 511163 h 1328969"/>
              <a:gd name="connsiteX1" fmla="*/ 834801 w 8466006"/>
              <a:gd name="connsiteY1" fmla="*/ 52605 h 1328969"/>
              <a:gd name="connsiteX2" fmla="*/ 4315299 w 8466006"/>
              <a:gd name="connsiteY2" fmla="*/ 71650 h 1328969"/>
              <a:gd name="connsiteX3" fmla="*/ 7942387 w 8466006"/>
              <a:gd name="connsiteY3" fmla="*/ 119814 h 1328969"/>
              <a:gd name="connsiteX4" fmla="*/ 8022574 w 8466006"/>
              <a:gd name="connsiteY4" fmla="*/ 1252221 h 1328969"/>
              <a:gd name="connsiteX5" fmla="*/ 4336815 w 8466006"/>
              <a:gd name="connsiteY5" fmla="*/ 1274957 h 1328969"/>
              <a:gd name="connsiteX6" fmla="*/ 537023 w 8466006"/>
              <a:gd name="connsiteY6" fmla="*/ 1260405 h 1328969"/>
              <a:gd name="connsiteX7" fmla="*/ 57831 w 8466006"/>
              <a:gd name="connsiteY7" fmla="*/ 511163 h 1328969"/>
              <a:gd name="connsiteX0" fmla="*/ 57831 w 8466006"/>
              <a:gd name="connsiteY0" fmla="*/ 511163 h 1322914"/>
              <a:gd name="connsiteX1" fmla="*/ 834801 w 8466006"/>
              <a:gd name="connsiteY1" fmla="*/ 52605 h 1322914"/>
              <a:gd name="connsiteX2" fmla="*/ 4315299 w 8466006"/>
              <a:gd name="connsiteY2" fmla="*/ 71650 h 1322914"/>
              <a:gd name="connsiteX3" fmla="*/ 7942387 w 8466006"/>
              <a:gd name="connsiteY3" fmla="*/ 119814 h 1322914"/>
              <a:gd name="connsiteX4" fmla="*/ 8022574 w 8466006"/>
              <a:gd name="connsiteY4" fmla="*/ 1252221 h 1322914"/>
              <a:gd name="connsiteX5" fmla="*/ 4336815 w 8466006"/>
              <a:gd name="connsiteY5" fmla="*/ 1253441 h 1322914"/>
              <a:gd name="connsiteX6" fmla="*/ 537023 w 8466006"/>
              <a:gd name="connsiteY6" fmla="*/ 1260405 h 1322914"/>
              <a:gd name="connsiteX7" fmla="*/ 57831 w 8466006"/>
              <a:gd name="connsiteY7" fmla="*/ 511163 h 1322914"/>
              <a:gd name="connsiteX0" fmla="*/ 57831 w 8499624"/>
              <a:gd name="connsiteY0" fmla="*/ 509927 h 1321678"/>
              <a:gd name="connsiteX1" fmla="*/ 834801 w 8499624"/>
              <a:gd name="connsiteY1" fmla="*/ 51369 h 1321678"/>
              <a:gd name="connsiteX2" fmla="*/ 4315299 w 8499624"/>
              <a:gd name="connsiteY2" fmla="*/ 70414 h 1321678"/>
              <a:gd name="connsiteX3" fmla="*/ 8007042 w 8499624"/>
              <a:gd name="connsiteY3" fmla="*/ 81632 h 1321678"/>
              <a:gd name="connsiteX4" fmla="*/ 8022574 w 8499624"/>
              <a:gd name="connsiteY4" fmla="*/ 1250985 h 1321678"/>
              <a:gd name="connsiteX5" fmla="*/ 4336815 w 8499624"/>
              <a:gd name="connsiteY5" fmla="*/ 1252205 h 1321678"/>
              <a:gd name="connsiteX6" fmla="*/ 537023 w 8499624"/>
              <a:gd name="connsiteY6" fmla="*/ 1259169 h 1321678"/>
              <a:gd name="connsiteX7" fmla="*/ 57831 w 8499624"/>
              <a:gd name="connsiteY7" fmla="*/ 509927 h 1321678"/>
              <a:gd name="connsiteX0" fmla="*/ 62542 w 8504335"/>
              <a:gd name="connsiteY0" fmla="*/ 548506 h 1360257"/>
              <a:gd name="connsiteX1" fmla="*/ 904167 w 8504335"/>
              <a:gd name="connsiteY1" fmla="*/ 43766 h 1360257"/>
              <a:gd name="connsiteX2" fmla="*/ 4320010 w 8504335"/>
              <a:gd name="connsiteY2" fmla="*/ 108993 h 1360257"/>
              <a:gd name="connsiteX3" fmla="*/ 8011753 w 8504335"/>
              <a:gd name="connsiteY3" fmla="*/ 120211 h 1360257"/>
              <a:gd name="connsiteX4" fmla="*/ 8027285 w 8504335"/>
              <a:gd name="connsiteY4" fmla="*/ 1289564 h 1360257"/>
              <a:gd name="connsiteX5" fmla="*/ 4341526 w 8504335"/>
              <a:gd name="connsiteY5" fmla="*/ 1290784 h 1360257"/>
              <a:gd name="connsiteX6" fmla="*/ 541734 w 8504335"/>
              <a:gd name="connsiteY6" fmla="*/ 1297748 h 1360257"/>
              <a:gd name="connsiteX7" fmla="*/ 62542 w 8504335"/>
              <a:gd name="connsiteY7" fmla="*/ 548506 h 13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335" h="1360257">
                <a:moveTo>
                  <a:pt x="62542" y="548506"/>
                </a:moveTo>
                <a:cubicBezTo>
                  <a:pt x="122948" y="339509"/>
                  <a:pt x="184941" y="167350"/>
                  <a:pt x="904167" y="43766"/>
                </a:cubicBezTo>
                <a:cubicBezTo>
                  <a:pt x="1623394" y="-79818"/>
                  <a:pt x="3135412" y="96252"/>
                  <a:pt x="4320010" y="108993"/>
                </a:cubicBezTo>
                <a:cubicBezTo>
                  <a:pt x="5504608" y="121734"/>
                  <a:pt x="7284671" y="-39509"/>
                  <a:pt x="8011753" y="120211"/>
                </a:cubicBezTo>
                <a:cubicBezTo>
                  <a:pt x="8738835" y="279931"/>
                  <a:pt x="8589601" y="1130533"/>
                  <a:pt x="8027285" y="1289564"/>
                </a:cubicBezTo>
                <a:cubicBezTo>
                  <a:pt x="7464969" y="1448595"/>
                  <a:pt x="5589118" y="1289420"/>
                  <a:pt x="4341526" y="1290784"/>
                </a:cubicBezTo>
                <a:cubicBezTo>
                  <a:pt x="3093934" y="1292148"/>
                  <a:pt x="1253105" y="1356915"/>
                  <a:pt x="541734" y="1297748"/>
                </a:cubicBezTo>
                <a:cubicBezTo>
                  <a:pt x="-169637" y="1238581"/>
                  <a:pt x="2136" y="757503"/>
                  <a:pt x="62542" y="548506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55575" y="404664"/>
            <a:ext cx="7128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일본 최초의 정당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의 결성과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소멸①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0" name="직선 연결선 3"/>
          <p:cNvCxnSpPr/>
          <p:nvPr/>
        </p:nvCxnSpPr>
        <p:spPr>
          <a:xfrm>
            <a:off x="179512" y="260648"/>
            <a:ext cx="7488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5"/>
          <p:cNvCxnSpPr/>
          <p:nvPr/>
        </p:nvCxnSpPr>
        <p:spPr>
          <a:xfrm>
            <a:off x="179512" y="1052736"/>
            <a:ext cx="7488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34" y="1196752"/>
            <a:ext cx="1518241" cy="100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04" y="1556792"/>
            <a:ext cx="2047932" cy="309634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flipH="1">
            <a:off x="2051720" y="2348880"/>
            <a:ext cx="1152128" cy="1080120"/>
          </a:xfrm>
          <a:prstGeom prst="rightArrow">
            <a:avLst>
              <a:gd name="adj1" fmla="val 59303"/>
              <a:gd name="adj2" fmla="val 3976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325596" y="1268760"/>
            <a:ext cx="3910700" cy="3096344"/>
            <a:chOff x="3325596" y="1268760"/>
            <a:chExt cx="3910700" cy="309634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25596" y="1268760"/>
              <a:ext cx="3910700" cy="309634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419872" y="1340768"/>
              <a:ext cx="1008112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ysClr val="windowText" lastClr="000000"/>
                  </a:solidFill>
                </a:rPr>
                <a:t>유럽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Striped Right Arrow 32"/>
          <p:cNvSpPr/>
          <p:nvPr/>
        </p:nvSpPr>
        <p:spPr>
          <a:xfrm>
            <a:off x="621199" y="4005064"/>
            <a:ext cx="926465" cy="892605"/>
          </a:xfrm>
          <a:prstGeom prst="stripedRightArrow">
            <a:avLst>
              <a:gd name="adj1" fmla="val 50000"/>
              <a:gd name="adj2" fmla="val 65815"/>
            </a:avLst>
          </a:prstGeom>
          <a:solidFill>
            <a:srgbClr val="EB215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540301" y="4150821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유럽의 식민지화를 극복하기 위해 </a:t>
            </a:r>
            <a:endParaRPr lang="en-US" altLang="ko-KR" dirty="0" smtClean="0"/>
          </a:p>
          <a:p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</a:rPr>
              <a:t>유럽과 같은 새로운 문명국가 건설</a:t>
            </a:r>
            <a:r>
              <a:rPr lang="ko-KR" altLang="en-US" dirty="0" smtClean="0"/>
              <a:t>해야 한다</a:t>
            </a:r>
            <a:r>
              <a:rPr lang="en-US" altLang="ko-KR" dirty="0" smtClean="0"/>
              <a:t>!”</a:t>
            </a:r>
            <a:endParaRPr lang="ko-KR" altLang="en-US" dirty="0"/>
          </a:p>
        </p:txBody>
      </p:sp>
      <p:sp>
        <p:nvSpPr>
          <p:cNvPr id="35" name="Explosion 1 34"/>
          <p:cNvSpPr/>
          <p:nvPr/>
        </p:nvSpPr>
        <p:spPr>
          <a:xfrm>
            <a:off x="364875" y="3068960"/>
            <a:ext cx="3343029" cy="3617266"/>
          </a:xfrm>
          <a:prstGeom prst="irregularSeal1">
            <a:avLst/>
          </a:prstGeom>
          <a:solidFill>
            <a:srgbClr val="69C8F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쿠데타</a:t>
            </a:r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4932040" y="3789040"/>
            <a:ext cx="3168352" cy="765320"/>
          </a:xfrm>
          <a:prstGeom prst="rect">
            <a:avLst/>
          </a:prstGeom>
          <a:solidFill>
            <a:srgbClr val="CCFF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전통적인 막번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幕藩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체제의 근세 일본을 전적으로 개조</a:t>
            </a:r>
            <a:endParaRPr lang="en-US" altLang="ko-KR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6228184" y="4653136"/>
            <a:ext cx="648072" cy="835587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37"/>
          <p:cNvSpPr/>
          <p:nvPr/>
        </p:nvSpPr>
        <p:spPr>
          <a:xfrm>
            <a:off x="4860032" y="5632739"/>
            <a:ext cx="3528392" cy="460557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유럽과 같은 국민국가 건설 감행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7864" y="1700808"/>
            <a:ext cx="3888432" cy="720080"/>
          </a:xfrm>
          <a:prstGeom prst="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새로운 정부가 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dirty="0" smtClean="0">
                <a:solidFill>
                  <a:sysClr val="windowText" lastClr="000000"/>
                </a:solidFill>
              </a:rPr>
              <a:t>1871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11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월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~73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년까지 유럽 시찰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6200000" flipH="1">
            <a:off x="4692661" y="2673787"/>
            <a:ext cx="1152128" cy="1080120"/>
          </a:xfrm>
          <a:prstGeom prst="rightArrow">
            <a:avLst>
              <a:gd name="adj1" fmla="val 59303"/>
              <a:gd name="adj2" fmla="val 39767"/>
            </a:avLst>
          </a:prstGeom>
          <a:solidFill>
            <a:srgbClr val="DE9A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40"/>
          <p:cNvSpPr/>
          <p:nvPr/>
        </p:nvSpPr>
        <p:spPr>
          <a:xfrm>
            <a:off x="3347864" y="4044561"/>
            <a:ext cx="3888432" cy="720080"/>
          </a:xfrm>
          <a:prstGeom prst="rect">
            <a:avLst/>
          </a:prstGeom>
          <a:solidFill>
            <a:srgbClr val="F5D76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내치의 시급성 절감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정한론 반대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⇒ 유럽베끼기를 시작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Striped Right Arrow 41"/>
          <p:cNvSpPr/>
          <p:nvPr/>
        </p:nvSpPr>
        <p:spPr>
          <a:xfrm>
            <a:off x="2627784" y="5397577"/>
            <a:ext cx="926465" cy="892605"/>
          </a:xfrm>
          <a:prstGeom prst="stripedRightArrow">
            <a:avLst>
              <a:gd name="adj1" fmla="val 50000"/>
              <a:gd name="adj2" fmla="val 65815"/>
            </a:avLst>
          </a:prstGeom>
          <a:solidFill>
            <a:srgbClr val="F7536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995936" y="538599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메이지 유신</a:t>
            </a:r>
            <a:endParaRPr lang="ko-KR" altLang="en-US" sz="5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41402" y="1772239"/>
            <a:ext cx="660426" cy="499621"/>
          </a:xfrm>
          <a:custGeom>
            <a:avLst/>
            <a:gdLst>
              <a:gd name="connsiteX0" fmla="*/ 0 w 660426"/>
              <a:gd name="connsiteY0" fmla="*/ 141402 h 499621"/>
              <a:gd name="connsiteX1" fmla="*/ 47134 w 660426"/>
              <a:gd name="connsiteY1" fmla="*/ 94268 h 499621"/>
              <a:gd name="connsiteX2" fmla="*/ 84841 w 660426"/>
              <a:gd name="connsiteY2" fmla="*/ 65988 h 499621"/>
              <a:gd name="connsiteX3" fmla="*/ 150829 w 660426"/>
              <a:gd name="connsiteY3" fmla="*/ 28281 h 499621"/>
              <a:gd name="connsiteX4" fmla="*/ 179109 w 660426"/>
              <a:gd name="connsiteY4" fmla="*/ 18854 h 499621"/>
              <a:gd name="connsiteX5" fmla="*/ 273377 w 660426"/>
              <a:gd name="connsiteY5" fmla="*/ 0 h 499621"/>
              <a:gd name="connsiteX6" fmla="*/ 367645 w 660426"/>
              <a:gd name="connsiteY6" fmla="*/ 18854 h 499621"/>
              <a:gd name="connsiteX7" fmla="*/ 405353 w 660426"/>
              <a:gd name="connsiteY7" fmla="*/ 37707 h 499621"/>
              <a:gd name="connsiteX8" fmla="*/ 480767 w 660426"/>
              <a:gd name="connsiteY8" fmla="*/ 84841 h 499621"/>
              <a:gd name="connsiteX9" fmla="*/ 527901 w 660426"/>
              <a:gd name="connsiteY9" fmla="*/ 160256 h 499621"/>
              <a:gd name="connsiteX10" fmla="*/ 546755 w 660426"/>
              <a:gd name="connsiteY10" fmla="*/ 197963 h 499621"/>
              <a:gd name="connsiteX11" fmla="*/ 537328 w 660426"/>
              <a:gd name="connsiteY11" fmla="*/ 311085 h 499621"/>
              <a:gd name="connsiteX12" fmla="*/ 527901 w 660426"/>
              <a:gd name="connsiteY12" fmla="*/ 339365 h 499621"/>
              <a:gd name="connsiteX13" fmla="*/ 499621 w 660426"/>
              <a:gd name="connsiteY13" fmla="*/ 358219 h 499621"/>
              <a:gd name="connsiteX14" fmla="*/ 443060 w 660426"/>
              <a:gd name="connsiteY14" fmla="*/ 377072 h 499621"/>
              <a:gd name="connsiteX15" fmla="*/ 433633 w 660426"/>
              <a:gd name="connsiteY15" fmla="*/ 282804 h 499621"/>
              <a:gd name="connsiteX16" fmla="*/ 461913 w 660426"/>
              <a:gd name="connsiteY16" fmla="*/ 263951 h 499621"/>
              <a:gd name="connsiteX17" fmla="*/ 509047 w 660426"/>
              <a:gd name="connsiteY17" fmla="*/ 282804 h 499621"/>
              <a:gd name="connsiteX18" fmla="*/ 537328 w 660426"/>
              <a:gd name="connsiteY18" fmla="*/ 292231 h 499621"/>
              <a:gd name="connsiteX19" fmla="*/ 593889 w 660426"/>
              <a:gd name="connsiteY19" fmla="*/ 329938 h 499621"/>
              <a:gd name="connsiteX20" fmla="*/ 612742 w 660426"/>
              <a:gd name="connsiteY20" fmla="*/ 358219 h 499621"/>
              <a:gd name="connsiteX21" fmla="*/ 641023 w 660426"/>
              <a:gd name="connsiteY21" fmla="*/ 395926 h 499621"/>
              <a:gd name="connsiteX22" fmla="*/ 650450 w 660426"/>
              <a:gd name="connsiteY22" fmla="*/ 433633 h 499621"/>
              <a:gd name="connsiteX23" fmla="*/ 659876 w 660426"/>
              <a:gd name="connsiteY23" fmla="*/ 499621 h 4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0426" h="499621">
                <a:moveTo>
                  <a:pt x="0" y="141402"/>
                </a:moveTo>
                <a:cubicBezTo>
                  <a:pt x="15711" y="125691"/>
                  <a:pt x="30527" y="109030"/>
                  <a:pt x="47134" y="94268"/>
                </a:cubicBezTo>
                <a:cubicBezTo>
                  <a:pt x="58877" y="83830"/>
                  <a:pt x="72056" y="75120"/>
                  <a:pt x="84841" y="65988"/>
                </a:cubicBezTo>
                <a:cubicBezTo>
                  <a:pt x="108511" y="49081"/>
                  <a:pt x="123209" y="40118"/>
                  <a:pt x="150829" y="28281"/>
                </a:cubicBezTo>
                <a:cubicBezTo>
                  <a:pt x="159962" y="24367"/>
                  <a:pt x="169427" y="21088"/>
                  <a:pt x="179109" y="18854"/>
                </a:cubicBezTo>
                <a:cubicBezTo>
                  <a:pt x="210333" y="11648"/>
                  <a:pt x="273377" y="0"/>
                  <a:pt x="273377" y="0"/>
                </a:cubicBezTo>
                <a:cubicBezTo>
                  <a:pt x="304800" y="6285"/>
                  <a:pt x="336833" y="10051"/>
                  <a:pt x="367645" y="18854"/>
                </a:cubicBezTo>
                <a:cubicBezTo>
                  <a:pt x="381157" y="22715"/>
                  <a:pt x="393069" y="30882"/>
                  <a:pt x="405353" y="37707"/>
                </a:cubicBezTo>
                <a:cubicBezTo>
                  <a:pt x="439452" y="56651"/>
                  <a:pt x="451309" y="65203"/>
                  <a:pt x="480767" y="84841"/>
                </a:cubicBezTo>
                <a:cubicBezTo>
                  <a:pt x="500412" y="114309"/>
                  <a:pt x="508949" y="126142"/>
                  <a:pt x="527901" y="160256"/>
                </a:cubicBezTo>
                <a:cubicBezTo>
                  <a:pt x="534726" y="172540"/>
                  <a:pt x="540470" y="185394"/>
                  <a:pt x="546755" y="197963"/>
                </a:cubicBezTo>
                <a:cubicBezTo>
                  <a:pt x="543613" y="235670"/>
                  <a:pt x="542329" y="273579"/>
                  <a:pt x="537328" y="311085"/>
                </a:cubicBezTo>
                <a:cubicBezTo>
                  <a:pt x="536015" y="320934"/>
                  <a:pt x="534108" y="331606"/>
                  <a:pt x="527901" y="339365"/>
                </a:cubicBezTo>
                <a:cubicBezTo>
                  <a:pt x="520823" y="348212"/>
                  <a:pt x="509974" y="353618"/>
                  <a:pt x="499621" y="358219"/>
                </a:cubicBezTo>
                <a:cubicBezTo>
                  <a:pt x="481460" y="366290"/>
                  <a:pt x="443060" y="377072"/>
                  <a:pt x="443060" y="377072"/>
                </a:cubicBezTo>
                <a:cubicBezTo>
                  <a:pt x="419004" y="340989"/>
                  <a:pt x="408633" y="339053"/>
                  <a:pt x="433633" y="282804"/>
                </a:cubicBezTo>
                <a:cubicBezTo>
                  <a:pt x="438234" y="272451"/>
                  <a:pt x="452486" y="270235"/>
                  <a:pt x="461913" y="263951"/>
                </a:cubicBezTo>
                <a:cubicBezTo>
                  <a:pt x="477624" y="270235"/>
                  <a:pt x="493203" y="276863"/>
                  <a:pt x="509047" y="282804"/>
                </a:cubicBezTo>
                <a:cubicBezTo>
                  <a:pt x="518351" y="286293"/>
                  <a:pt x="528642" y="287405"/>
                  <a:pt x="537328" y="292231"/>
                </a:cubicBezTo>
                <a:cubicBezTo>
                  <a:pt x="557136" y="303235"/>
                  <a:pt x="593889" y="329938"/>
                  <a:pt x="593889" y="329938"/>
                </a:cubicBezTo>
                <a:cubicBezTo>
                  <a:pt x="600173" y="339365"/>
                  <a:pt x="606157" y="349000"/>
                  <a:pt x="612742" y="358219"/>
                </a:cubicBezTo>
                <a:cubicBezTo>
                  <a:pt x="621874" y="371004"/>
                  <a:pt x="633996" y="381873"/>
                  <a:pt x="641023" y="395926"/>
                </a:cubicBezTo>
                <a:cubicBezTo>
                  <a:pt x="646817" y="407514"/>
                  <a:pt x="646891" y="421176"/>
                  <a:pt x="650450" y="433633"/>
                </a:cubicBezTo>
                <a:cubicBezTo>
                  <a:pt x="663850" y="480536"/>
                  <a:pt x="659876" y="443505"/>
                  <a:pt x="659876" y="499621"/>
                </a:cubicBezTo>
              </a:path>
            </a:pathLst>
          </a:cu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reeform 19"/>
          <p:cNvSpPr/>
          <p:nvPr/>
        </p:nvSpPr>
        <p:spPr>
          <a:xfrm rot="10800000">
            <a:off x="7872014" y="5953713"/>
            <a:ext cx="804442" cy="643638"/>
          </a:xfrm>
          <a:custGeom>
            <a:avLst/>
            <a:gdLst>
              <a:gd name="connsiteX0" fmla="*/ 0 w 660426"/>
              <a:gd name="connsiteY0" fmla="*/ 141402 h 499621"/>
              <a:gd name="connsiteX1" fmla="*/ 47134 w 660426"/>
              <a:gd name="connsiteY1" fmla="*/ 94268 h 499621"/>
              <a:gd name="connsiteX2" fmla="*/ 84841 w 660426"/>
              <a:gd name="connsiteY2" fmla="*/ 65988 h 499621"/>
              <a:gd name="connsiteX3" fmla="*/ 150829 w 660426"/>
              <a:gd name="connsiteY3" fmla="*/ 28281 h 499621"/>
              <a:gd name="connsiteX4" fmla="*/ 179109 w 660426"/>
              <a:gd name="connsiteY4" fmla="*/ 18854 h 499621"/>
              <a:gd name="connsiteX5" fmla="*/ 273377 w 660426"/>
              <a:gd name="connsiteY5" fmla="*/ 0 h 499621"/>
              <a:gd name="connsiteX6" fmla="*/ 367645 w 660426"/>
              <a:gd name="connsiteY6" fmla="*/ 18854 h 499621"/>
              <a:gd name="connsiteX7" fmla="*/ 405353 w 660426"/>
              <a:gd name="connsiteY7" fmla="*/ 37707 h 499621"/>
              <a:gd name="connsiteX8" fmla="*/ 480767 w 660426"/>
              <a:gd name="connsiteY8" fmla="*/ 84841 h 499621"/>
              <a:gd name="connsiteX9" fmla="*/ 527901 w 660426"/>
              <a:gd name="connsiteY9" fmla="*/ 160256 h 499621"/>
              <a:gd name="connsiteX10" fmla="*/ 546755 w 660426"/>
              <a:gd name="connsiteY10" fmla="*/ 197963 h 499621"/>
              <a:gd name="connsiteX11" fmla="*/ 537328 w 660426"/>
              <a:gd name="connsiteY11" fmla="*/ 311085 h 499621"/>
              <a:gd name="connsiteX12" fmla="*/ 527901 w 660426"/>
              <a:gd name="connsiteY12" fmla="*/ 339365 h 499621"/>
              <a:gd name="connsiteX13" fmla="*/ 499621 w 660426"/>
              <a:gd name="connsiteY13" fmla="*/ 358219 h 499621"/>
              <a:gd name="connsiteX14" fmla="*/ 443060 w 660426"/>
              <a:gd name="connsiteY14" fmla="*/ 377072 h 499621"/>
              <a:gd name="connsiteX15" fmla="*/ 433633 w 660426"/>
              <a:gd name="connsiteY15" fmla="*/ 282804 h 499621"/>
              <a:gd name="connsiteX16" fmla="*/ 461913 w 660426"/>
              <a:gd name="connsiteY16" fmla="*/ 263951 h 499621"/>
              <a:gd name="connsiteX17" fmla="*/ 509047 w 660426"/>
              <a:gd name="connsiteY17" fmla="*/ 282804 h 499621"/>
              <a:gd name="connsiteX18" fmla="*/ 537328 w 660426"/>
              <a:gd name="connsiteY18" fmla="*/ 292231 h 499621"/>
              <a:gd name="connsiteX19" fmla="*/ 593889 w 660426"/>
              <a:gd name="connsiteY19" fmla="*/ 329938 h 499621"/>
              <a:gd name="connsiteX20" fmla="*/ 612742 w 660426"/>
              <a:gd name="connsiteY20" fmla="*/ 358219 h 499621"/>
              <a:gd name="connsiteX21" fmla="*/ 641023 w 660426"/>
              <a:gd name="connsiteY21" fmla="*/ 395926 h 499621"/>
              <a:gd name="connsiteX22" fmla="*/ 650450 w 660426"/>
              <a:gd name="connsiteY22" fmla="*/ 433633 h 499621"/>
              <a:gd name="connsiteX23" fmla="*/ 659876 w 660426"/>
              <a:gd name="connsiteY23" fmla="*/ 499621 h 4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0426" h="499621">
                <a:moveTo>
                  <a:pt x="0" y="141402"/>
                </a:moveTo>
                <a:cubicBezTo>
                  <a:pt x="15711" y="125691"/>
                  <a:pt x="30527" y="109030"/>
                  <a:pt x="47134" y="94268"/>
                </a:cubicBezTo>
                <a:cubicBezTo>
                  <a:pt x="58877" y="83830"/>
                  <a:pt x="72056" y="75120"/>
                  <a:pt x="84841" y="65988"/>
                </a:cubicBezTo>
                <a:cubicBezTo>
                  <a:pt x="108511" y="49081"/>
                  <a:pt x="123209" y="40118"/>
                  <a:pt x="150829" y="28281"/>
                </a:cubicBezTo>
                <a:cubicBezTo>
                  <a:pt x="159962" y="24367"/>
                  <a:pt x="169427" y="21088"/>
                  <a:pt x="179109" y="18854"/>
                </a:cubicBezTo>
                <a:cubicBezTo>
                  <a:pt x="210333" y="11648"/>
                  <a:pt x="273377" y="0"/>
                  <a:pt x="273377" y="0"/>
                </a:cubicBezTo>
                <a:cubicBezTo>
                  <a:pt x="304800" y="6285"/>
                  <a:pt x="336833" y="10051"/>
                  <a:pt x="367645" y="18854"/>
                </a:cubicBezTo>
                <a:cubicBezTo>
                  <a:pt x="381157" y="22715"/>
                  <a:pt x="393069" y="30882"/>
                  <a:pt x="405353" y="37707"/>
                </a:cubicBezTo>
                <a:cubicBezTo>
                  <a:pt x="439452" y="56651"/>
                  <a:pt x="451309" y="65203"/>
                  <a:pt x="480767" y="84841"/>
                </a:cubicBezTo>
                <a:cubicBezTo>
                  <a:pt x="500412" y="114309"/>
                  <a:pt x="508949" y="126142"/>
                  <a:pt x="527901" y="160256"/>
                </a:cubicBezTo>
                <a:cubicBezTo>
                  <a:pt x="534726" y="172540"/>
                  <a:pt x="540470" y="185394"/>
                  <a:pt x="546755" y="197963"/>
                </a:cubicBezTo>
                <a:cubicBezTo>
                  <a:pt x="543613" y="235670"/>
                  <a:pt x="542329" y="273579"/>
                  <a:pt x="537328" y="311085"/>
                </a:cubicBezTo>
                <a:cubicBezTo>
                  <a:pt x="536015" y="320934"/>
                  <a:pt x="534108" y="331606"/>
                  <a:pt x="527901" y="339365"/>
                </a:cubicBezTo>
                <a:cubicBezTo>
                  <a:pt x="520823" y="348212"/>
                  <a:pt x="509974" y="353618"/>
                  <a:pt x="499621" y="358219"/>
                </a:cubicBezTo>
                <a:cubicBezTo>
                  <a:pt x="481460" y="366290"/>
                  <a:pt x="443060" y="377072"/>
                  <a:pt x="443060" y="377072"/>
                </a:cubicBezTo>
                <a:cubicBezTo>
                  <a:pt x="419004" y="340989"/>
                  <a:pt x="408633" y="339053"/>
                  <a:pt x="433633" y="282804"/>
                </a:cubicBezTo>
                <a:cubicBezTo>
                  <a:pt x="438234" y="272451"/>
                  <a:pt x="452486" y="270235"/>
                  <a:pt x="461913" y="263951"/>
                </a:cubicBezTo>
                <a:cubicBezTo>
                  <a:pt x="477624" y="270235"/>
                  <a:pt x="493203" y="276863"/>
                  <a:pt x="509047" y="282804"/>
                </a:cubicBezTo>
                <a:cubicBezTo>
                  <a:pt x="518351" y="286293"/>
                  <a:pt x="528642" y="287405"/>
                  <a:pt x="537328" y="292231"/>
                </a:cubicBezTo>
                <a:cubicBezTo>
                  <a:pt x="557136" y="303235"/>
                  <a:pt x="593889" y="329938"/>
                  <a:pt x="593889" y="329938"/>
                </a:cubicBezTo>
                <a:cubicBezTo>
                  <a:pt x="600173" y="339365"/>
                  <a:pt x="606157" y="349000"/>
                  <a:pt x="612742" y="358219"/>
                </a:cubicBezTo>
                <a:cubicBezTo>
                  <a:pt x="621874" y="371004"/>
                  <a:pt x="633996" y="381873"/>
                  <a:pt x="641023" y="395926"/>
                </a:cubicBezTo>
                <a:cubicBezTo>
                  <a:pt x="646817" y="407514"/>
                  <a:pt x="646891" y="421176"/>
                  <a:pt x="650450" y="433633"/>
                </a:cubicBezTo>
                <a:cubicBezTo>
                  <a:pt x="663850" y="480536"/>
                  <a:pt x="659876" y="443505"/>
                  <a:pt x="659876" y="499621"/>
                </a:cubicBezTo>
              </a:path>
            </a:pathLst>
          </a:custGeom>
          <a:noFill/>
          <a:ln>
            <a:solidFill>
              <a:srgbClr val="DE9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7116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일본 최초의 정당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의 결성과 소멸② 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5" name="직선 연결선 3"/>
          <p:cNvCxnSpPr/>
          <p:nvPr/>
        </p:nvCxnSpPr>
        <p:spPr>
          <a:xfrm>
            <a:off x="179512" y="260648"/>
            <a:ext cx="7488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5"/>
          <p:cNvCxnSpPr/>
          <p:nvPr/>
        </p:nvCxnSpPr>
        <p:spPr>
          <a:xfrm>
            <a:off x="179512" y="1052736"/>
            <a:ext cx="7488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66438" y="1445985"/>
            <a:ext cx="5961746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ysClr val="windowText" lastClr="000000"/>
                </a:solidFill>
              </a:rPr>
              <a:t>이타가키</a:t>
            </a:r>
            <a:r>
              <a:rPr lang="en-US" altLang="ko-KR" dirty="0"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solidFill>
                  <a:sysClr val="windowText" lastClr="000000"/>
                </a:solidFill>
              </a:rPr>
              <a:t>고토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중심으로 정당 결성 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톱니 모양의 오른쪽 화살표 21"/>
          <p:cNvSpPr/>
          <p:nvPr/>
        </p:nvSpPr>
        <p:spPr>
          <a:xfrm>
            <a:off x="6516216" y="1507199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7" name="Flowchart: Alternate Process 36"/>
          <p:cNvSpPr/>
          <p:nvPr/>
        </p:nvSpPr>
        <p:spPr>
          <a:xfrm>
            <a:off x="7277824" y="1343506"/>
            <a:ext cx="1614656" cy="789350"/>
          </a:xfrm>
          <a:prstGeom prst="flowChartAlternateProcess">
            <a:avLst/>
          </a:prstGeom>
          <a:solidFill>
            <a:srgbClr val="FA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행복안전사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ysClr val="windowText" lastClr="000000"/>
                </a:solidFill>
              </a:rPr>
              <a:t>幸福安全社</a:t>
            </a:r>
            <a:r>
              <a:rPr lang="en-US" altLang="ko-KR" sz="1600" dirty="0" smtClean="0">
                <a:solidFill>
                  <a:sysClr val="windowText" lastClr="000000"/>
                </a:solidFill>
              </a:rPr>
              <a:t>)</a:t>
            </a:r>
            <a:endParaRPr lang="ko-KR" altLang="en-US" sz="1600" dirty="0">
              <a:solidFill>
                <a:sysClr val="windowText" lastClr="000000"/>
              </a:solidFill>
            </a:endParaRPr>
          </a:p>
          <a:p>
            <a:pPr algn="ctr">
              <a:defRPr lang="ko-KR" altLang="en-US"/>
            </a:pPr>
            <a:r>
              <a:rPr lang="ko-KR" altLang="en-US" sz="1600" dirty="0">
                <a:solidFill>
                  <a:schemeClr val="tx1"/>
                </a:solidFill>
              </a:rPr>
              <a:t>조직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27784" y="1844824"/>
            <a:ext cx="12511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solidFill>
                  <a:srgbClr val="FF0000"/>
                </a:solidFill>
              </a:rPr>
              <a:t>그러나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3568" y="2334748"/>
            <a:ext cx="5040560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ysClr val="windowText" lastClr="000000"/>
                </a:solidFill>
              </a:rPr>
              <a:t>당시 정부만이 공익대표 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6989792" y="2364435"/>
            <a:ext cx="1902688" cy="488501"/>
          </a:xfrm>
          <a:prstGeom prst="flowChartAlternateProcess">
            <a:avLst/>
          </a:prstGeom>
          <a:solidFill>
            <a:srgbClr val="FA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</a:rPr>
              <a:t>당파존재 인정</a:t>
            </a:r>
            <a:r>
              <a:rPr lang="en-US" altLang="ko-KR" sz="1600">
                <a:solidFill>
                  <a:schemeClr val="tx1"/>
                </a:solidFill>
              </a:rPr>
              <a:t>X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톱니 모양의 오른쪽 화살표 21"/>
          <p:cNvSpPr/>
          <p:nvPr/>
        </p:nvSpPr>
        <p:spPr>
          <a:xfrm>
            <a:off x="5800126" y="4271508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2" name="줄무늬가 있는 오른쪽 화살표 46"/>
          <p:cNvSpPr/>
          <p:nvPr/>
        </p:nvSpPr>
        <p:spPr>
          <a:xfrm>
            <a:off x="179512" y="3068960"/>
            <a:ext cx="576064" cy="543428"/>
          </a:xfrm>
          <a:prstGeom prst="stripedRightArrow">
            <a:avLst>
              <a:gd name="adj1" fmla="val 56123"/>
              <a:gd name="adj2" fmla="val 74421"/>
            </a:avLst>
          </a:prstGeom>
          <a:solidFill>
            <a:srgbClr val="F7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75951" y="3068960"/>
            <a:ext cx="7324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1874</a:t>
            </a:r>
            <a:r>
              <a:rPr lang="ko-KR" altLang="en-US" sz="2400" b="1" dirty="0" smtClean="0"/>
              <a:t>년 이타가키 다이스케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고토 쇼지로를 중심으로</a:t>
            </a:r>
            <a:endParaRPr lang="ko-KR" altLang="en-US" sz="2400" b="1" dirty="0"/>
          </a:p>
        </p:txBody>
      </p:sp>
      <p:sp>
        <p:nvSpPr>
          <p:cNvPr id="45" name="줄무늬가 있는 오른쪽 화살표 46"/>
          <p:cNvSpPr/>
          <p:nvPr/>
        </p:nvSpPr>
        <p:spPr>
          <a:xfrm>
            <a:off x="3059832" y="3533644"/>
            <a:ext cx="576064" cy="543428"/>
          </a:xfrm>
          <a:prstGeom prst="stripedRightArrow">
            <a:avLst>
              <a:gd name="adj1" fmla="val 56123"/>
              <a:gd name="adj2" fmla="val 7442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07904" y="3573016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애국신당 개칭</a:t>
            </a:r>
            <a:endParaRPr lang="ko-KR" alt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539552" y="4221088"/>
            <a:ext cx="4824536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가토 히로유키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“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일본에서는 시기상조이다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.＂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7" name="톱니 모양의 오른쪽 화살표 21"/>
          <p:cNvSpPr/>
          <p:nvPr/>
        </p:nvSpPr>
        <p:spPr>
          <a:xfrm>
            <a:off x="6156176" y="2399300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6701760" y="4213012"/>
            <a:ext cx="2046704" cy="584140"/>
          </a:xfrm>
          <a:prstGeom prst="flowChartAlternateProcess">
            <a:avLst/>
          </a:prstGeom>
          <a:solidFill>
            <a:srgbClr val="FA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이타가키 반론 제기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⇒ 민심 계몽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9538" y="5056925"/>
            <a:ext cx="5260574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월 건백서에 서명한 에토가 거병을 일으킴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50" name="톱니 모양의 오른쪽 화살표 21"/>
          <p:cNvSpPr/>
          <p:nvPr/>
        </p:nvSpPr>
        <p:spPr>
          <a:xfrm>
            <a:off x="6016150" y="5118139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" name="Flowchart: Alternate Process 50"/>
          <p:cNvSpPr/>
          <p:nvPr/>
        </p:nvSpPr>
        <p:spPr>
          <a:xfrm>
            <a:off x="6845776" y="5048849"/>
            <a:ext cx="2046704" cy="584140"/>
          </a:xfrm>
          <a:prstGeom prst="flowChartAlternateProcess">
            <a:avLst/>
          </a:prstGeom>
          <a:solidFill>
            <a:srgbClr val="FA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민선의원 설립건의 무시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2" name="줄무늬가 있는 오른쪽 화살표 46"/>
          <p:cNvSpPr/>
          <p:nvPr/>
        </p:nvSpPr>
        <p:spPr>
          <a:xfrm>
            <a:off x="2195736" y="5981916"/>
            <a:ext cx="576064" cy="543428"/>
          </a:xfrm>
          <a:prstGeom prst="stripedRightArrow">
            <a:avLst>
              <a:gd name="adj1" fmla="val 56123"/>
              <a:gd name="adj2" fmla="val 7442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2843808" y="6021288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애국신당은 자연적으로 소멸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336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utoUpdateAnimBg="0"/>
      <p:bldP spid="39" grpId="0" animBg="1"/>
      <p:bldP spid="40" grpId="0" animBg="1"/>
      <p:bldP spid="41" grpId="0" animBg="1"/>
      <p:bldP spid="42" grpId="0" animBg="1"/>
      <p:bldP spid="5" grpId="1"/>
      <p:bldP spid="45" grpId="0" animBg="1"/>
      <p:bldP spid="7" grpId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3"/>
          <p:cNvCxnSpPr/>
          <p:nvPr/>
        </p:nvCxnSpPr>
        <p:spPr>
          <a:xfrm>
            <a:off x="179512" y="260648"/>
            <a:ext cx="71287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5"/>
          <p:cNvCxnSpPr/>
          <p:nvPr/>
        </p:nvCxnSpPr>
        <p:spPr>
          <a:xfrm>
            <a:off x="179512" y="1052736"/>
            <a:ext cx="71287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애국신당의 결성을 반박한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가토 히로유키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20087"/>
            <a:ext cx="3888432" cy="50332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3568" y="5949280"/>
            <a:ext cx="3384376" cy="4320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가토 히로유키</a:t>
            </a:r>
            <a:r>
              <a:rPr lang="ko-KR" altLang="en-US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en-US" altLang="ko-KR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(</a:t>
            </a:r>
            <a:r>
              <a:rPr lang="ja-JP" altLang="ko-KR" dirty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加藤弘</a:t>
            </a:r>
            <a:r>
              <a:rPr lang="ja-JP" altLang="ko-KR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之</a:t>
            </a:r>
            <a:r>
              <a:rPr lang="en-US" altLang="ko-KR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)</a:t>
            </a:r>
            <a:endParaRPr lang="ko-KR" altLang="en-US" dirty="0">
              <a:solidFill>
                <a:sysClr val="windowText" lastClr="000000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04048" y="3068960"/>
            <a:ext cx="2520280" cy="1399944"/>
            <a:chOff x="5004048" y="1380984"/>
            <a:chExt cx="2520280" cy="1399944"/>
          </a:xfrm>
        </p:grpSpPr>
        <p:sp>
          <p:nvSpPr>
            <p:cNvPr id="13" name="Rectangle 12"/>
            <p:cNvSpPr/>
            <p:nvPr/>
          </p:nvSpPr>
          <p:spPr>
            <a:xfrm>
              <a:off x="5004048" y="1627704"/>
              <a:ext cx="2520280" cy="11532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FF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1380984"/>
              <a:ext cx="936104" cy="3918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 ExtraBold" panose="020B0600000101010101" charset="-127"/>
                  <a:ea typeface="나눔고딕 ExtraBold" panose="020B0600000101010101" charset="-127"/>
                </a:rPr>
                <a:t>사상</a:t>
              </a:r>
              <a:endParaRPr lang="ko-KR" altLang="en-US" b="1" dirty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78794" y="1972375"/>
              <a:ext cx="2373526" cy="50789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004048" y="4761063"/>
            <a:ext cx="3384376" cy="1404241"/>
            <a:chOff x="5004048" y="3068960"/>
            <a:chExt cx="3384376" cy="1404241"/>
          </a:xfrm>
        </p:grpSpPr>
        <p:sp>
          <p:nvSpPr>
            <p:cNvPr id="14" name="Rectangle 13"/>
            <p:cNvSpPr/>
            <p:nvPr/>
          </p:nvSpPr>
          <p:spPr>
            <a:xfrm>
              <a:off x="5004048" y="3319977"/>
              <a:ext cx="3384376" cy="11532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D7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81530" y="3068960"/>
              <a:ext cx="1866734" cy="3918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solidFill>
                    <a:sysClr val="windowText" lastClr="000000"/>
                  </a:solidFill>
                  <a:latin typeface="나눔고딕 ExtraBold" panose="020B0600000101010101" charset="-127"/>
                  <a:ea typeface="나눔고딕 ExtraBold" panose="020B0600000101010101" charset="-127"/>
                </a:rPr>
                <a:t>교육계의 제언</a:t>
              </a:r>
              <a:endParaRPr lang="ko-KR" altLang="en-US" b="1" dirty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76056" y="3645024"/>
              <a:ext cx="3240360" cy="59133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004048" y="1340768"/>
            <a:ext cx="3168352" cy="1458069"/>
            <a:chOff x="5004048" y="4722725"/>
            <a:chExt cx="3168352" cy="1458069"/>
          </a:xfrm>
        </p:grpSpPr>
        <p:sp>
          <p:nvSpPr>
            <p:cNvPr id="15" name="Rectangle 14"/>
            <p:cNvSpPr/>
            <p:nvPr/>
          </p:nvSpPr>
          <p:spPr>
            <a:xfrm>
              <a:off x="5004048" y="5027570"/>
              <a:ext cx="3168352" cy="11532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76056" y="5360928"/>
              <a:ext cx="3024336" cy="58835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081530" y="4722725"/>
              <a:ext cx="1362678" cy="4066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 ExtraBold" panose="020B0600000101010101" charset="-127"/>
                  <a:ea typeface="나눔고딕 ExtraBold" panose="020B0600000101010101" charset="-127"/>
                </a:rPr>
                <a:t>누구인가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 ExtraBold" panose="020B0600000101010101" charset="-127"/>
                  <a:ea typeface="나눔고딕 ExtraBold" panose="020B0600000101010101" charset="-127"/>
                </a:rPr>
                <a:t>?</a:t>
              </a:r>
              <a:endParaRPr lang="ko-KR" altLang="en-US" b="1" dirty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381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다이쇼기의 본격적인 정당내각의 성립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9" name="직선 연결선 3"/>
          <p:cNvCxnSpPr/>
          <p:nvPr/>
        </p:nvCxnSpPr>
        <p:spPr>
          <a:xfrm>
            <a:off x="179512" y="260648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5"/>
          <p:cNvCxnSpPr/>
          <p:nvPr/>
        </p:nvCxnSpPr>
        <p:spPr>
          <a:xfrm>
            <a:off x="179512" y="1052736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07504" y="1628800"/>
            <a:ext cx="1800200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입헌자유당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723455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/>
              <a:t>+</a:t>
            </a:r>
            <a:endParaRPr lang="ko-KR" alt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2483768" y="1628800"/>
            <a:ext cx="1800200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진보당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499992" y="1772816"/>
            <a:ext cx="576064" cy="720080"/>
          </a:xfrm>
          <a:prstGeom prst="stripedRightArrow">
            <a:avLst>
              <a:gd name="adj1" fmla="val 49589"/>
              <a:gd name="adj2" fmla="val 65766"/>
            </a:avLst>
          </a:prstGeom>
          <a:solidFill>
            <a:srgbClr val="FFCC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Explosion 1 5"/>
          <p:cNvSpPr/>
          <p:nvPr/>
        </p:nvSpPr>
        <p:spPr>
          <a:xfrm>
            <a:off x="5220072" y="1268760"/>
            <a:ext cx="1656184" cy="1800200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878 w 21600"/>
              <a:gd name="connsiteY2" fmla="*/ 4438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680 w 21600"/>
              <a:gd name="connsiteY0" fmla="*/ 4913 h 21600"/>
              <a:gd name="connsiteX1" fmla="*/ 14522 w 21600"/>
              <a:gd name="connsiteY1" fmla="*/ 0 h 21600"/>
              <a:gd name="connsiteX2" fmla="*/ 14878 w 21600"/>
              <a:gd name="connsiteY2" fmla="*/ 4438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680 w 21600"/>
              <a:gd name="connsiteY24" fmla="*/ 4913 h 21600"/>
              <a:gd name="connsiteX0" fmla="*/ 10680 w 21600"/>
              <a:gd name="connsiteY0" fmla="*/ 4913 h 21600"/>
              <a:gd name="connsiteX1" fmla="*/ 14522 w 21600"/>
              <a:gd name="connsiteY1" fmla="*/ 0 h 21600"/>
              <a:gd name="connsiteX2" fmla="*/ 14878 w 21600"/>
              <a:gd name="connsiteY2" fmla="*/ 4438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7560 w 21600"/>
              <a:gd name="connsiteY8" fmla="*/ 13496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680 w 21600"/>
              <a:gd name="connsiteY24" fmla="*/ 4913 h 21600"/>
              <a:gd name="connsiteX0" fmla="*/ 10680 w 21600"/>
              <a:gd name="connsiteY0" fmla="*/ 4913 h 21600"/>
              <a:gd name="connsiteX1" fmla="*/ 14522 w 21600"/>
              <a:gd name="connsiteY1" fmla="*/ 0 h 21600"/>
              <a:gd name="connsiteX2" fmla="*/ 14878 w 21600"/>
              <a:gd name="connsiteY2" fmla="*/ 4438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8330 w 21600"/>
              <a:gd name="connsiteY6" fmla="*/ 10364 h 21600"/>
              <a:gd name="connsiteX7" fmla="*/ 21600 w 21600"/>
              <a:gd name="connsiteY7" fmla="*/ 13290 h 21600"/>
              <a:gd name="connsiteX8" fmla="*/ 17560 w 21600"/>
              <a:gd name="connsiteY8" fmla="*/ 13496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680 w 21600"/>
              <a:gd name="connsiteY24" fmla="*/ 4913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1600">
                <a:moveTo>
                  <a:pt x="10680" y="4913"/>
                </a:moveTo>
                <a:lnTo>
                  <a:pt x="14522" y="0"/>
                </a:lnTo>
                <a:cubicBezTo>
                  <a:pt x="14400" y="1775"/>
                  <a:pt x="15000" y="2663"/>
                  <a:pt x="14878" y="4438"/>
                </a:cubicBez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8330" y="10364"/>
                </a:lnTo>
                <a:lnTo>
                  <a:pt x="21600" y="13290"/>
                </a:lnTo>
                <a:lnTo>
                  <a:pt x="17560" y="13496"/>
                </a:lnTo>
                <a:lnTo>
                  <a:pt x="18145" y="18095"/>
                </a:lnTo>
                <a:lnTo>
                  <a:pt x="14381" y="15233"/>
                </a:lnTo>
                <a:lnTo>
                  <a:pt x="13247" y="19737"/>
                </a:lnTo>
                <a:lnTo>
                  <a:pt x="10652" y="16487"/>
                </a:lnTo>
                <a:lnTo>
                  <a:pt x="8485" y="21600"/>
                </a:lnTo>
                <a:cubicBezTo>
                  <a:pt x="8228" y="19609"/>
                  <a:pt x="7852" y="18505"/>
                  <a:pt x="7595" y="16514"/>
                </a:cubicBezTo>
                <a:lnTo>
                  <a:pt x="4762" y="17617"/>
                </a:lnTo>
                <a:cubicBezTo>
                  <a:pt x="4783" y="16501"/>
                  <a:pt x="4803" y="15385"/>
                  <a:pt x="4824" y="14269"/>
                </a:cubicBezTo>
                <a:lnTo>
                  <a:pt x="135" y="14587"/>
                </a:lnTo>
                <a:lnTo>
                  <a:pt x="2758" y="11997"/>
                </a:lnTo>
                <a:lnTo>
                  <a:pt x="0" y="8615"/>
                </a:lnTo>
                <a:lnTo>
                  <a:pt x="3904" y="7285"/>
                </a:lnTo>
                <a:lnTo>
                  <a:pt x="370" y="2295"/>
                </a:lnTo>
                <a:lnTo>
                  <a:pt x="7192" y="5212"/>
                </a:lnTo>
                <a:lnTo>
                  <a:pt x="8352" y="2295"/>
                </a:lnTo>
                <a:lnTo>
                  <a:pt x="10680" y="4913"/>
                </a:lnTo>
                <a:close/>
              </a:path>
            </a:pathLst>
          </a:custGeom>
          <a:solidFill>
            <a:srgbClr val="B5F36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헌정당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3212976"/>
            <a:ext cx="5904656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900" dirty="0">
                <a:solidFill>
                  <a:schemeClr val="tx1"/>
                </a:solidFill>
              </a:rPr>
              <a:t>1913</a:t>
            </a:r>
            <a:r>
              <a:rPr lang="ko-KR" altLang="en-US" sz="1900" dirty="0">
                <a:solidFill>
                  <a:schemeClr val="tx1"/>
                </a:solidFill>
              </a:rPr>
              <a:t>년 동지회가 창당되면서 </a:t>
            </a:r>
            <a:r>
              <a:rPr lang="ko-KR" altLang="en-US" sz="1900" dirty="0" smtClean="0">
                <a:solidFill>
                  <a:schemeClr val="tx1"/>
                </a:solidFill>
              </a:rPr>
              <a:t>정당체제의 </a:t>
            </a:r>
            <a:r>
              <a:rPr lang="ko-KR" altLang="en-US" sz="1900" dirty="0">
                <a:solidFill>
                  <a:schemeClr val="tx1"/>
                </a:solidFill>
              </a:rPr>
              <a:t>기초가 </a:t>
            </a:r>
            <a:endParaRPr lang="ko-KR" altLang="en-US" sz="19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</a:rPr>
              <a:t>만들어짊</a:t>
            </a:r>
            <a:endParaRPr lang="ko-KR" altLang="en-US" sz="19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3966755"/>
            <a:ext cx="5904656" cy="68638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</a:rPr>
              <a:t>자유당을 계승한 정우회 </a:t>
            </a:r>
            <a:r>
              <a:rPr lang="en-US" altLang="ko-KR" sz="1900">
                <a:solidFill>
                  <a:schemeClr val="tx1"/>
                </a:solidFill>
              </a:rPr>
              <a:t>vs </a:t>
            </a:r>
            <a:r>
              <a:rPr lang="ko-KR" altLang="en-US" sz="1900">
                <a:solidFill>
                  <a:schemeClr val="tx1"/>
                </a:solidFill>
              </a:rPr>
              <a:t>동지회를 계승한 헌정회 </a:t>
            </a:r>
          </a:p>
          <a:p>
            <a:pPr algn="ctr">
              <a:defRPr lang="ko-KR" altLang="en-US"/>
            </a:pPr>
            <a:r>
              <a:rPr lang="en-US" altLang="ko-KR" sz="1900">
                <a:solidFill>
                  <a:schemeClr val="tx1"/>
                </a:solidFill>
              </a:rPr>
              <a:t>(1918~1932)</a:t>
            </a:r>
            <a:endParaRPr lang="ko-KR" altLang="en-US" sz="19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4869160"/>
            <a:ext cx="5904656" cy="64807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</a:rPr>
              <a:t>일본공산당은 결성되자마자 많은 탄압을 받고 </a:t>
            </a:r>
            <a:endParaRPr lang="en-US" altLang="ko-KR" sz="19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</a:rPr>
              <a:t>괴멸상태였음 </a:t>
            </a:r>
            <a:endParaRPr lang="en-US" altLang="ko-KR" sz="1900" dirty="0">
              <a:solidFill>
                <a:schemeClr val="tx1"/>
              </a:solidFill>
            </a:endParaRPr>
          </a:p>
        </p:txBody>
      </p:sp>
      <p:sp>
        <p:nvSpPr>
          <p:cNvPr id="23" name="톱니 모양의 오른쪽 화살표 21"/>
          <p:cNvSpPr/>
          <p:nvPr/>
        </p:nvSpPr>
        <p:spPr>
          <a:xfrm>
            <a:off x="6448198" y="3263396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톱니 모양의 오른쪽 화살표 21"/>
          <p:cNvSpPr/>
          <p:nvPr/>
        </p:nvSpPr>
        <p:spPr>
          <a:xfrm>
            <a:off x="6448198" y="4092728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톱니 모양의 오른쪽 화살표 21"/>
          <p:cNvSpPr/>
          <p:nvPr/>
        </p:nvSpPr>
        <p:spPr>
          <a:xfrm>
            <a:off x="6448198" y="4919581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Flowchart: Alternate Process 26"/>
          <p:cNvSpPr/>
          <p:nvPr/>
        </p:nvSpPr>
        <p:spPr>
          <a:xfrm>
            <a:off x="7430224" y="3068960"/>
            <a:ext cx="1614656" cy="648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3B58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</a:rPr>
              <a:t>본격적인 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</a:rPr>
              <a:t>정당정치 시작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7316688" y="3933056"/>
            <a:ext cx="1830680" cy="648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3B58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>
                <a:solidFill>
                  <a:schemeClr val="tx1"/>
                </a:solidFill>
              </a:rPr>
              <a:t>통제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400" dirty="0" smtClean="0">
                <a:solidFill>
                  <a:schemeClr val="tx1"/>
                </a:solidFill>
              </a:rPr>
              <a:t>⇒</a:t>
            </a:r>
            <a:r>
              <a:rPr lang="ko-KR" altLang="en-US" sz="1400" dirty="0">
                <a:solidFill>
                  <a:schemeClr val="tx1"/>
                </a:solidFill>
              </a:rPr>
              <a:t>치안유지법 </a:t>
            </a:r>
            <a:r>
              <a:rPr lang="ko-KR" altLang="en-US" sz="1400" dirty="0" smtClean="0">
                <a:solidFill>
                  <a:schemeClr val="tx1"/>
                </a:solidFill>
              </a:rPr>
              <a:t>제정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7316688" y="4869160"/>
            <a:ext cx="1830680" cy="648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3B58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해체된 이후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400" dirty="0" smtClean="0">
                <a:solidFill>
                  <a:schemeClr val="tx1"/>
                </a:solidFill>
              </a:rPr>
              <a:t>⇒ 계속적인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400" dirty="0" smtClean="0">
                <a:solidFill>
                  <a:schemeClr val="tx1"/>
                </a:solidFill>
              </a:rPr>
              <a:t>비공식적인 활동 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989" y="5168225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(1922~1924)</a:t>
            </a:r>
            <a:endParaRPr lang="ko-KR" alt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259632" y="5733256"/>
            <a:ext cx="6552728" cy="64807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</a:rPr>
              <a:t>많은 새로운 정당들이 생성과 소멸을 계속해서 거듭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</a:rPr>
              <a:t>⇒  군부내각으로 넘어갈 때 까지 여러번 정당내각 지속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755575" y="404664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일본 정당의 성립과정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– 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메이지 시대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(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明治時代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)’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marL="342900" indent="-342900"/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3"/>
          <p:cNvCxnSpPr/>
          <p:nvPr/>
        </p:nvCxnSpPr>
        <p:spPr>
          <a:xfrm>
            <a:off x="179512" y="260648"/>
            <a:ext cx="80648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5"/>
          <p:cNvCxnSpPr/>
          <p:nvPr/>
        </p:nvCxnSpPr>
        <p:spPr>
          <a:xfrm>
            <a:off x="179512" y="1052736"/>
            <a:ext cx="80648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5937974" cy="27363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53864" y="2834352"/>
            <a:ext cx="2510624" cy="378624"/>
            <a:chOff x="6300192" y="3212976"/>
            <a:chExt cx="2510624" cy="378624"/>
          </a:xfrm>
        </p:grpSpPr>
        <p:sp>
          <p:nvSpPr>
            <p:cNvPr id="3" name="TextBox 2"/>
            <p:cNvSpPr txBox="1"/>
            <p:nvPr/>
          </p:nvSpPr>
          <p:spPr>
            <a:xfrm>
              <a:off x="6300192" y="3212976"/>
              <a:ext cx="2510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메이지 시대</a:t>
              </a:r>
              <a:r>
                <a:rPr lang="en-US" altLang="ko-KR" dirty="0" smtClean="0">
                  <a:latin typeface="나눔고딕 ExtraBold" panose="020B0600000101010101" charset="-127"/>
                  <a:ea typeface="나눔고딕 ExtraBold" panose="020B0600000101010101" charset="-127"/>
                </a:rPr>
                <a:t>(</a:t>
              </a:r>
              <a:r>
                <a:rPr lang="ko-KR" altLang="en-US" b="1" dirty="0" smtClean="0">
                  <a:latin typeface="나눔고딕 ExtraBold" panose="020B0600000101010101" charset="-127"/>
                  <a:ea typeface="나눔고딕 ExtraBold" panose="020B0600000101010101" charset="-127"/>
                </a:rPr>
                <a:t>明治時代</a:t>
              </a:r>
              <a:r>
                <a:rPr lang="en-US" altLang="ko-KR" dirty="0" smtClean="0">
                  <a:latin typeface="나눔고딕 ExtraBold" panose="020B0600000101010101" charset="-127"/>
                  <a:ea typeface="나눔고딕 ExtraBold" panose="020B0600000101010101" charset="-127"/>
                </a:rPr>
                <a:t>)</a:t>
              </a:r>
              <a:endParaRPr lang="ko-KR" altLang="en-US" dirty="0">
                <a:latin typeface="나눔고딕 ExtraBold" panose="020B0600000101010101" charset="-127"/>
                <a:ea typeface="나눔고딕 ExtraBold" panose="020B0600000101010101" charset="-127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0192" y="3222268"/>
              <a:ext cx="2448272" cy="369332"/>
            </a:xfrm>
            <a:prstGeom prst="rect">
              <a:avLst/>
            </a:prstGeom>
            <a:noFill/>
            <a:ln w="19050">
              <a:solidFill>
                <a:srgbClr val="69C8F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437800"/>
            <a:ext cx="5976663" cy="33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2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45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5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2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국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회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복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초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활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동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기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282" y="1214422"/>
            <a:ext cx="2286016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1945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패전 이후 </a:t>
            </a:r>
            <a:endParaRPr lang="en-US" altLang="ko-KR" sz="2000" b="1" dirty="0" smtClean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214282" y="1857364"/>
            <a:ext cx="5000660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52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자유당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민주당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사회당 등 활동 시작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214282" y="2500306"/>
            <a:ext cx="5286412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하토야마는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자유당에 복귀 →주도권을 장악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X</a:t>
            </a:r>
            <a:endParaRPr lang="ko-KR" altLang="en-US" sz="2000" b="1" dirty="0" smtClean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  <a:p>
            <a:endParaRPr lang="ko-KR" altLang="en-US" sz="1900" dirty="0">
              <a:solidFill>
                <a:schemeClr val="tx1"/>
              </a:solidFill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214282" y="3143248"/>
            <a:ext cx="7429552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요시다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·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양파의 주도권 다툼 →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1954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탈당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214282" y="3857628"/>
            <a:ext cx="7715304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하토야마의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‘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일본민주당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’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창당 →그 해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월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요시다내각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총사퇴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9" name="Rectangle 12"/>
          <p:cNvSpPr/>
          <p:nvPr/>
        </p:nvSpPr>
        <p:spPr>
          <a:xfrm>
            <a:off x="214282" y="5214950"/>
            <a:ext cx="8715436" cy="1071570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내각은 소수 여당에 의한 단독정권의 어려움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사회당의 좌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·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우 양파 통합 등을 감안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보수합동을 추진 →그 해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11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월 자유당과 민주당의 합당으로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'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자유민주당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‘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창당</a:t>
            </a:r>
            <a:r>
              <a:rPr lang="en-US" altLang="ko-KR" sz="2000" b="1" dirty="0" smtClean="0">
                <a:latin typeface="HY엽서L" pitchFamily="18" charset="-127"/>
                <a:ea typeface="HY엽서L" pitchFamily="18" charset="-127"/>
              </a:rPr>
              <a:t>.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214282" y="4572008"/>
            <a:ext cx="8572560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1955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10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월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그 동안 좌파와 우파로 나뉘어 대립하던 일본 사회당이 통합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2351</Words>
  <Application>Microsoft Office PowerPoint</Application>
  <PresentationFormat>화면 슬라이드 쇼(4:3)</PresentationFormat>
  <Paragraphs>295</Paragraphs>
  <Slides>32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5" baseType="lpstr">
      <vt:lpstr>굴림</vt:lpstr>
      <vt:lpstr>Arial</vt:lpstr>
      <vt:lpstr>배달의민족 한나</vt:lpstr>
      <vt:lpstr>나눔고딕 ExtraBold</vt:lpstr>
      <vt:lpstr>나눔바른고딕</vt:lpstr>
      <vt:lpstr>맑은 고딕</vt:lpstr>
      <vt:lpstr>배달의민족 주아</vt:lpstr>
      <vt:lpstr>HY엽서L</vt:lpstr>
      <vt:lpstr>HY강B</vt:lpstr>
      <vt:lpstr>HY견고딕</vt:lpstr>
      <vt:lpstr>Wingdings</vt:lpstr>
      <vt:lpstr>나눔고딕</vt:lpstr>
      <vt:lpstr>Office 테마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NSM</dc:creator>
  <cp:lastModifiedBy>USER</cp:lastModifiedBy>
  <cp:revision>119</cp:revision>
  <dcterms:created xsi:type="dcterms:W3CDTF">2014-05-20T10:28:59Z</dcterms:created>
  <dcterms:modified xsi:type="dcterms:W3CDTF">2014-09-30T14:28:24Z</dcterms:modified>
</cp:coreProperties>
</file>