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57" r:id="rId29"/>
    <p:sldId id="258" r:id="rId30"/>
    <p:sldId id="259" r:id="rId31"/>
    <p:sldId id="260" r:id="rId32"/>
    <p:sldId id="261" r:id="rId33"/>
    <p:sldId id="262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51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7BD23-F3A3-494B-B680-747F9539A295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A63E-FC54-4397-9CBB-696E0541919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19321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96F5A-7002-408E-911C-DAFB169924ED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1EEB6-C680-492F-9682-558A17742B1C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A63E-FC54-4397-9CBB-696E0541919E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A1A63E-FC54-4397-9CBB-696E0541919E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9584D-119B-408C-BDF3-C9D1B5F834BE}" type="slidenum">
              <a:rPr lang="ko-KR" altLang="en-US" smtClean="0"/>
              <a:pPr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6831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93DF7-1F76-441A-9843-E0C212E253A1}" type="datetimeFigureOut">
              <a:rPr lang="ko-KR" altLang="en-US" smtClean="0"/>
              <a:pPr/>
              <a:t>2014-09-29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DCAFA-5049-4AEB-9995-1E264A07E08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hyperlink" Target="http://en.wikipedia.org/wiki/Isoroku_Yamamoto" TargetMode="External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.kr/url?sa=i&amp;rct=j&amp;q=&amp;esrc=s&amp;frm=1&amp;source=images&amp;cd=&amp;cad=rja&amp;uact=8&amp;docid=JM4MV3Z1-BWn-M&amp;tbnid=7i8z3jCOlLl4xM:&amp;ved=0CAcQjRw&amp;url=http://ask.nate.com/popup/print_qna.html?n=7938671&amp;ei=_IAjVLSIKZLz8gWRsoDgBw&amp;bvm=bv.76247554,d.dGc&amp;psig=AFQjCNFIiDCEEKZW-D10KmXB7dgG4PVP6g&amp;ust=1411699178522483" TargetMode="External"/><Relationship Id="rId7" Type="http://schemas.openxmlformats.org/officeDocument/2006/relationships/image" Target="../media/image9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4.jpeg"/><Relationship Id="rId7" Type="http://schemas.openxmlformats.org/officeDocument/2006/relationships/hyperlink" Target="http://www.google.co.kr/url?sa=i&amp;rct=j&amp;q=&amp;esrc=s&amp;frm=1&amp;source=images&amp;cd=&amp;cad=rja&amp;uact=8&amp;docid=wzXYqIIUZ5n_EM&amp;tbnid=VoZlVqVgrec6VM:&amp;ved=0CAcQjRw&amp;url=http://book.hexun.com/2012-09-21/146096965_24.html&amp;ei=uoIjVL77ENP58AW84IL4Aw&amp;bvm=bv.76247554,d.dGc&amp;psig=AFQjCNFIiDCEEKZW-D10KmXB7dgG4PVP6g&amp;ust=1411699178522483" TargetMode="Externa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hyperlink" Target="http://www.google.co.kr/url?sa=i&amp;rct=j&amp;q=&amp;esrc=s&amp;frm=1&amp;source=images&amp;cd=&amp;cad=rja&amp;uact=8&amp;docid=9XYIROeYcS5qhM&amp;tbnid=Mmp4yN2biEUefM:&amp;ved=0CAcQjRw&amp;url=http://blog.naver.com/PostView.nhn?blogId=0169543&amp;logNo=140092506082&amp;redirect=Dlog&amp;widgetTypeCall=true&amp;ei=coAjVKD5GZGA8QWZ7oKwBw&amp;bvm=bv.76247554,d.dGc&amp;psig=AFQjCNFIiDCEEKZW-D10KmXB7dgG4PVP6g&amp;ust=1411699178522483" TargetMode="External"/><Relationship Id="rId4" Type="http://schemas.openxmlformats.org/officeDocument/2006/relationships/image" Target="../media/image9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.kr/url?sa=i&amp;rct=j&amp;q=&amp;esrc=s&amp;frm=1&amp;source=images&amp;cd=&amp;cad=rja&amp;uact=8&amp;docid=eNZEQMUyQrK6FM&amp;tbnid=v5lICMURCAw7jM:&amp;ved=0CAcQjRw&amp;url=http://jeonlado.com/v3/detail.php?number=9707&amp;thread=23r05r01&amp;ei=u4AjVOzgOtL_8QXPjoLoBw&amp;bvm=bv.76247554,d.dGc&amp;psig=AFQjCNFIiDCEEKZW-D10KmXB7dgG4PVP6g&amp;ust=1411699178522483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10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hyperlink" Target="http://www.google.co.kr/url?sa=i&amp;rct=j&amp;q=&amp;esrc=s&amp;frm=1&amp;source=images&amp;cd=&amp;cad=rja&amp;uact=8&amp;docid=cyGgF8hpaZVzyM&amp;tbnid=1ASiLcEE0VJnfM:&amp;ved=0CAcQjRw&amp;url=http://www.tongilnews.com/news/articleView.html?idxno=52543&amp;ei=hIEjVNa5M9a58gXS8IKIDg&amp;bvm=bv.76247554,d.dGc&amp;psig=AFQjCNFIiDCEEKZW-D10KmXB7dgG4PVP6g&amp;ust=1411699178522483" TargetMode="External"/><Relationship Id="rId9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5.gif"/><Relationship Id="rId7" Type="http://schemas.openxmlformats.org/officeDocument/2006/relationships/image" Target="../media/image107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.kr/url?sa=i&amp;rct=j&amp;q=&amp;esrc=s&amp;frm=1&amp;source=images&amp;cd=&amp;cad=rja&amp;uact=8&amp;docid=H3T6ynuDVP7LwM&amp;tbnid=gXewRV40enMUdM:&amp;ved=0CAcQjRw&amp;url=http://blog.naver.com/PostView.nhn?blogId=jiaptng&amp;logNo=150111808897&amp;ei=RLokVIqsB87d8AXuxYDwBg&amp;bvm=bv.76247554,d.dGc&amp;psig=AFQjCNFhPMBq1hzozmU1A5HR_Mitlb9eWQ&amp;ust=1411779223189344" TargetMode="External"/><Relationship Id="rId5" Type="http://schemas.openxmlformats.org/officeDocument/2006/relationships/image" Target="../media/image106.jpeg"/><Relationship Id="rId10" Type="http://schemas.openxmlformats.org/officeDocument/2006/relationships/image" Target="../media/image110.gif"/><Relationship Id="rId4" Type="http://schemas.openxmlformats.org/officeDocument/2006/relationships/hyperlink" Target="http://www.google.co.kr/url?sa=i&amp;rct=j&amp;q=&amp;esrc=s&amp;frm=1&amp;source=images&amp;cd=&amp;cad=rja&amp;uact=8&amp;docid=BEylGkoRyqAg5M&amp;tbnid=3tcu5ZkknBz0CM:&amp;ved=0CAcQjRw&amp;url=http://www.ytn.co.kr/_ln/0104_201308021357451701&amp;ei=zrkkVPIsgoHxBcbkgPgG&amp;bvm=bv.76247554,d.dGc&amp;psig=AFQjCNFhPMBq1hzozmU1A5HR_Mitlb9eWQ&amp;ust=1411779223189344" TargetMode="External"/><Relationship Id="rId9" Type="http://schemas.openxmlformats.org/officeDocument/2006/relationships/image" Target="../media/image10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hyperlink" Target="http://www.megastudy.net/teacher_v2/mega_tcc/main.asp?tt_num=9626&amp;fr=n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hyperlink" Target="http://www.google.co.kr/url?sa=i&amp;rct=j&amp;q=&amp;esrc=s&amp;frm=1&amp;source=images&amp;cd=&amp;cad=rja&amp;uact=8&amp;docid=KFD9yQiOaHG0ZM&amp;tbnid=7uPTyObL3uQEBM:&amp;ved=0CAcQjRw&amp;url=http://www.ohmynews.com/NWS_Web/View/at_pg.aspx?CNTN_CD=A0001897042&amp;ei=1cgkVMeDB4fi8AWJhICQBw&amp;bvm=bv.76247554,d.dGc&amp;psig=AFQjCNFt04_O-7C7KSLxwDB_XsJe2BOYgg&amp;ust=1411783037208784" TargetMode="External"/><Relationship Id="rId3" Type="http://schemas.openxmlformats.org/officeDocument/2006/relationships/hyperlink" Target="http://www.google.co.kr/url?sa=i&amp;rct=j&amp;q=&amp;esrc=s&amp;frm=1&amp;source=images&amp;cd=&amp;cad=rja&amp;uact=8&amp;docid=UjugGk_7Wh3mxM&amp;tbnid=5xfPP8vmNaPXbM:&amp;ved=0CAcQjRw&amp;url=http://www.voakorea.com/content/article/1724571.html&amp;ei=B8gkVJHCEcPU8gWctoH4Bg&amp;bvm=bv.76247554,d.dGc&amp;psig=AFQjCNFt04_O-7C7KSLxwDB_XsJe2BOYgg&amp;ust=1411783037208784" TargetMode="External"/><Relationship Id="rId7" Type="http://schemas.openxmlformats.org/officeDocument/2006/relationships/hyperlink" Target="http://www.google.co.kr/url?sa=i&amp;rct=j&amp;q=&amp;esrc=s&amp;frm=1&amp;source=images&amp;cd=&amp;cad=rja&amp;uact=8&amp;docid=bU7mjvNSZA0dnM&amp;tbnid=_mCZlO-pZEntFM:&amp;ved=0CAcQjRw&amp;url=http://www.koreaherald.com/view.php?ud=20130603000707&amp;ei=UMgkVMf6OMfe8AXqzoGABw&amp;bvm=bv.76247554,d.dGc&amp;psig=AFQjCNFt04_O-7C7KSLxwDB_XsJe2BOYgg&amp;ust=1411783037208784" TargetMode="External"/><Relationship Id="rId12" Type="http://schemas.openxmlformats.org/officeDocument/2006/relationships/image" Target="../media/image119.jpeg"/><Relationship Id="rId2" Type="http://schemas.openxmlformats.org/officeDocument/2006/relationships/image" Target="../media/image114.jpe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11" Type="http://schemas.openxmlformats.org/officeDocument/2006/relationships/hyperlink" Target="http://www.google.co.kr/url?sa=i&amp;rct=j&amp;q=&amp;esrc=s&amp;frm=1&amp;source=images&amp;cd=&amp;cad=rja&amp;uact=8&amp;docid=KFD9yQiOaHG0ZM&amp;tbnid=7uPTyObL3uQEBM:&amp;ved=0CAcQjRw&amp;url=http://inaroo.tistory.com/76&amp;ei=98gkVKSFDM758QWt4YHoBg&amp;bvm=bv.76247554,d.dGc&amp;psig=AFQjCNFt04_O-7C7KSLxwDB_XsJe2BOYgg&amp;ust=1411783037208784" TargetMode="External"/><Relationship Id="rId5" Type="http://schemas.openxmlformats.org/officeDocument/2006/relationships/hyperlink" Target="http://www.google.co.kr/url?sa=i&amp;rct=j&amp;q=&amp;esrc=s&amp;frm=1&amp;source=images&amp;cd=&amp;cad=rja&amp;uact=8&amp;docid=7lMLIGCWiW0NiM&amp;tbnid=_2zGvUvEyq-5uM:&amp;ved=0CAcQjRw&amp;url=http://www.vop.co.kr/A00000483537.html&amp;ei=GcgkVInlH4vN8gX0-oGABw&amp;bvm=bv.76247554,d.dGc&amp;psig=AFQjCNFt04_O-7C7KSLxwDB_XsJe2BOYgg&amp;ust=1411783037208784" TargetMode="External"/><Relationship Id="rId15" Type="http://schemas.openxmlformats.org/officeDocument/2006/relationships/hyperlink" Target="http://www.google.co.kr/url?sa=i&amp;rct=j&amp;q=&amp;esrc=s&amp;frm=1&amp;source=images&amp;cd=&amp;cad=rja&amp;uact=8&amp;docid=KFD9yQiOaHG0ZM&amp;tbnid=7uPTyObL3uQEBM:&amp;ved=0CAcQjRw&amp;url=http://www.youtube.com/watch?v=mWtOD8u2cx0&amp;ei=NskkVO2oKIuC8gXJnYCIBw&amp;bvm=bv.76247554,d.dGc&amp;psig=AFQjCNFt04_O-7C7KSLxwDB_XsJe2BOYgg&amp;ust=1411783037208784" TargetMode="External"/><Relationship Id="rId10" Type="http://schemas.openxmlformats.org/officeDocument/2006/relationships/image" Target="../media/image118.jpeg"/><Relationship Id="rId4" Type="http://schemas.openxmlformats.org/officeDocument/2006/relationships/image" Target="../media/image115.jpeg"/><Relationship Id="rId9" Type="http://schemas.openxmlformats.org/officeDocument/2006/relationships/hyperlink" Target="http://www.google.co.kr/url?sa=i&amp;rct=j&amp;q=&amp;esrc=s&amp;frm=1&amp;source=images&amp;cd=&amp;cad=rja&amp;uact=8&amp;docid=jXZvzxuBkVJpaM&amp;tbnid=52L6b-S9V1iv6M:&amp;ved=0CAcQjRw&amp;url=http://www.voakorea.com/content/south-korea-12-17-11-135794183/1345353.html&amp;ei=lcgkVK6CCcX_8QXh7YLQBg&amp;bvm=bv.76247554,d.dGc&amp;psig=AFQjCNFt04_O-7C7KSLxwDB_XsJe2BOYgg&amp;ust=1411783037208784" TargetMode="External"/><Relationship Id="rId14" Type="http://schemas.openxmlformats.org/officeDocument/2006/relationships/image" Target="../media/image1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13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285728"/>
            <a:ext cx="3393728" cy="17859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4813196"/>
            <a:ext cx="1901952" cy="190195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6299">
            <a:off x="6008075" y="3972949"/>
            <a:ext cx="1650181" cy="7026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720" y="1142984"/>
            <a:ext cx="36038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000" b="1" dirty="0" smtClean="0"/>
              <a:t>1929</a:t>
            </a:r>
            <a:r>
              <a:rPr lang="ko-KR" altLang="en-US" sz="3000" b="1" dirty="0" smtClean="0"/>
              <a:t>년 </a:t>
            </a:r>
            <a:r>
              <a:rPr lang="en-US" altLang="ko-KR" sz="3000" b="1" dirty="0" smtClean="0"/>
              <a:t>10</a:t>
            </a:r>
            <a:r>
              <a:rPr lang="ko-KR" altLang="en-US" sz="3000" b="1" dirty="0" smtClean="0"/>
              <a:t>월 </a:t>
            </a:r>
            <a:r>
              <a:rPr lang="en-US" altLang="ko-KR" sz="3000" b="1" dirty="0" smtClean="0"/>
              <a:t>24</a:t>
            </a:r>
            <a:r>
              <a:rPr lang="ko-KR" altLang="en-US" sz="3000" b="1" dirty="0" smtClean="0"/>
              <a:t>일</a:t>
            </a:r>
            <a:endParaRPr lang="ko-KR" altLang="en-US" sz="3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42844" y="2729867"/>
            <a:ext cx="892975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/>
              <a:t>뉴욕의 월가에서 주식의 대폭락이 일어나 이것을 </a:t>
            </a:r>
            <a:endParaRPr lang="en-US" altLang="ko-KR" sz="2800" b="1" dirty="0" smtClean="0"/>
          </a:p>
          <a:p>
            <a:pPr algn="ctr"/>
            <a:r>
              <a:rPr lang="ko-KR" altLang="en-US" sz="2800" b="1" dirty="0" smtClean="0"/>
              <a:t>계기로 세계를 사상 최대의 경제 공황으로 몰아 넣었다</a:t>
            </a:r>
            <a:r>
              <a:rPr lang="en-US" altLang="ko-KR" sz="3000" b="1" dirty="0" smtClean="0"/>
              <a:t>.</a:t>
            </a:r>
            <a:endParaRPr lang="ko-KR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xmlns="" val="179144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ome\Desktop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6530" y="157156"/>
            <a:ext cx="4584626" cy="3557596"/>
          </a:xfrm>
          <a:prstGeom prst="rect">
            <a:avLst/>
          </a:prstGeom>
          <a:noFill/>
        </p:spPr>
      </p:pic>
      <p:pic>
        <p:nvPicPr>
          <p:cNvPr id="3075" name="Picture 3" descr="C:\Users\home\Desktop\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5"/>
            <a:ext cx="4500594" cy="2786059"/>
          </a:xfrm>
          <a:prstGeom prst="rect">
            <a:avLst/>
          </a:prstGeom>
          <a:noFill/>
        </p:spPr>
      </p:pic>
      <p:pic>
        <p:nvPicPr>
          <p:cNvPr id="3077" name="Picture 5" descr="C:\Users\home\Desktop\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071934" cy="301942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0" y="3201415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</a:rPr>
              <a:t> 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진주만 공습을 지휘한 일본장군</a:t>
            </a:r>
            <a:endParaRPr lang="en-US" altLang="ko-KR" sz="1600" b="1" u="sng" dirty="0" smtClean="0">
              <a:solidFill>
                <a:schemeClr val="bg1"/>
              </a:solidFill>
              <a:hlinkClick r:id="rId5"/>
            </a:endParaRPr>
          </a:p>
          <a:p>
            <a:r>
              <a:rPr lang="ko-KR" altLang="en-US" sz="1600" b="1" u="sng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hlinkClick r:id="rId5"/>
              </a:rPr>
              <a:t>야마모토</a:t>
            </a:r>
            <a:r>
              <a:rPr lang="ko-KR" altLang="en-US" sz="1600" b="1" u="sng" dirty="0" smtClean="0">
                <a:solidFill>
                  <a:schemeClr val="accent1">
                    <a:lumMod val="20000"/>
                    <a:lumOff val="80000"/>
                  </a:schemeClr>
                </a:solidFill>
                <a:hlinkClick r:id="rId5"/>
              </a:rPr>
              <a:t> </a:t>
            </a:r>
            <a:r>
              <a:rPr lang="ko-KR" altLang="en-US" sz="1600" b="1" u="sng" dirty="0" err="1">
                <a:solidFill>
                  <a:schemeClr val="accent1">
                    <a:lumMod val="20000"/>
                    <a:lumOff val="80000"/>
                  </a:schemeClr>
                </a:solidFill>
                <a:hlinkClick r:id="rId5"/>
              </a:rPr>
              <a:t>이소로쿠</a:t>
            </a:r>
            <a:r>
              <a:rPr lang="en-US" altLang="ko-KR" sz="1600" b="1" dirty="0">
                <a:solidFill>
                  <a:schemeClr val="bg1"/>
                </a:solidFill>
              </a:rPr>
              <a:t>(</a:t>
            </a:r>
            <a:r>
              <a:rPr lang="ko-KR" altLang="en-US" sz="1600" b="1" dirty="0">
                <a:solidFill>
                  <a:schemeClr val="bg1"/>
                </a:solidFill>
              </a:rPr>
              <a:t>山本 </a:t>
            </a:r>
            <a:r>
              <a:rPr lang="ko-KR" altLang="en-US" sz="1600" b="1" dirty="0" err="1">
                <a:solidFill>
                  <a:schemeClr val="bg1"/>
                </a:solidFill>
              </a:rPr>
              <a:t>五十六</a:t>
            </a:r>
            <a:r>
              <a:rPr lang="en-US" altLang="ko-KR" sz="1600" b="1" dirty="0">
                <a:solidFill>
                  <a:schemeClr val="bg1"/>
                </a:solidFill>
              </a:rPr>
              <a:t>. 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1884-1943)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078" name="Picture 6" descr="C:\Users\home\Desktop\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39113" y="3857628"/>
            <a:ext cx="4162043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692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ome\Desktop\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1000108"/>
            <a:ext cx="5786478" cy="510656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714876" y="5558869"/>
            <a:ext cx="3857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미드웨이</a:t>
            </a:r>
            <a:r>
              <a:rPr lang="ko-KR" alt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공략도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291390" y="0"/>
            <a:ext cx="48526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미드웨이</a:t>
            </a:r>
            <a:r>
              <a:rPr lang="ko-KR" alt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해전</a:t>
            </a:r>
            <a:endParaRPr lang="ko-KR" alt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4098" name="Picture 2" descr="C:\Users\home\Desktop\1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2976" y="928670"/>
            <a:ext cx="7174461" cy="485778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142976" y="5786454"/>
            <a:ext cx="7579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 smtClean="0"/>
              <a:t>출격준비중인 </a:t>
            </a:r>
            <a:r>
              <a:rPr lang="en-US" altLang="ko-KR" sz="3200" b="1" dirty="0" smtClean="0"/>
              <a:t>TBD </a:t>
            </a:r>
            <a:r>
              <a:rPr lang="ko-KR" altLang="en-US" sz="3200" b="1" dirty="0" err="1" smtClean="0"/>
              <a:t>데버스테이터</a:t>
            </a:r>
            <a:r>
              <a:rPr lang="ko-KR" altLang="en-US" sz="3200" b="1" dirty="0" smtClean="0"/>
              <a:t> </a:t>
            </a:r>
            <a:r>
              <a:rPr lang="ko-KR" altLang="en-US" sz="3200" b="1" dirty="0" err="1" smtClean="0"/>
              <a:t>뇌격기</a:t>
            </a:r>
            <a:endParaRPr lang="ko-KR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xmlns="" val="249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8860" y="5857892"/>
            <a:ext cx="571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일본의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항모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아카기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침몰직전 사진</a:t>
            </a:r>
            <a:endParaRPr lang="en-US" altLang="ko-KR" sz="2800" b="1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538" y="5929330"/>
            <a:ext cx="7715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 b="1" dirty="0" smtClean="0">
                <a:solidFill>
                  <a:schemeClr val="bg1"/>
                </a:solidFill>
              </a:rPr>
              <a:t>일본의 </a:t>
            </a:r>
            <a:r>
              <a:rPr lang="ko-KR" altLang="en-US" sz="2600" b="1" dirty="0" err="1" smtClean="0">
                <a:solidFill>
                  <a:schemeClr val="bg1"/>
                </a:solidFill>
              </a:rPr>
              <a:t>정규항모</a:t>
            </a:r>
            <a:r>
              <a:rPr lang="ko-KR" altLang="en-US" sz="26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600" b="1" dirty="0" err="1" smtClean="0">
                <a:solidFill>
                  <a:schemeClr val="bg1"/>
                </a:solidFill>
              </a:rPr>
              <a:t>카가를폭격하는</a:t>
            </a:r>
            <a:r>
              <a:rPr lang="ko-KR" altLang="en-US" sz="2600" b="1" dirty="0" smtClean="0">
                <a:solidFill>
                  <a:schemeClr val="bg1"/>
                </a:solidFill>
              </a:rPr>
              <a:t> 미군 함재기</a:t>
            </a:r>
            <a:endParaRPr lang="ko-KR" altLang="en-US" sz="2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home\Desktop\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8164572" cy="5286412"/>
          </a:xfrm>
          <a:prstGeom prst="rect">
            <a:avLst/>
          </a:prstGeom>
          <a:noFill/>
        </p:spPr>
      </p:pic>
      <p:pic>
        <p:nvPicPr>
          <p:cNvPr id="5124" name="Picture 4" descr="C:\Users\home\Desktop\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00042"/>
            <a:ext cx="8143932" cy="5302712"/>
          </a:xfrm>
          <a:prstGeom prst="rect">
            <a:avLst/>
          </a:prstGeom>
          <a:noFill/>
        </p:spPr>
      </p:pic>
      <p:pic>
        <p:nvPicPr>
          <p:cNvPr id="5123" name="Picture 3" descr="C:\Users\home\Desktop\1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500042"/>
            <a:ext cx="8116860" cy="53578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571604" y="5903893"/>
            <a:ext cx="628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회피기동중인 일본의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항모</a:t>
            </a:r>
            <a:r>
              <a:rPr lang="ko-KR" altLang="en-US" sz="2800" b="1" dirty="0" smtClean="0">
                <a:solidFill>
                  <a:schemeClr val="bg1"/>
                </a:solidFill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</a:rPr>
              <a:t>히류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15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18993 -0.084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0" y="-4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0.22049 -0.19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-95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51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0.00174 0.2254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113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7" grpId="2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ome\Desktop\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2828925" cy="4000528"/>
          </a:xfrm>
          <a:prstGeom prst="rect">
            <a:avLst/>
          </a:prstGeom>
          <a:noFill/>
          <a:ln w="19050" cmpd="sng">
            <a:solidFill>
              <a:schemeClr val="tx2">
                <a:lumMod val="50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57554" y="1142984"/>
            <a:ext cx="34419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b="1" dirty="0" smtClean="0"/>
              <a:t>◀</a:t>
            </a:r>
            <a:r>
              <a:rPr lang="ko-KR" altLang="en-US" sz="2000" b="1" dirty="0" err="1" smtClean="0"/>
              <a:t>이오지마</a:t>
            </a:r>
            <a:r>
              <a:rPr lang="ko-KR" altLang="en-US" sz="2000" b="1" dirty="0" smtClean="0"/>
              <a:t> 일본군측 사령관</a:t>
            </a:r>
            <a:endParaRPr lang="en-US" altLang="ko-KR" sz="2000" b="1" dirty="0" smtClean="0"/>
          </a:p>
          <a:p>
            <a:r>
              <a:rPr lang="ko-KR" altLang="en-US" sz="2000" b="1" dirty="0" err="1" smtClean="0"/>
              <a:t>쿠리바야시</a:t>
            </a:r>
            <a:r>
              <a:rPr lang="ko-KR" altLang="en-US" sz="2000" b="1" dirty="0" smtClean="0"/>
              <a:t> </a:t>
            </a:r>
            <a:r>
              <a:rPr lang="ko-KR" altLang="en-US" sz="2000" b="1" dirty="0" err="1" smtClean="0"/>
              <a:t>타다미치</a:t>
            </a:r>
            <a:r>
              <a:rPr lang="ko-KR" altLang="en-US" sz="2000" b="1" dirty="0" smtClean="0"/>
              <a:t> 장군</a:t>
            </a:r>
            <a:endParaRPr lang="ko-KR" altLang="en-US" sz="2000" b="1" dirty="0"/>
          </a:p>
        </p:txBody>
      </p:sp>
      <p:pic>
        <p:nvPicPr>
          <p:cNvPr id="6148" name="Picture 4" descr="C:\Users\home\Desktop\2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1928802"/>
            <a:ext cx="5688012" cy="4219575"/>
          </a:xfrm>
          <a:prstGeom prst="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214810" y="6263366"/>
            <a:ext cx="4357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smtClean="0"/>
              <a:t>▲</a:t>
            </a:r>
            <a:r>
              <a:rPr lang="ko-KR" altLang="en-US" sz="2400" b="1" dirty="0" err="1" smtClean="0"/>
              <a:t>이오지마에</a:t>
            </a:r>
            <a:r>
              <a:rPr lang="ko-KR" altLang="en-US" sz="2400" b="1" dirty="0" smtClean="0"/>
              <a:t> 상륙중인 미군</a:t>
            </a:r>
            <a:endParaRPr lang="ko-KR" altLang="en-US" sz="2400" b="1" dirty="0"/>
          </a:p>
        </p:txBody>
      </p:sp>
      <p:sp>
        <p:nvSpPr>
          <p:cNvPr id="9" name="직사각형 8"/>
          <p:cNvSpPr/>
          <p:nvPr/>
        </p:nvSpPr>
        <p:spPr>
          <a:xfrm>
            <a:off x="1714480" y="214290"/>
            <a:ext cx="59683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이오지마</a:t>
            </a:r>
            <a:r>
              <a:rPr lang="ko-KR" alt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상륙작전</a:t>
            </a:r>
            <a:endParaRPr lang="en-US" altLang="ko-KR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10" name="Picture 5" descr="C:\Users\home\Desktop\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14290"/>
            <a:ext cx="8680156" cy="6500858"/>
          </a:xfrm>
          <a:prstGeom prst="rect">
            <a:avLst/>
          </a:prstGeom>
          <a:noFill/>
        </p:spPr>
      </p:pic>
      <p:pic>
        <p:nvPicPr>
          <p:cNvPr id="12" name="Picture 4" descr="C:\Users\home\Desktop\18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20" y="214290"/>
            <a:ext cx="8666239" cy="64294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5429256" y="357166"/>
            <a:ext cx="34435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상륙중인 미군</a:t>
            </a:r>
            <a:endParaRPr lang="ko-KR" altLang="en-US" sz="4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home\Desktop\2014-09-24 21;58;0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214290"/>
            <a:ext cx="8691235" cy="642942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143240" y="1214422"/>
            <a:ext cx="5786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수바라치산에</a:t>
            </a:r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성조기를 </a:t>
            </a:r>
            <a:r>
              <a:rPr lang="ko-KR" altLang="en-US" sz="2400" b="1" dirty="0" err="1" smtClean="0">
                <a:solidFill>
                  <a:schemeClr val="tx2">
                    <a:lumMod val="50000"/>
                  </a:schemeClr>
                </a:solidFill>
              </a:rPr>
              <a:t>계양하는</a:t>
            </a:r>
            <a:r>
              <a:rPr lang="ko-KR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미군</a:t>
            </a:r>
            <a:endParaRPr lang="en-US" altLang="ko-KR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4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home\Desktop\2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357298"/>
            <a:ext cx="4520770" cy="4286280"/>
          </a:xfrm>
          <a:prstGeom prst="rect">
            <a:avLst/>
          </a:prstGeom>
          <a:noFill/>
        </p:spPr>
      </p:pic>
      <p:pic>
        <p:nvPicPr>
          <p:cNvPr id="10243" name="Picture 3" descr="C:\Users\home\Desktop\2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285992"/>
            <a:ext cx="4214810" cy="4324368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3286116" y="214290"/>
            <a:ext cx="2980304" cy="923330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카미카제</a:t>
            </a:r>
            <a:endParaRPr lang="en-US" altLang="ko-KR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2" descr="C:\Users\home\Desktop\2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214422"/>
            <a:ext cx="5442993" cy="3786214"/>
          </a:xfrm>
          <a:prstGeom prst="rect">
            <a:avLst/>
          </a:prstGeom>
          <a:noFill/>
        </p:spPr>
      </p:pic>
      <p:pic>
        <p:nvPicPr>
          <p:cNvPr id="8" name="Picture 3" descr="C:\Users\home\Desktop\2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14809" y="2500306"/>
            <a:ext cx="4872439" cy="40005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85786" y="1619896"/>
            <a:ext cx="7786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solidFill>
                  <a:schemeClr val="bg1"/>
                </a:solidFill>
              </a:rPr>
              <a:t>키미카제</a:t>
            </a:r>
            <a:r>
              <a:rPr lang="ko-KR" alt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의</a:t>
            </a:r>
            <a:r>
              <a:rPr lang="ko-KR" altLang="en-US" sz="2800" b="1" dirty="0" smtClean="0">
                <a:solidFill>
                  <a:schemeClr val="accent2">
                    <a:lumMod val="75000"/>
                  </a:schemeClr>
                </a:solidFill>
              </a:rPr>
              <a:t> 테러로 침몰중인 미군 </a:t>
            </a:r>
            <a:r>
              <a:rPr lang="ko-KR" altLang="en-US" sz="2800" b="1" dirty="0" err="1" smtClean="0">
                <a:solidFill>
                  <a:schemeClr val="accent2">
                    <a:lumMod val="75000"/>
                  </a:schemeClr>
                </a:solidFill>
              </a:rPr>
              <a:t>항모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590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k2003\Desktop\도조 히데키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1928802"/>
            <a:ext cx="2383906" cy="3643338"/>
          </a:xfrm>
          <a:prstGeom prst="rect">
            <a:avLst/>
          </a:prstGeom>
          <a:noFill/>
        </p:spPr>
      </p:pic>
      <p:pic>
        <p:nvPicPr>
          <p:cNvPr id="1027" name="Picture 3" descr="C:\Users\tk2003\Desktop\도조 히데키와 천황의 시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1967380"/>
            <a:ext cx="2428892" cy="3604760"/>
          </a:xfrm>
          <a:prstGeom prst="rect">
            <a:avLst/>
          </a:prstGeom>
          <a:noFill/>
        </p:spPr>
      </p:pic>
      <p:pic>
        <p:nvPicPr>
          <p:cNvPr id="1029" name="Picture 5" descr="C:\Users\tk2003\Desktop\히로히토 천황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000240"/>
            <a:ext cx="2357454" cy="359005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5720" y="1405582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chemeClr val="bg1"/>
                </a:solidFill>
              </a:rPr>
              <a:t>천황의 절대적 지위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2" y="5809466"/>
            <a:ext cx="23574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err="1" smtClean="0">
                <a:solidFill>
                  <a:schemeClr val="bg1"/>
                </a:solidFill>
              </a:rPr>
              <a:t>히로히토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 천황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14678" y="5715016"/>
            <a:ext cx="30003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dirty="0" smtClean="0">
                <a:solidFill>
                  <a:schemeClr val="bg1"/>
                </a:solidFill>
              </a:rPr>
              <a:t>그 당시 천황과 도조 </a:t>
            </a:r>
            <a:r>
              <a:rPr lang="ko-KR" altLang="en-US" sz="1600" b="1" dirty="0" err="1" smtClean="0">
                <a:solidFill>
                  <a:schemeClr val="bg1"/>
                </a:solidFill>
              </a:rPr>
              <a:t>히데키의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 지위를 알 수 있는 책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2264" y="5738028"/>
            <a:ext cx="207170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도조 </a:t>
            </a:r>
            <a:r>
              <a:rPr lang="ko-KR" altLang="en-US" sz="2500" b="1" dirty="0" err="1" smtClean="0">
                <a:solidFill>
                  <a:schemeClr val="bg1"/>
                </a:solidFill>
              </a:rPr>
              <a:t>히데키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367756" y="142852"/>
            <a:ext cx="62760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전시하의 국민 생활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6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71514" y="631828"/>
            <a:ext cx="3328982" cy="725470"/>
          </a:xfrm>
        </p:spPr>
        <p:txBody>
          <a:bodyPr>
            <a:noAutofit/>
          </a:bodyPr>
          <a:lstStyle/>
          <a:p>
            <a:r>
              <a:rPr lang="ko-KR" altLang="en-US" sz="3500" b="1" dirty="0" smtClean="0"/>
              <a:t>국민 </a:t>
            </a:r>
            <a:r>
              <a:rPr lang="ko-KR" altLang="en-US" sz="3500" b="1" dirty="0" err="1" smtClean="0"/>
              <a:t>총동원법</a:t>
            </a:r>
            <a:endParaRPr lang="ko-KR" altLang="en-US" sz="3500" b="1" dirty="0"/>
          </a:p>
        </p:txBody>
      </p:sp>
      <p:pic>
        <p:nvPicPr>
          <p:cNvPr id="2050" name="Picture 2" descr="C:\Users\tk2003\Desktop\IMG_20140921_225149-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1" y="1493260"/>
            <a:ext cx="4357719" cy="3936004"/>
          </a:xfrm>
          <a:prstGeom prst="rect">
            <a:avLst/>
          </a:prstGeom>
          <a:noFill/>
        </p:spPr>
      </p:pic>
      <p:pic>
        <p:nvPicPr>
          <p:cNvPr id="2051" name="Picture 3" descr="C:\Users\tk2003\Desktop\돌_종을_운반하는_행렬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614" y="1500174"/>
            <a:ext cx="4213542" cy="38553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5523714"/>
            <a:ext cx="4429156" cy="4770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500" b="1" dirty="0" smtClean="0"/>
              <a:t>군수 공장에서 일하는 여성들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43504" y="5384085"/>
            <a:ext cx="3786214" cy="83099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400" b="1" dirty="0" smtClean="0"/>
              <a:t>쇠 공출을 위한 범종 </a:t>
            </a:r>
            <a:endParaRPr lang="en-US" altLang="ko-KR" sz="2400" b="1" dirty="0" smtClean="0"/>
          </a:p>
          <a:p>
            <a:pPr algn="ctr"/>
            <a:r>
              <a:rPr lang="ko-KR" altLang="en-US" sz="2400" b="1" dirty="0" smtClean="0"/>
              <a:t>운반 모습</a:t>
            </a:r>
            <a:endParaRPr lang="ko-KR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307232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3328982" cy="857256"/>
          </a:xfrm>
        </p:spPr>
        <p:txBody>
          <a:bodyPr>
            <a:noAutofit/>
          </a:bodyPr>
          <a:lstStyle/>
          <a:p>
            <a:r>
              <a:rPr lang="ko-KR" altLang="en-US" sz="3500" b="1" dirty="0" smtClean="0"/>
              <a:t>생활물자 배급</a:t>
            </a:r>
            <a:endParaRPr lang="ko-KR" altLang="en-US" sz="3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5214950"/>
            <a:ext cx="3571900" cy="43088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200" b="1" dirty="0" smtClean="0"/>
              <a:t>물자 배급 모습</a:t>
            </a:r>
            <a:endParaRPr lang="ko-KR" altLang="en-US" sz="2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5214950"/>
            <a:ext cx="3571900" cy="430887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200" b="1" dirty="0" smtClean="0"/>
              <a:t>시기별 배급 물품</a:t>
            </a:r>
            <a:endParaRPr lang="ko-KR" altLang="en-US" sz="2200" b="1" dirty="0"/>
          </a:p>
        </p:txBody>
      </p:sp>
      <p:pic>
        <p:nvPicPr>
          <p:cNvPr id="3074" name="Picture 2" descr="C:\Users\tk2003\Desktop\물자 배급 모습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188" y="1643050"/>
            <a:ext cx="4417250" cy="3500462"/>
          </a:xfrm>
          <a:prstGeom prst="rect">
            <a:avLst/>
          </a:prstGeom>
          <a:noFill/>
        </p:spPr>
      </p:pic>
      <p:pic>
        <p:nvPicPr>
          <p:cNvPr id="3075" name="Picture 3" descr="C:\Users\tk2003\Desktop\시기별 배급 물품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630766"/>
            <a:ext cx="4190643" cy="35127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6500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417514"/>
            <a:ext cx="2686040" cy="725470"/>
          </a:xfrm>
        </p:spPr>
        <p:txBody>
          <a:bodyPr>
            <a:noAutofit/>
          </a:bodyPr>
          <a:lstStyle/>
          <a:p>
            <a:r>
              <a:rPr lang="ko-KR" altLang="en-US" sz="3000" b="1" dirty="0" smtClean="0"/>
              <a:t>국민들의 복장</a:t>
            </a:r>
            <a:endParaRPr lang="ko-KR" altLang="en-US" sz="3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910" y="5529220"/>
            <a:ext cx="3571900" cy="4770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500" b="1" dirty="0" smtClean="0"/>
              <a:t>남성 복장</a:t>
            </a:r>
            <a:endParaRPr lang="ko-KR" altLang="en-US" sz="25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143504" y="5559998"/>
            <a:ext cx="3571900" cy="477054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500" b="1" dirty="0" smtClean="0"/>
              <a:t>여성 복장</a:t>
            </a:r>
            <a:endParaRPr lang="ko-KR" altLang="en-US" sz="2500" b="1" dirty="0"/>
          </a:p>
        </p:txBody>
      </p:sp>
      <p:pic>
        <p:nvPicPr>
          <p:cNvPr id="4098" name="Picture 2" descr="C:\Users\tk2003\Desktop\여성 복장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955" y="1099911"/>
            <a:ext cx="3574546" cy="4257915"/>
          </a:xfrm>
          <a:prstGeom prst="rect">
            <a:avLst/>
          </a:prstGeom>
          <a:noFill/>
        </p:spPr>
      </p:pic>
      <p:pic>
        <p:nvPicPr>
          <p:cNvPr id="4099" name="Picture 3" descr="C:\Users\tk2003\Desktop\남성 복장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142984"/>
            <a:ext cx="3786214" cy="42148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9985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257180" y="500042"/>
            <a:ext cx="5114932" cy="725470"/>
          </a:xfrm>
        </p:spPr>
        <p:txBody>
          <a:bodyPr>
            <a:noAutofit/>
          </a:bodyPr>
          <a:lstStyle/>
          <a:p>
            <a:r>
              <a:rPr lang="ko-KR" altLang="en-US" sz="3000" b="1" dirty="0" smtClean="0">
                <a:solidFill>
                  <a:schemeClr val="bg1"/>
                </a:solidFill>
              </a:rPr>
              <a:t>식량부족 및 언론통제</a:t>
            </a:r>
            <a:endParaRPr lang="ko-KR" altLang="en-US" sz="3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86" y="5214950"/>
            <a:ext cx="3071834" cy="70788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000" b="1" dirty="0" smtClean="0">
                <a:solidFill>
                  <a:schemeClr val="bg1"/>
                </a:solidFill>
              </a:rPr>
              <a:t>식량부족으로 직접 </a:t>
            </a:r>
            <a:endParaRPr lang="en-US" altLang="ko-KR" sz="20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000" b="1" dirty="0" smtClean="0">
                <a:solidFill>
                  <a:schemeClr val="bg1"/>
                </a:solidFill>
              </a:rPr>
              <a:t>농사짓는 일본군 모습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628" y="5214950"/>
            <a:ext cx="3714776" cy="40011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ko-KR" altLang="en-US" sz="2000" b="1" dirty="0" smtClean="0">
                <a:solidFill>
                  <a:schemeClr val="bg1"/>
                </a:solidFill>
              </a:rPr>
              <a:t>언론통제를 통한 전쟁선전잡지</a:t>
            </a:r>
            <a:endParaRPr lang="ko-KR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C:\Users\tk2003\Desktop\식량부족으로 직접 농사 짓는 일본군 모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00174"/>
            <a:ext cx="4429156" cy="3429024"/>
          </a:xfrm>
          <a:prstGeom prst="rect">
            <a:avLst/>
          </a:prstGeom>
          <a:noFill/>
        </p:spPr>
      </p:pic>
      <p:pic>
        <p:nvPicPr>
          <p:cNvPr id="5124" name="Picture 4" descr="C:\Users\tk2003\Desktop\대동아전쟁 선전잡지 표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500174"/>
            <a:ext cx="4143404" cy="3429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1599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75000"/>
              </a:schemeClr>
            </a:gs>
            <a:gs pos="39999">
              <a:schemeClr val="bg1"/>
            </a:gs>
            <a:gs pos="7000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2994115"/>
            <a:ext cx="2013474" cy="213931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88" y="3300359"/>
            <a:ext cx="2428775" cy="177171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205" y="182635"/>
            <a:ext cx="3619919" cy="27149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22993" y="214290"/>
            <a:ext cx="3592345" cy="265805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2418" y="2994114"/>
            <a:ext cx="1649912" cy="218116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804248" y="2706664"/>
            <a:ext cx="2513208" cy="443711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214282" y="5801281"/>
            <a:ext cx="8429684" cy="485239"/>
          </a:xfrm>
          <a:prstGeom prst="roundRect">
            <a:avLst>
              <a:gd name="adj" fmla="val 30356"/>
            </a:avLst>
          </a:prstGeom>
          <a:solidFill>
            <a:schemeClr val="accent5">
              <a:lumMod val="50000"/>
            </a:schemeClr>
          </a:solidFill>
          <a:ln cap="rnd" cmpd="sng">
            <a:solidFill>
              <a:schemeClr val="tx1"/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ko-KR" altLang="en-US" sz="20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대륙에 진출하여 국내 경제의 위기를 타개해야 한다는 의견이 강했다</a:t>
            </a:r>
            <a:r>
              <a:rPr lang="en-US" altLang="ko-KR" sz="2000" b="1" dirty="0" smtClean="0">
                <a:ln w="11430">
                  <a:solidFill>
                    <a:schemeClr val="bg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ko-KR" altLang="en-US" sz="2000" b="1" dirty="0" smtClean="0">
              <a:ln w="11430">
                <a:solidFill>
                  <a:schemeClr val="bg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243468"/>
            <a:ext cx="5321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극심한 경제공황은 사회불안을 야기 시켯고</a:t>
            </a:r>
            <a:endParaRPr lang="ko-KR" altLang="en-US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51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85894" y="417514"/>
            <a:ext cx="6472254" cy="725470"/>
          </a:xfrm>
        </p:spPr>
        <p:txBody>
          <a:bodyPr>
            <a:noAutofit/>
          </a:bodyPr>
          <a:lstStyle/>
          <a:p>
            <a:r>
              <a:rPr lang="ko-KR" altLang="en-US" sz="2500" b="1" dirty="0" smtClean="0"/>
              <a:t>그 당시 국민생활을 </a:t>
            </a:r>
            <a:r>
              <a:rPr lang="en-US" altLang="ko-KR" sz="2500" b="1" dirty="0" smtClean="0"/>
              <a:t/>
            </a:r>
            <a:br>
              <a:rPr lang="en-US" altLang="ko-KR" sz="2500" b="1" dirty="0" smtClean="0"/>
            </a:br>
            <a:r>
              <a:rPr lang="ko-KR" altLang="en-US" sz="2500" b="1" dirty="0" smtClean="0"/>
              <a:t>알 수 있는 영화 및 소설</a:t>
            </a:r>
            <a:endParaRPr lang="ko-KR" alt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5786" y="5214950"/>
            <a:ext cx="3071834" cy="769441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ko-KR" altLang="en-US" sz="2200" b="1" dirty="0" smtClean="0"/>
              <a:t>애니메이션</a:t>
            </a:r>
            <a:endParaRPr lang="en-US" altLang="ko-KR" sz="2200" b="1" dirty="0" smtClean="0"/>
          </a:p>
          <a:p>
            <a:pPr algn="ctr"/>
            <a:r>
              <a:rPr lang="ko-KR" altLang="en-US" sz="2200" b="1" dirty="0" smtClean="0"/>
              <a:t> </a:t>
            </a:r>
            <a:r>
              <a:rPr lang="en-US" altLang="ko-KR" sz="2200" b="1" dirty="0" smtClean="0"/>
              <a:t>‘</a:t>
            </a:r>
            <a:r>
              <a:rPr lang="ko-KR" altLang="en-US" sz="2200" b="1" dirty="0" smtClean="0"/>
              <a:t>반딧불의 묘</a:t>
            </a:r>
            <a:r>
              <a:rPr lang="en-US" altLang="ko-KR" sz="2200" b="1" dirty="0" smtClean="0"/>
              <a:t>’</a:t>
            </a:r>
            <a:endParaRPr lang="ko-KR" altLang="en-US" sz="2200" b="1" dirty="0"/>
          </a:p>
        </p:txBody>
      </p:sp>
      <p:pic>
        <p:nvPicPr>
          <p:cNvPr id="1026" name="Picture 2" descr="C:\Users\tk2003\Desktop\반딧불의 묘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3357586" cy="3571900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5742072" y="5214950"/>
            <a:ext cx="22589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200" b="1" dirty="0" err="1" smtClean="0"/>
              <a:t>노사카</a:t>
            </a:r>
            <a:r>
              <a:rPr lang="ko-KR" altLang="en-US" sz="2200" b="1" dirty="0" smtClean="0"/>
              <a:t> </a:t>
            </a:r>
            <a:r>
              <a:rPr lang="ko-KR" altLang="en-US" sz="2200" b="1" dirty="0" err="1" smtClean="0"/>
              <a:t>아키유키</a:t>
            </a:r>
            <a:endParaRPr lang="en-US" altLang="ko-KR" sz="2200" b="1" dirty="0" smtClean="0"/>
          </a:p>
          <a:p>
            <a:r>
              <a:rPr lang="ko-KR" altLang="en-US" sz="2200" b="1" dirty="0" smtClean="0"/>
              <a:t>반딧불이의 무덤</a:t>
            </a:r>
            <a:endParaRPr lang="ko-KR" altLang="en-US" sz="2200" b="1" dirty="0"/>
          </a:p>
        </p:txBody>
      </p:sp>
      <p:pic>
        <p:nvPicPr>
          <p:cNvPr id="1027" name="Picture 3" descr="C:\Users\tk2003\Desktop\반딧불이의 무덤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1433524"/>
            <a:ext cx="3357586" cy="3638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4736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ostfiles5.naver.net/20140214_36/2lwbipxz_1392369460029wG7lH_JPEG/%C0%CF%BA%BB1.jpg?type=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4764" y="2857496"/>
            <a:ext cx="5400706" cy="32289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타원 11"/>
          <p:cNvSpPr/>
          <p:nvPr/>
        </p:nvSpPr>
        <p:spPr>
          <a:xfrm>
            <a:off x="4643438" y="2285992"/>
            <a:ext cx="3786214" cy="107157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altLang="ko-KR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1930</a:t>
            </a:r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년대 이후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민족말살정책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오른쪽 화살표 9"/>
          <p:cNvSpPr/>
          <p:nvPr/>
        </p:nvSpPr>
        <p:spPr>
          <a:xfrm rot="5400000">
            <a:off x="1729188" y="3916640"/>
            <a:ext cx="831260" cy="432048"/>
          </a:xfrm>
          <a:prstGeom prst="rightArrow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>
          <a:xfrm rot="19223788">
            <a:off x="2703375" y="3666858"/>
            <a:ext cx="1780164" cy="381577"/>
          </a:xfrm>
          <a:prstGeom prst="rightArrow">
            <a:avLst/>
          </a:prstGeom>
          <a:solidFill>
            <a:srgbClr val="FF0000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500034" y="2428868"/>
            <a:ext cx="3269057" cy="1071570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altLang="ko-KR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1910</a:t>
            </a:r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년대 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무단통치시대</a:t>
            </a:r>
            <a:endParaRPr lang="ko-KR" altLang="en-US" sz="2500" i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480876" y="4714884"/>
            <a:ext cx="3162430" cy="1217548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altLang="ko-KR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1920</a:t>
            </a:r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년대</a:t>
            </a:r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문화통치 시대</a:t>
            </a:r>
          </a:p>
          <a:p>
            <a:pPr algn="ctr"/>
            <a:endParaRPr lang="en-US" altLang="ko-KR" sz="25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모서리가 둥근 직사각형 17"/>
          <p:cNvSpPr/>
          <p:nvPr/>
        </p:nvSpPr>
        <p:spPr>
          <a:xfrm>
            <a:off x="587286" y="1428736"/>
            <a:ext cx="5342035" cy="42766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2200" b="1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r>
              <a:rPr lang="ko-KR" altLang="en-US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이 당시의 한국</a:t>
            </a:r>
            <a:r>
              <a:rPr lang="en-US" altLang="ko-KR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?    -</a:t>
            </a:r>
            <a:r>
              <a:rPr lang="ko-KR" altLang="en-US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일본의 식민지</a:t>
            </a:r>
          </a:p>
          <a:p>
            <a:pPr algn="ctr"/>
            <a:endParaRPr lang="ko-KR" altLang="en-US" sz="2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71472" y="357166"/>
            <a:ext cx="6904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5400" b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한국과 일본과의 관계</a:t>
            </a:r>
            <a:endParaRPr lang="en-US" altLang="ko-KR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305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3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식민지 교육에 사용되었던 교과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8516"/>
            <a:ext cx="2739054" cy="17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encrypted-tbn3.gstatic.com/images?q=tbn:ANd9GcQ9O_HMJ2gvEagEH4Nb1geKpG79OWMZescVqWnojpAMjtpVdI3Ei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7806" y="4485832"/>
            <a:ext cx="2738450" cy="182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467544" y="142852"/>
            <a:ext cx="4533084" cy="642942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황국 신민화 정책 </a:t>
            </a:r>
            <a:endParaRPr lang="ko-KR" alt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신사 참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721" y="1285860"/>
            <a:ext cx="5592167" cy="278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황국 신민의 서사 암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848095"/>
            <a:ext cx="2703814" cy="3213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_x186605856" descr="EMB0000150406f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1604" y="4214818"/>
            <a:ext cx="1769529" cy="242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714480" y="928670"/>
            <a:ext cx="1823727" cy="3600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신사참배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6520676" y="4071942"/>
            <a:ext cx="2623324" cy="2731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황국신민 서사암송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57158" y="5357826"/>
            <a:ext cx="2299269" cy="2731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내선일체 포스트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3929058" y="6286520"/>
            <a:ext cx="2631973" cy="3469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ln>
                  <a:solidFill>
                    <a:srgbClr val="00FFFF"/>
                  </a:solidFill>
                </a:ln>
                <a:solidFill>
                  <a:srgbClr val="00FFFF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우민화 교육론</a:t>
            </a:r>
            <a:endParaRPr lang="ko-KR" altLang="en-US" sz="2000" dirty="0">
              <a:ln>
                <a:solidFill>
                  <a:srgbClr val="00FFFF"/>
                </a:solidFill>
              </a:ln>
              <a:solidFill>
                <a:srgbClr val="00FFFF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5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347953" y="404664"/>
            <a:ext cx="4320480" cy="576064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병참기진화 작전</a:t>
            </a:r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3286124"/>
            <a:ext cx="1149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ln>
                  <a:solidFill>
                    <a:srgbClr val="00FFFF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공출</a:t>
            </a:r>
            <a:endParaRPr lang="ko-KR" altLang="en-US" sz="2800" b="1" dirty="0">
              <a:ln>
                <a:solidFill>
                  <a:srgbClr val="00FFFF"/>
                </a:solidFill>
              </a:ln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71470" y="1142984"/>
            <a:ext cx="271464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ln>
                  <a:solidFill>
                    <a:srgbClr val="00FFFF"/>
                  </a:solidFill>
                </a:ln>
                <a:solidFill>
                  <a:schemeClr val="tx2">
                    <a:lumMod val="50000"/>
                  </a:schemeClr>
                </a:solidFill>
              </a:rPr>
              <a:t>산미증식계획</a:t>
            </a:r>
          </a:p>
          <a:p>
            <a:endParaRPr lang="ko-KR" altLang="en-US" dirty="0"/>
          </a:p>
        </p:txBody>
      </p:sp>
      <p:pic>
        <p:nvPicPr>
          <p:cNvPr id="3074" name="Picture 2" descr="http://tv02.search.naver.net/ugc?t=470x180&amp;q=http://blogfiles.naver.net/20110921_260/naruluiha_1316568762227OdtJt_JPEG/20101227000035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142984"/>
            <a:ext cx="3635204" cy="2450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쌀 생산량과 공출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642918"/>
            <a:ext cx="2722674" cy="2887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4" descr="https://encrypted-tbn0.gstatic.com/images?q=tbn:ANd9GcQh_-BkRn9ws-xAcE3RwYXUWWXYNkVQuq_aMNuci0OYd7dEvyNOI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779207"/>
            <a:ext cx="3954085" cy="2935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encrypted-tbn1.gstatic.com/images?q=tbn:ANd9GcQV7-j60658iDqPN8T4ezY7Dznos6kW-hQeHo0y4JTs2vb5dslW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6314" y="3714752"/>
            <a:ext cx="4094045" cy="294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9208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_x186605536" descr="EMB0000150406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2285992"/>
            <a:ext cx="5112568" cy="382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1.gstatic.com/images?q=tbn:ANd9GcTYlEmSUsKH0AiK9UyyqnhPuDlmpwuNkp8Y-tlRWKHc7pCB75hp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4032448" cy="2717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모서리가 둥근 직사각형 7"/>
          <p:cNvSpPr/>
          <p:nvPr/>
        </p:nvSpPr>
        <p:spPr>
          <a:xfrm>
            <a:off x="494518" y="280358"/>
            <a:ext cx="3024336" cy="504056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smtClean="0">
                <a:solidFill>
                  <a:schemeClr val="bg1"/>
                </a:solidFill>
              </a:rPr>
              <a:t>강제 징병</a:t>
            </a:r>
            <a:endParaRPr lang="ko-KR" altLang="en-US" sz="2500" dirty="0">
              <a:solidFill>
                <a:schemeClr val="bg1"/>
              </a:solidFill>
            </a:endParaRPr>
          </a:p>
        </p:txBody>
      </p:sp>
      <p:pic>
        <p:nvPicPr>
          <p:cNvPr id="4102" name="Picture 6" descr="http://postfiles8.naver.net/20140214_167/2lwbipxz_13923694609436d7WL_JPEG/%C0%CF%BA%BB3.jpg?type=w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1744" y="659564"/>
            <a:ext cx="3888432" cy="2846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일제에 의해 강제 동원된 한인 수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1428736"/>
            <a:ext cx="3852337" cy="337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29124" y="1571612"/>
            <a:ext cx="4071966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b" anchorCtr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일제에 의해 강제 동원된 한인의 수</a:t>
            </a:r>
            <a:endParaRPr lang="ko-KR" altLang="en-US" b="1" dirty="0"/>
          </a:p>
        </p:txBody>
      </p:sp>
      <p:pic>
        <p:nvPicPr>
          <p:cNvPr id="7" name="Picture 6" descr="https://encrypted-tbn0.gstatic.com/images?q=tbn:ANd9GcTI2imntJtGn9i0YVgBlTYOETjTIOYvI0RsYxluY8vAvKwvZuDkew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52452"/>
            <a:ext cx="4034728" cy="296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468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" name="Picture 32" descr="http://www.nanum.org/img/sub/sub2-img1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00108"/>
            <a:ext cx="3434221" cy="2791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encrypted-tbn3.gstatic.com/images?q=tbn:ANd9GcRFmV5w572tJ7I7yRkyawGcHBpqKjNAbxFyU5mO2tAEWkkx6Em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929066"/>
            <a:ext cx="4572000" cy="257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571472" y="214290"/>
            <a:ext cx="2601103" cy="576064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위안부</a:t>
            </a:r>
            <a:endParaRPr lang="ko-KR" altLang="en-US" sz="25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Control 13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" name="Control 14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0" name="Control 15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Control 16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2" name="Control 17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3" name="Control 18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4" name="Control 19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5" name="Control 20"/>
          <p:cNvSpPr>
            <a:spLocks noChangeArrowheads="1" noChangeShapeType="1"/>
          </p:cNvSpPr>
          <p:nvPr/>
        </p:nvSpPr>
        <p:spPr bwMode="auto">
          <a:xfrm>
            <a:off x="0" y="0"/>
            <a:ext cx="914400" cy="9144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48" name="Picture 24" descr="https://encrypted-tbn0.gstatic.com/images?q=tbn:ANd9GcRA3uTjxSjkaFnddNQASS1Bo3alz3w12iTs3GfuFwRN-uRtrKvl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2809" y="1112016"/>
            <a:ext cx="3807609" cy="256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ohmynews.com/down/inarticle/020222_kimd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786190"/>
            <a:ext cx="3809617" cy="2844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2차 대전 당시의 일본군 위안부 사진. 내달 토론토에서 한국 김동원 감독의 위안부 다큐멘터리 ‘끝나지 않은 전쟁’ 시사회가 열린다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13884"/>
            <a:ext cx="3591074" cy="2916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nanum.org/img/sub/sub2-img2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4267" y="2144093"/>
            <a:ext cx="3431952" cy="3133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946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500034" y="357166"/>
            <a:ext cx="3533522" cy="606918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위안부동영상 </a:t>
            </a:r>
            <a:endParaRPr lang="ko-KR" altLang="en-US" sz="30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050" name="Picture 2" descr="http://www.nanum.org/img/sub/sub2-img22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502" y="490515"/>
            <a:ext cx="3281588" cy="6010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nanum.org/img/sub/sub2-img28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826520"/>
            <a:ext cx="4226937" cy="3602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46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모서리가 둥근 직사각형 4"/>
          <p:cNvSpPr/>
          <p:nvPr/>
        </p:nvSpPr>
        <p:spPr>
          <a:xfrm>
            <a:off x="321818" y="357166"/>
            <a:ext cx="4464496" cy="729372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반성하지 않는 일본정부</a:t>
            </a:r>
            <a:endParaRPr lang="ko-KR" alt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074" name="Picture 2" descr="https://encrypted-tbn3.gstatic.com/images?q=tbn:ANd9GcQq-YB33P6K0WoI1ie5kqGd63YRfmXprTgCDB6jQJ-9sjHtvL9W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108" y="1700808"/>
            <a:ext cx="3841302" cy="21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0vcNCfT5MtuWWWpunGDX-3uW7htNWAyEWuRpih4hArtfcPDf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49852"/>
            <a:ext cx="3960440" cy="247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1.gstatic.com/images?q=tbn:ANd9GcS8arcrKftQE2Ogf8X640W3a1bWGONpsi4OQ5BGDxjPTjlXqipW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8934"/>
            <a:ext cx="4833695" cy="32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encrypted-tbn2.gstatic.com/images?q=tbn:ANd9GcR2YBPVP-4CMpwtGbAJieSXTyeuoHahWxydLJZ0HzuLUS-A7jTWf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2143116"/>
            <a:ext cx="4726528" cy="364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encrypted-tbn3.gstatic.com/images?q=tbn:ANd9GcRDht2csqXYLbHs7lKk6WVd6491XnWbO4g57ulfgxEdR75pqJpY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4680520" cy="26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encrypted-tbn3.gstatic.com/images?q=tbn:ANd9GcTmznQ84Q0Jxl-a8odb2lLuywoiRJikGLM-yHWefmAz42Y2mXE83g">
            <a:hlinkClick r:id="rId13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357298"/>
            <a:ext cx="6715172" cy="33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encrypted-tbn0.gstatic.com/images?q=tbn:ANd9GcQAXe_T3u6RGVhx0AU7NOrujevUIPAiEr3np3V4E9goZsUYFsqw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178835"/>
            <a:ext cx="4305044" cy="322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36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드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오른쪽으로 구부러진 화살표 13"/>
          <p:cNvSpPr/>
          <p:nvPr/>
        </p:nvSpPr>
        <p:spPr>
          <a:xfrm rot="1902888" flipH="1">
            <a:off x="5239893" y="3470259"/>
            <a:ext cx="932736" cy="3687871"/>
          </a:xfrm>
          <a:prstGeom prst="curvedRightArrow">
            <a:avLst>
              <a:gd name="adj1" fmla="val 4445"/>
              <a:gd name="adj2" fmla="val 4320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오른쪽으로 구부러진 화살표 14"/>
          <p:cNvSpPr/>
          <p:nvPr/>
        </p:nvSpPr>
        <p:spPr>
          <a:xfrm rot="4619725">
            <a:off x="5254494" y="2403226"/>
            <a:ext cx="320876" cy="10695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오른쪽으로 구부러진 화살표 15"/>
          <p:cNvSpPr/>
          <p:nvPr/>
        </p:nvSpPr>
        <p:spPr>
          <a:xfrm rot="7845071">
            <a:off x="4428279" y="-902932"/>
            <a:ext cx="834022" cy="4535963"/>
          </a:xfrm>
          <a:prstGeom prst="curvedRightArrow">
            <a:avLst>
              <a:gd name="adj1" fmla="val 11532"/>
              <a:gd name="adj2" fmla="val 50000"/>
              <a:gd name="adj3" fmla="val 298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오른쪽으로 구부러진 화살표 16"/>
          <p:cNvSpPr/>
          <p:nvPr/>
        </p:nvSpPr>
        <p:spPr>
          <a:xfrm rot="4809272">
            <a:off x="3900876" y="914506"/>
            <a:ext cx="862836" cy="3472484"/>
          </a:xfrm>
          <a:prstGeom prst="curvedRightArrow">
            <a:avLst>
              <a:gd name="adj1" fmla="val 947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오른쪽으로 구부러진 화살표 17"/>
          <p:cNvSpPr/>
          <p:nvPr/>
        </p:nvSpPr>
        <p:spPr>
          <a:xfrm rot="2745121">
            <a:off x="3792725" y="2241769"/>
            <a:ext cx="701295" cy="4303290"/>
          </a:xfrm>
          <a:prstGeom prst="curvedRightArrow">
            <a:avLst>
              <a:gd name="adj1" fmla="val 13305"/>
              <a:gd name="adj2" fmla="val 43922"/>
              <a:gd name="adj3" fmla="val 233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7715272" y="1690375"/>
            <a:ext cx="861774" cy="4596145"/>
          </a:xfrm>
          <a:prstGeom prst="rect">
            <a:avLst/>
          </a:prstGeom>
          <a:noFill/>
        </p:spPr>
        <p:txBody>
          <a:bodyPr vert="eaVert" wrap="square" lIns="91440" tIns="45720" rIns="91440" bIns="45720">
            <a:spAutoFit/>
          </a:bodyPr>
          <a:lstStyle/>
          <a:p>
            <a:pPr algn="ctr"/>
            <a:r>
              <a:rPr lang="ko-KR" altLang="en-US" sz="4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일본과 피해국가</a:t>
            </a:r>
            <a:endParaRPr lang="en-US" altLang="ko-KR" sz="4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357554" y="3071810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난징대학살</a:t>
            </a:r>
            <a:endParaRPr lang="ko-KR" altLang="en-US" sz="2000" b="1" dirty="0"/>
          </a:p>
        </p:txBody>
      </p:sp>
      <p:sp>
        <p:nvSpPr>
          <p:cNvPr id="10" name="타원 9"/>
          <p:cNvSpPr/>
          <p:nvPr/>
        </p:nvSpPr>
        <p:spPr>
          <a:xfrm>
            <a:off x="4214810" y="3714752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/>
          <p:cNvSpPr/>
          <p:nvPr/>
        </p:nvSpPr>
        <p:spPr>
          <a:xfrm>
            <a:off x="4786314" y="2357430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3857620" y="1785926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b="1" dirty="0" smtClean="0"/>
              <a:t>731</a:t>
            </a:r>
            <a:r>
              <a:rPr lang="ko-KR" altLang="en-US" sz="2000" b="1" dirty="0" smtClean="0"/>
              <a:t>부대</a:t>
            </a:r>
            <a:endParaRPr lang="ko-KR" altLang="en-US" sz="2000" b="1" dirty="0"/>
          </a:p>
        </p:txBody>
      </p:sp>
      <p:sp>
        <p:nvSpPr>
          <p:cNvPr id="19" name="타원 18"/>
          <p:cNvSpPr/>
          <p:nvPr/>
        </p:nvSpPr>
        <p:spPr>
          <a:xfrm>
            <a:off x="4429124" y="5357826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/>
          <p:cNvSpPr/>
          <p:nvPr/>
        </p:nvSpPr>
        <p:spPr>
          <a:xfrm>
            <a:off x="3500430" y="4786322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smtClean="0"/>
              <a:t>마닐라대학살</a:t>
            </a:r>
            <a:endParaRPr lang="ko-KR" altLang="en-US" sz="2000" b="1" dirty="0"/>
          </a:p>
        </p:txBody>
      </p:sp>
      <p:sp>
        <p:nvSpPr>
          <p:cNvPr id="22" name="타원 21"/>
          <p:cNvSpPr/>
          <p:nvPr/>
        </p:nvSpPr>
        <p:spPr>
          <a:xfrm>
            <a:off x="4071934" y="5643578"/>
            <a:ext cx="142876" cy="1428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3214678" y="5857892"/>
            <a:ext cx="1857388" cy="50006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 err="1" smtClean="0"/>
              <a:t>죽음의행진</a:t>
            </a:r>
            <a:endParaRPr lang="ko-KR" altLang="en-US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85720" y="269346"/>
            <a:ext cx="2857520" cy="1172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b="1" dirty="0" err="1" smtClean="0"/>
              <a:t>난징</a:t>
            </a:r>
            <a:r>
              <a:rPr lang="ko-KR" altLang="en-US" b="1" dirty="0" smtClean="0"/>
              <a:t> 대학살 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100</a:t>
            </a:r>
            <a:r>
              <a:rPr lang="ko-KR" altLang="en-US" b="1" dirty="0" smtClean="0"/>
              <a:t>인 참수 경쟁 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우키시마호</a:t>
            </a:r>
            <a:r>
              <a:rPr lang="ko-KR" altLang="en-US" b="1" dirty="0" smtClean="0"/>
              <a:t> </a:t>
            </a:r>
            <a:r>
              <a:rPr lang="ko-KR" altLang="en-US" b="1" dirty="0" err="1" smtClean="0"/>
              <a:t>폭침</a:t>
            </a:r>
            <a:r>
              <a:rPr lang="ko-KR" altLang="en-US" b="1" dirty="0" smtClean="0"/>
              <a:t> 사건 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라하</a:t>
            </a:r>
            <a:r>
              <a:rPr lang="ko-KR" altLang="en-US" b="1" dirty="0" smtClean="0"/>
              <a:t> 대학살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알렉산드라</a:t>
            </a:r>
            <a:r>
              <a:rPr lang="ko-KR" altLang="en-US" b="1" dirty="0" smtClean="0"/>
              <a:t> 병원 대학살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숙칭</a:t>
            </a:r>
            <a:r>
              <a:rPr lang="ko-KR" altLang="en-US" b="1" dirty="0" smtClean="0"/>
              <a:t> 대학살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바탄</a:t>
            </a:r>
            <a:r>
              <a:rPr lang="ko-KR" altLang="en-US" b="1" dirty="0" smtClean="0"/>
              <a:t> 죽음의 행진</a:t>
            </a:r>
          </a:p>
          <a:p>
            <a:pPr>
              <a:lnSpc>
                <a:spcPct val="200000"/>
              </a:lnSpc>
            </a:pPr>
            <a:r>
              <a:rPr lang="ko-KR" altLang="en-US" b="1" dirty="0" smtClean="0"/>
              <a:t>마닐라 대학살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731 </a:t>
            </a:r>
            <a:r>
              <a:rPr lang="ko-KR" altLang="en-US" b="1" dirty="0" smtClean="0"/>
              <a:t>부대</a:t>
            </a:r>
          </a:p>
          <a:p>
            <a:pPr>
              <a:lnSpc>
                <a:spcPct val="200000"/>
              </a:lnSpc>
            </a:pPr>
            <a:r>
              <a:rPr lang="en-US" altLang="ko-KR" b="1" dirty="0" smtClean="0"/>
              <a:t>516 </a:t>
            </a:r>
            <a:r>
              <a:rPr lang="ko-KR" altLang="en-US" b="1" dirty="0" smtClean="0"/>
              <a:t>부대</a:t>
            </a:r>
            <a:endParaRPr lang="en-US" altLang="ko-KR" b="1" dirty="0" smtClean="0"/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산다칸</a:t>
            </a:r>
            <a:r>
              <a:rPr lang="ko-KR" altLang="en-US" b="1" dirty="0" smtClean="0"/>
              <a:t> 죽음의 행진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카이밍</a:t>
            </a:r>
            <a:r>
              <a:rPr lang="ko-KR" altLang="en-US" b="1" dirty="0" smtClean="0"/>
              <a:t> 세균 무기 공격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창더</a:t>
            </a:r>
            <a:r>
              <a:rPr lang="ko-KR" altLang="en-US" b="1" dirty="0" smtClean="0"/>
              <a:t> 화학 무기 공격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산둥</a:t>
            </a:r>
            <a:r>
              <a:rPr lang="ko-KR" altLang="en-US" b="1" dirty="0" smtClean="0"/>
              <a:t> 학살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황민화정책</a:t>
            </a:r>
            <a:r>
              <a:rPr lang="ko-KR" altLang="en-US" b="1" dirty="0" smtClean="0"/>
              <a:t> </a:t>
            </a:r>
          </a:p>
          <a:p>
            <a:pPr>
              <a:lnSpc>
                <a:spcPct val="200000"/>
              </a:lnSpc>
            </a:pPr>
            <a:r>
              <a:rPr lang="ko-KR" altLang="en-US" b="1" dirty="0" smtClean="0"/>
              <a:t>삼광 작전 </a:t>
            </a:r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평정산</a:t>
            </a:r>
            <a:r>
              <a:rPr lang="ko-KR" altLang="en-US" b="1" dirty="0" smtClean="0"/>
              <a:t> 사건</a:t>
            </a:r>
            <a:endParaRPr lang="en-US" altLang="ko-KR" b="1" dirty="0" smtClean="0"/>
          </a:p>
          <a:p>
            <a:pPr>
              <a:lnSpc>
                <a:spcPct val="200000"/>
              </a:lnSpc>
            </a:pPr>
            <a:r>
              <a:rPr lang="ko-KR" altLang="en-US" b="1" dirty="0" err="1" smtClean="0"/>
              <a:t>웨이크</a:t>
            </a:r>
            <a:r>
              <a:rPr lang="ko-KR" altLang="en-US" b="1" dirty="0" smtClean="0"/>
              <a:t> 섬 대학살 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/>
              <a:t> </a:t>
            </a:r>
          </a:p>
          <a:p>
            <a:pPr>
              <a:lnSpc>
                <a:spcPct val="200000"/>
              </a:lnSpc>
            </a:pPr>
            <a:r>
              <a:rPr lang="ko-KR" altLang="en-US" dirty="0" smtClean="0"/>
              <a:t> 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89639 L -0.00243 -0.477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6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10" grpId="0" animBg="1"/>
      <p:bldP spid="11" grpId="0" animBg="1"/>
      <p:bldP spid="12" grpId="0" animBg="1"/>
      <p:bldP spid="19" grpId="0" animBg="1"/>
      <p:bldP spid="20" grpId="0" animBg="1"/>
      <p:bldP spid="22" grpId="0" animBg="1"/>
      <p:bldP spid="24" grpId="0" animBg="1"/>
      <p:bldP spid="25" grpId="0"/>
      <p:bldP spid="2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 rot="20936134">
            <a:off x="-127318" y="173034"/>
            <a:ext cx="3397846" cy="12360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 err="1" smtClean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0000" endA="300" endPos="50000" dist="29997" dir="5400000" sy="-100000" algn="bl" rotWithShape="0"/>
                </a:effectLst>
              </a:rPr>
              <a:t>난징대학살</a:t>
            </a:r>
            <a:endParaRPr lang="ko-KR" altLang="en-US" sz="40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0000" endA="300" endPos="50000" dist="29997" dir="5400000" sy="-100000" algn="bl" rotWithShape="0"/>
              </a:effectLst>
            </a:endParaRPr>
          </a:p>
        </p:txBody>
      </p:sp>
      <p:pic>
        <p:nvPicPr>
          <p:cNvPr id="3" name="그림 2" descr="마쓰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2881057" cy="38925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0034" y="5786454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>
                <a:solidFill>
                  <a:schemeClr val="bg1"/>
                </a:solidFill>
              </a:rPr>
              <a:t>마쓰이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이와네</a:t>
            </a:r>
            <a:r>
              <a:rPr lang="en-US" altLang="ko-KR" b="1" dirty="0" smtClean="0">
                <a:solidFill>
                  <a:schemeClr val="bg1"/>
                </a:solidFill>
              </a:rPr>
              <a:t>[</a:t>
            </a:r>
            <a:r>
              <a:rPr lang="ko-KR" altLang="en-US" b="1" dirty="0" err="1" smtClean="0">
                <a:solidFill>
                  <a:schemeClr val="bg1"/>
                </a:solidFill>
              </a:rPr>
              <a:t>松井石根</a:t>
            </a:r>
            <a:r>
              <a:rPr lang="en-US" altLang="ko-KR" b="1" dirty="0" smtClean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6" name="그림 5" descr="산채로 묻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1090" y="1285860"/>
            <a:ext cx="4860000" cy="4602929"/>
          </a:xfrm>
          <a:prstGeom prst="rect">
            <a:avLst/>
          </a:prstGeom>
        </p:spPr>
      </p:pic>
      <p:pic>
        <p:nvPicPr>
          <p:cNvPr id="7" name="그림 6" descr="ㅠㅠ나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43306" y="1214422"/>
            <a:ext cx="4860000" cy="4761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248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u="sng" dirty="0" smtClean="0">
                <a:solidFill>
                  <a:schemeClr val="bg1">
                    <a:lumMod val="85000"/>
                  </a:schemeClr>
                </a:solidFill>
              </a:rPr>
              <a:t>산채로 묻기</a:t>
            </a:r>
            <a:endParaRPr lang="ko-KR" altLang="en-US" b="1" u="sng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454" y="857232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u="sng" dirty="0" smtClean="0">
                <a:solidFill>
                  <a:schemeClr val="bg1">
                    <a:lumMod val="85000"/>
                  </a:schemeClr>
                </a:solidFill>
              </a:rPr>
              <a:t>사지절단</a:t>
            </a:r>
            <a:endParaRPr lang="ko-KR" altLang="en-US" b="1" u="sng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07692728" descr="EMB0000145858d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1500174"/>
            <a:ext cx="4874771" cy="421484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143372" y="3782801"/>
            <a:ext cx="4055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누가 더 빨리 </a:t>
            </a:r>
            <a:r>
              <a:rPr lang="en-US" altLang="ko-KR" b="1" dirty="0" smtClean="0">
                <a:solidFill>
                  <a:schemeClr val="bg1"/>
                </a:solidFill>
              </a:rPr>
              <a:t>100</a:t>
            </a:r>
            <a:r>
              <a:rPr lang="ko-KR" altLang="en-US" b="1" dirty="0" smtClean="0">
                <a:solidFill>
                  <a:schemeClr val="bg1"/>
                </a:solidFill>
              </a:rPr>
              <a:t>명의 목을 베나 시합</a:t>
            </a: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실제 신문 기사</a:t>
            </a:r>
            <a:endParaRPr lang="ko-KR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3247E-6 L -0.14392 -0.1697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-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02 7.30805E-7 L 0.16841 -0.1709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-8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0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92044E-7 L 0.00069 0.2782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0248" y="1462726"/>
            <a:ext cx="2257976" cy="2253460"/>
          </a:xfrm>
          <a:prstGeom prst="rect">
            <a:avLst/>
          </a:prstGeom>
          <a:ln w="28575">
            <a:solidFill>
              <a:schemeClr val="bg1"/>
            </a:solidFill>
          </a:ln>
          <a:effectLst/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39796">
            <a:off x="85533" y="4296144"/>
            <a:ext cx="1040940" cy="69396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60648"/>
            <a:ext cx="4156645" cy="28083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1767" y="2132856"/>
            <a:ext cx="2729880" cy="316666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43438" y="428604"/>
            <a:ext cx="41764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b="1" dirty="0" smtClean="0"/>
              <a:t>1931</a:t>
            </a:r>
            <a:r>
              <a:rPr lang="ko-KR" altLang="en-US" sz="2000" b="1" dirty="0" smtClean="0"/>
              <a:t>년 </a:t>
            </a:r>
            <a:r>
              <a:rPr lang="en-US" altLang="ko-KR" sz="2000" b="1" dirty="0" smtClean="0"/>
              <a:t>9</a:t>
            </a:r>
            <a:r>
              <a:rPr lang="ko-KR" altLang="en-US" sz="2000" b="1" dirty="0" smtClean="0"/>
              <a:t>월 일본군은 </a:t>
            </a:r>
            <a:r>
              <a:rPr lang="ko-KR" altLang="en-US" sz="2000" b="1" dirty="0" err="1" smtClean="0"/>
              <a:t>유조구에서</a:t>
            </a:r>
            <a:r>
              <a:rPr lang="ko-KR" altLang="en-US" sz="2000" b="1" dirty="0" smtClean="0"/>
              <a:t>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남만주철도폭파사건을 일으켜 이를 </a:t>
            </a:r>
            <a:endParaRPr lang="en-US" altLang="ko-KR" sz="2000" b="1" dirty="0" smtClean="0"/>
          </a:p>
          <a:p>
            <a:pPr algn="ctr"/>
            <a:r>
              <a:rPr lang="ko-KR" altLang="en-US" sz="2000" b="1" dirty="0" smtClean="0"/>
              <a:t>빌미로 </a:t>
            </a:r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군사행동</a:t>
            </a:r>
            <a:r>
              <a:rPr lang="ko-KR" altLang="en-US" sz="2000" b="1" dirty="0" smtClean="0"/>
              <a:t>을 개시하였다</a:t>
            </a:r>
            <a:r>
              <a:rPr lang="en-US" altLang="ko-KR" sz="2000" b="1" dirty="0" smtClean="0"/>
              <a:t>.</a:t>
            </a:r>
            <a:endParaRPr lang="ko-KR" alt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12679" y="3792684"/>
            <a:ext cx="593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1932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년 </a:t>
            </a:r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3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월 청의 폐제였던 부의를 황제로 </a:t>
            </a:r>
            <a:endParaRPr lang="en-US" altLang="ko-KR" sz="2000" dirty="0" smtClean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ko-KR" altLang="en-US" sz="2000" dirty="0" err="1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만주국의</a:t>
            </a:r>
            <a:r>
              <a:rPr lang="ko-KR" altLang="en-US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독립을 선언하였다</a:t>
            </a:r>
            <a:r>
              <a:rPr lang="en-US" altLang="ko-KR" sz="20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76" y="5037907"/>
            <a:ext cx="7105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중국</a:t>
            </a:r>
            <a:r>
              <a:rPr lang="ko-KR" altLang="en-US" b="1" dirty="0"/>
              <a:t> 국민당 정부는 일본의 만주 침략을 </a:t>
            </a:r>
            <a:r>
              <a:rPr lang="ko-KR" altLang="en-US" b="1" dirty="0" smtClean="0"/>
              <a:t>국제연맹에</a:t>
            </a:r>
            <a:endParaRPr lang="en-US" altLang="ko-KR" b="1" dirty="0" smtClean="0"/>
          </a:p>
          <a:p>
            <a:r>
              <a:rPr lang="ko-KR" altLang="en-US" b="1" dirty="0" smtClean="0"/>
              <a:t>제소하였고 </a:t>
            </a:r>
            <a:r>
              <a:rPr lang="ko-KR" altLang="en-US" b="1" dirty="0"/>
              <a:t>국제연맹은 총회 결의로 일본의 철군을 권고했으나</a:t>
            </a:r>
            <a:r>
              <a:rPr lang="en-US" altLang="ko-KR" sz="1400" b="1" dirty="0" smtClean="0"/>
              <a:t>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5752" y="5857892"/>
            <a:ext cx="8643966" cy="514231"/>
          </a:xfrm>
          <a:prstGeom prst="roundRect">
            <a:avLst>
              <a:gd name="adj" fmla="val 28618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ko-KR" altLang="en-US" sz="220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일본</a:t>
            </a:r>
            <a:r>
              <a:rPr lang="ko-KR" altLang="en-US" sz="2200" dirty="0"/>
              <a:t>은 이에 대해 </a:t>
            </a:r>
            <a:r>
              <a:rPr lang="en-US" altLang="ko-KR" sz="2200" dirty="0"/>
              <a:t>1933</a:t>
            </a:r>
            <a:r>
              <a:rPr lang="ko-KR" altLang="en-US" sz="2200" dirty="0"/>
              <a:t>년 국제연맹에서 탈퇴하는 것으로 응수했다</a:t>
            </a:r>
            <a:r>
              <a:rPr lang="en-US" altLang="ko-KR" sz="2200" dirty="0" smtClean="0"/>
              <a:t>.</a:t>
            </a:r>
            <a:endParaRPr lang="ko-KR" altLang="en-US" sz="2200" dirty="0"/>
          </a:p>
        </p:txBody>
      </p:sp>
    </p:spTree>
    <p:extLst>
      <p:ext uri="{BB962C8B-B14F-4D97-AF65-F5344CB8AC3E}">
        <p14:creationId xmlns:p14="http://schemas.microsoft.com/office/powerpoint/2010/main" xmlns="" val="98463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naver_com_20140925_214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4151" y="928670"/>
            <a:ext cx="3604973" cy="2396820"/>
          </a:xfrm>
          <a:prstGeom prst="rect">
            <a:avLst/>
          </a:prstGeom>
        </p:spPr>
      </p:pic>
      <p:pic>
        <p:nvPicPr>
          <p:cNvPr id="14" name="그림 13" descr="이시이시로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61767"/>
            <a:ext cx="4214252" cy="3167233"/>
          </a:xfrm>
          <a:prstGeom prst="rect">
            <a:avLst/>
          </a:prstGeom>
        </p:spPr>
      </p:pic>
      <p:pic>
        <p:nvPicPr>
          <p:cNvPr id="7" name="그림 6" descr="3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956823"/>
            <a:ext cx="3695700" cy="247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0034" y="3504365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731 </a:t>
            </a:r>
            <a:r>
              <a:rPr lang="ko-KR" altLang="en-US" b="1" dirty="0" smtClean="0">
                <a:solidFill>
                  <a:srgbClr val="FFFF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부대의 실험내용의 일부분</a:t>
            </a:r>
            <a:endParaRPr lang="ko-KR" altLang="en-US" b="1" dirty="0">
              <a:solidFill>
                <a:srgbClr val="FFFF00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7686" y="3718679"/>
            <a:ext cx="44291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세균주사</a:t>
            </a:r>
            <a:r>
              <a:rPr lang="en-US" altLang="ko-KR" dirty="0" smtClean="0">
                <a:solidFill>
                  <a:schemeClr val="bg1"/>
                </a:solidFill>
              </a:rPr>
              <a:t>        </a:t>
            </a:r>
            <a:r>
              <a:rPr lang="ko-KR" altLang="en-US" dirty="0" smtClean="0">
                <a:solidFill>
                  <a:schemeClr val="bg1"/>
                </a:solidFill>
              </a:rPr>
              <a:t>   진공             전기충격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세균음식물전염   거꾸로 매달기      화상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err="1" smtClean="0">
                <a:solidFill>
                  <a:schemeClr val="bg1"/>
                </a:solidFill>
              </a:rPr>
              <a:t>세균집체감염</a:t>
            </a:r>
            <a:r>
              <a:rPr lang="ko-KR" altLang="en-US" dirty="0" smtClean="0">
                <a:solidFill>
                  <a:schemeClr val="bg1"/>
                </a:solidFill>
              </a:rPr>
              <a:t>      기아                  단수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매독                 단수               물고문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</a:pPr>
            <a:r>
              <a:rPr lang="ko-KR" altLang="en-US" dirty="0" smtClean="0">
                <a:solidFill>
                  <a:schemeClr val="bg1"/>
                </a:solidFill>
              </a:rPr>
              <a:t>동상                 건조               독가스              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 rot="20636253">
            <a:off x="2159" y="282831"/>
            <a:ext cx="2771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731</a:t>
            </a:r>
            <a:r>
              <a:rPr lang="ko-KR" altLang="en-US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부대</a:t>
            </a:r>
            <a:endParaRPr lang="en-US" altLang="ko-KR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4429124" y="4357694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4429124" y="4929198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4429124" y="5429264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4429124" y="6000768"/>
            <a:ext cx="421484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힝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0"/>
            <a:ext cx="4058641" cy="285749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4429124" y="191982"/>
            <a:ext cx="38576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ko-KR" altLang="en-US" dirty="0" smtClean="0">
                <a:solidFill>
                  <a:schemeClr val="bg1"/>
                </a:solidFill>
              </a:rPr>
              <a:t>세균주사 방법 </a:t>
            </a:r>
            <a:r>
              <a:rPr lang="en-US" altLang="ko-KR" dirty="0" smtClean="0">
                <a:solidFill>
                  <a:schemeClr val="bg1"/>
                </a:solidFill>
              </a:rPr>
              <a:t>3</a:t>
            </a:r>
            <a:r>
              <a:rPr lang="ko-KR" altLang="en-US" dirty="0" smtClean="0">
                <a:solidFill>
                  <a:schemeClr val="bg1"/>
                </a:solidFill>
              </a:rPr>
              <a:t>가지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smtClean="0">
                <a:solidFill>
                  <a:schemeClr val="bg1"/>
                </a:solidFill>
              </a:rPr>
              <a:t>주사로 세균을 주입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smtClean="0">
                <a:solidFill>
                  <a:schemeClr val="bg1"/>
                </a:solidFill>
              </a:rPr>
              <a:t>마취 없이 근육을 잘라 세균을 넣고 봉합하는 방법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r>
              <a:rPr lang="ko-KR" altLang="en-US" dirty="0" smtClean="0">
                <a:solidFill>
                  <a:schemeClr val="bg1"/>
                </a:solidFill>
              </a:rPr>
              <a:t>음식 속에 세균을 넣어 먹게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/>
            <a:r>
              <a:rPr lang="en-US" altLang="ko-KR" dirty="0" smtClean="0">
                <a:solidFill>
                  <a:schemeClr val="bg1"/>
                </a:solidFill>
              </a:rPr>
              <a:t>    </a:t>
            </a:r>
            <a:r>
              <a:rPr lang="ko-KR" altLang="en-US" dirty="0" smtClean="0">
                <a:solidFill>
                  <a:schemeClr val="bg1"/>
                </a:solidFill>
              </a:rPr>
              <a:t>하는 방법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marL="342900" indent="-342900">
              <a:buFont typeface="+mj-ea"/>
              <a:buAutoNum type="circleNumDbPlain"/>
            </a:pPr>
            <a:endParaRPr lang="en-US" altLang="ko-KR" dirty="0" smtClean="0"/>
          </a:p>
        </p:txBody>
      </p:sp>
      <p:pic>
        <p:nvPicPr>
          <p:cNvPr id="4" name="그림 3" descr="naver_com_20140925_2153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500306"/>
            <a:ext cx="4077626" cy="314327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2692312"/>
            <a:ext cx="3786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bg1"/>
                </a:solidFill>
              </a:rPr>
              <a:t>◁◁진공 실험</a:t>
            </a: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r>
              <a:rPr lang="ko-KR" altLang="en-US" dirty="0" smtClean="0">
                <a:solidFill>
                  <a:schemeClr val="bg1"/>
                </a:solidFill>
              </a:rPr>
              <a:t>발가벗긴 채 진공관에 넣고 기압이 </a:t>
            </a:r>
            <a:r>
              <a:rPr lang="en-US" altLang="ko-KR" dirty="0" smtClean="0">
                <a:solidFill>
                  <a:schemeClr val="bg1"/>
                </a:solidFill>
              </a:rPr>
              <a:t>0</a:t>
            </a:r>
            <a:r>
              <a:rPr lang="ko-KR" altLang="en-US" dirty="0" smtClean="0">
                <a:solidFill>
                  <a:schemeClr val="bg1"/>
                </a:solidFill>
              </a:rPr>
              <a:t>이 될 때 까지 실험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ko-KR" altLang="en-US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  <a:p>
            <a:endParaRPr lang="en-US" altLang="ko-KR" dirty="0" smtClean="0">
              <a:solidFill>
                <a:schemeClr val="bg1"/>
              </a:solidFill>
            </a:endParaRPr>
          </a:p>
        </p:txBody>
      </p:sp>
      <p:pic>
        <p:nvPicPr>
          <p:cNvPr id="6" name="그림 5" descr="naver_com_20140925_2201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4071942"/>
            <a:ext cx="4357718" cy="264320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714348" y="5452134"/>
            <a:ext cx="35719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dirty="0" smtClean="0">
                <a:solidFill>
                  <a:schemeClr val="bg1"/>
                </a:solidFill>
              </a:rPr>
              <a:t>생체실험▷▷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algn="r"/>
            <a:endParaRPr lang="en-US" altLang="ko-KR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dirty="0" smtClean="0">
                <a:solidFill>
                  <a:schemeClr val="bg1"/>
                </a:solidFill>
              </a:rPr>
              <a:t>실험에 필요한 사람의 장기를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algn="r"/>
            <a:r>
              <a:rPr lang="ko-KR" altLang="en-US" dirty="0" smtClean="0">
                <a:solidFill>
                  <a:schemeClr val="bg1"/>
                </a:solidFill>
              </a:rPr>
              <a:t>떼어내어 실험</a:t>
            </a:r>
          </a:p>
          <a:p>
            <a:pPr algn="r"/>
            <a:endParaRPr lang="ko-KR" altLang="en-US" dirty="0">
              <a:solidFill>
                <a:schemeClr val="bg1"/>
              </a:solidFill>
            </a:endParaRPr>
          </a:p>
        </p:txBody>
      </p:sp>
      <p:cxnSp>
        <p:nvCxnSpPr>
          <p:cNvPr id="9" name="직선 연결선 8"/>
          <p:cNvCxnSpPr/>
          <p:nvPr/>
        </p:nvCxnSpPr>
        <p:spPr>
          <a:xfrm>
            <a:off x="4643438" y="3143248"/>
            <a:ext cx="4357718" cy="1588"/>
          </a:xfrm>
          <a:prstGeom prst="line">
            <a:avLst/>
          </a:prstGeom>
          <a:ln w="254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0" y="5929330"/>
            <a:ext cx="4357718" cy="1588"/>
          </a:xfrm>
          <a:prstGeom prst="line">
            <a:avLst/>
          </a:prstGeom>
          <a:ln w="254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4572000" y="642918"/>
            <a:ext cx="4357718" cy="1588"/>
          </a:xfrm>
          <a:prstGeom prst="line">
            <a:avLst/>
          </a:prstGeom>
          <a:ln w="25400">
            <a:solidFill>
              <a:srgbClr val="FF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251504" y="3216630"/>
            <a:ext cx="3262432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ko-KR" altLang="en-US" sz="4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마닐라대학살</a:t>
            </a:r>
            <a:endParaRPr lang="en-US" altLang="ko-KR" sz="4000" b="1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그림 4" descr="마닐라 전경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224828"/>
            <a:ext cx="3339455" cy="22040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그림 5" descr="마닐라 희생가족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6290" y="4797948"/>
            <a:ext cx="2736304" cy="18457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그림 6" descr="팔을 뮦은채 살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9065" y="3286124"/>
            <a:ext cx="2954175" cy="23042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그림 7" descr="성장에 피신한 피난민들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142852"/>
            <a:ext cx="4806702" cy="286654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3214678" y="4077306"/>
            <a:ext cx="4714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1945</a:t>
            </a:r>
            <a:r>
              <a:rPr lang="ko-KR" altLang="en-US" b="1" dirty="0" smtClean="0">
                <a:solidFill>
                  <a:schemeClr val="bg1"/>
                </a:solidFill>
              </a:rPr>
              <a:t>년 </a:t>
            </a:r>
            <a:r>
              <a:rPr lang="en-US" altLang="ko-KR" b="1" dirty="0" smtClean="0">
                <a:solidFill>
                  <a:schemeClr val="bg1"/>
                </a:solidFill>
              </a:rPr>
              <a:t>2</a:t>
            </a:r>
            <a:r>
              <a:rPr lang="ko-KR" altLang="en-US" b="1" dirty="0" smtClean="0">
                <a:solidFill>
                  <a:schemeClr val="bg1"/>
                </a:solidFill>
              </a:rPr>
              <a:t>월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일본군이 필리핀 마닐라의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smtClean="0">
                <a:solidFill>
                  <a:schemeClr val="bg1"/>
                </a:solidFill>
              </a:rPr>
              <a:t>민간인에게 자행한 약탈</a:t>
            </a:r>
            <a:r>
              <a:rPr lang="en-US" altLang="ko-KR" b="1" dirty="0" smtClean="0">
                <a:solidFill>
                  <a:schemeClr val="bg1"/>
                </a:solidFill>
              </a:rPr>
              <a:t>, </a:t>
            </a:r>
            <a:r>
              <a:rPr lang="ko-KR" altLang="en-US" b="1" dirty="0" smtClean="0">
                <a:solidFill>
                  <a:schemeClr val="bg1"/>
                </a:solidFill>
              </a:rPr>
              <a:t>강간 및 학살 사건</a:t>
            </a:r>
          </a:p>
          <a:p>
            <a:endParaRPr lang="ko-KR" altLang="en-US" b="1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65538" y="6202940"/>
            <a:ext cx="38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일본군에 살해당한 필리핀 시민들▷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3570" y="2571744"/>
            <a:ext cx="242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△파괴된 마닐라 도시</a:t>
            </a:r>
            <a:endParaRPr lang="ko-KR" alt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3" name="직선 연결선 12"/>
          <p:cNvCxnSpPr/>
          <p:nvPr/>
        </p:nvCxnSpPr>
        <p:spPr>
          <a:xfrm>
            <a:off x="3357554" y="3998997"/>
            <a:ext cx="3143272" cy="1507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6581" y="5949280"/>
            <a:ext cx="4195379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o-KR" altLang="en-US" sz="40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바탄</a:t>
            </a:r>
            <a:r>
              <a:rPr lang="ko-KR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죽음의 행진</a:t>
            </a:r>
            <a:endParaRPr lang="en-US" altLang="ko-KR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그림 2" descr="죽음의행진경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5256584" cy="5485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7884" y="3943183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 err="1" smtClean="0">
                <a:solidFill>
                  <a:schemeClr val="bg2"/>
                </a:solidFill>
              </a:rPr>
              <a:t>바탄</a:t>
            </a:r>
            <a:r>
              <a:rPr lang="ko-KR" altLang="en-US" sz="2000" b="1" dirty="0" smtClean="0">
                <a:solidFill>
                  <a:schemeClr val="bg2"/>
                </a:solidFill>
              </a:rPr>
              <a:t> 죽음의 행진 </a:t>
            </a:r>
            <a:endParaRPr lang="ko-KR" altLang="en-US" sz="2000" b="1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6446" y="4443249"/>
            <a:ext cx="30718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solidFill>
                  <a:schemeClr val="bg1"/>
                </a:solidFill>
              </a:rPr>
              <a:t>1942</a:t>
            </a:r>
            <a:r>
              <a:rPr lang="ko-KR" altLang="en-US" b="1" dirty="0" smtClean="0">
                <a:solidFill>
                  <a:schemeClr val="bg1"/>
                </a:solidFill>
              </a:rPr>
              <a:t>년 </a:t>
            </a:r>
            <a:r>
              <a:rPr lang="en-US" altLang="ko-KR" b="1" dirty="0" smtClean="0">
                <a:solidFill>
                  <a:schemeClr val="bg1"/>
                </a:solidFill>
              </a:rPr>
              <a:t>4</a:t>
            </a:r>
            <a:r>
              <a:rPr lang="ko-KR" altLang="en-US" b="1" dirty="0" smtClean="0">
                <a:solidFill>
                  <a:schemeClr val="bg1"/>
                </a:solidFill>
              </a:rPr>
              <a:t>월 </a:t>
            </a:r>
            <a:r>
              <a:rPr lang="en-US" altLang="ko-KR" b="1" dirty="0" smtClean="0">
                <a:solidFill>
                  <a:schemeClr val="bg1"/>
                </a:solidFill>
              </a:rPr>
              <a:t>9</a:t>
            </a:r>
            <a:r>
              <a:rPr lang="ko-KR" altLang="en-US" b="1" dirty="0" smtClean="0">
                <a:solidFill>
                  <a:schemeClr val="bg1"/>
                </a:solidFill>
              </a:rPr>
              <a:t>일 필리핀</a:t>
            </a:r>
            <a:endParaRPr lang="en-US" altLang="ko-KR" b="1" dirty="0" smtClean="0">
              <a:solidFill>
                <a:schemeClr val="bg1"/>
              </a:solidFill>
            </a:endParaRPr>
          </a:p>
          <a:p>
            <a:r>
              <a:rPr lang="ko-KR" altLang="en-US" b="1" dirty="0" err="1" smtClean="0">
                <a:solidFill>
                  <a:schemeClr val="bg1"/>
                </a:solidFill>
              </a:rPr>
              <a:t>바탄</a:t>
            </a:r>
            <a:r>
              <a:rPr lang="ko-KR" altLang="en-US" b="1" dirty="0" smtClean="0">
                <a:solidFill>
                  <a:schemeClr val="bg1"/>
                </a:solidFill>
              </a:rPr>
              <a:t> 반도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남쪽 끝 </a:t>
            </a:r>
            <a:r>
              <a:rPr lang="ko-KR" altLang="en-US" b="1" dirty="0" err="1" smtClean="0">
                <a:solidFill>
                  <a:schemeClr val="bg1"/>
                </a:solidFill>
              </a:rPr>
              <a:t>마리벨레스에서</a:t>
            </a:r>
            <a:r>
              <a:rPr lang="ko-KR" altLang="en-US" b="1" dirty="0" smtClean="0">
                <a:solidFill>
                  <a:schemeClr val="bg1"/>
                </a:solidFill>
              </a:rPr>
              <a:t> 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err="1" smtClean="0">
                <a:solidFill>
                  <a:schemeClr val="bg1"/>
                </a:solidFill>
              </a:rPr>
              <a:t>산페르난도</a:t>
            </a:r>
            <a:r>
              <a:rPr lang="ko-KR" altLang="en-US" b="1" dirty="0" smtClean="0">
                <a:solidFill>
                  <a:schemeClr val="bg1"/>
                </a:solidFill>
              </a:rPr>
              <a:t> 까지</a:t>
            </a:r>
            <a:r>
              <a:rPr lang="en-US" altLang="ko-KR" b="1" dirty="0" smtClean="0">
                <a:solidFill>
                  <a:schemeClr val="bg1"/>
                </a:solidFill>
              </a:rPr>
              <a:t>88km</a:t>
            </a:r>
            <a:r>
              <a:rPr lang="ko-KR" altLang="en-US" b="1" dirty="0" smtClean="0">
                <a:solidFill>
                  <a:schemeClr val="bg1"/>
                </a:solidFill>
              </a:rPr>
              <a:t>를 강제적으로</a:t>
            </a:r>
            <a:r>
              <a:rPr lang="en-US" altLang="ko-KR" b="1" dirty="0" smtClean="0">
                <a:solidFill>
                  <a:schemeClr val="bg1"/>
                </a:solidFill>
              </a:rPr>
              <a:t> </a:t>
            </a:r>
            <a:r>
              <a:rPr lang="ko-KR" altLang="en-US" b="1" dirty="0" smtClean="0">
                <a:solidFill>
                  <a:schemeClr val="bg1"/>
                </a:solidFill>
              </a:rPr>
              <a:t>행진</a:t>
            </a:r>
            <a:r>
              <a:rPr lang="en-US" altLang="ko-KR" b="1" dirty="0" smtClean="0">
                <a:solidFill>
                  <a:schemeClr val="bg1"/>
                </a:solidFill>
              </a:rPr>
              <a:t>.</a:t>
            </a:r>
            <a:endParaRPr lang="ko-KR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7" name="그림 6" descr="daum_net_20140926_1944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142852"/>
            <a:ext cx="8709769" cy="5715040"/>
          </a:xfrm>
          <a:prstGeom prst="rect">
            <a:avLst/>
          </a:prstGeom>
        </p:spPr>
      </p:pic>
      <p:pic>
        <p:nvPicPr>
          <p:cNvPr id="9" name="그림 8" descr="daum_net_20140926_19442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106040"/>
            <a:ext cx="8677550" cy="57518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1064 L 0.29966 -0.2523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056E-8 L 0.30139 0.0548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4" grpId="2"/>
      <p:bldP spid="6" grpId="1"/>
      <p:bldP spid="6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971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374" y="0"/>
            <a:ext cx="91793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5342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580" y="0"/>
            <a:ext cx="936604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9454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9565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8977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6812" cy="707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4696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560954"/>
            <a:ext cx="2470584" cy="329411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63052"/>
            <a:ext cx="4648200" cy="317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299344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altLang="ko-KR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1931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 </a:t>
            </a:r>
            <a:r>
              <a:rPr lang="en-US" altLang="ko-KR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일에는 해군 청년장교를 중심으로 하는 세력이 수상 </a:t>
            </a:r>
            <a:endParaRPr lang="en-US" altLang="ko-KR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r"/>
            <a:r>
              <a:rPr lang="ko-KR" altLang="en-US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이누카이 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쓰요시를 암살하는 사건이 일어났다</a:t>
            </a:r>
            <a:r>
              <a:rPr lang="en-US" altLang="ko-KR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.(5.15</a:t>
            </a:r>
            <a:r>
              <a:rPr lang="ko-KR" altLang="en-US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사건</a:t>
            </a:r>
            <a:r>
              <a:rPr lang="en-US" altLang="ko-KR" sz="1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endParaRPr lang="ko-KR" altLang="en-US" sz="1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3" y="2872899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이 사건 후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사이토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마코토는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1932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월에 </a:t>
            </a:r>
            <a:endParaRPr lang="en-US" altLang="ko-KR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군부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정당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관료의 타협에 의한 거국일치 내각을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조직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6" y="3645024"/>
            <a:ext cx="5112570" cy="232389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3933056"/>
            <a:ext cx="3019305" cy="23188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8697" y="496694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1936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 </a:t>
            </a:r>
            <a:r>
              <a:rPr lang="en-US" altLang="ko-KR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 일부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청년장교들이 우익과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결탁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군사정권의 </a:t>
            </a:r>
            <a:r>
              <a:rPr lang="ko-KR" alt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수립을 주장하며 </a:t>
            </a:r>
            <a:r>
              <a:rPr lang="ko-KR" alt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쿠데타를 일으켰다</a:t>
            </a:r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4484" y="6060064"/>
            <a:ext cx="828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spc="50" dirty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HY궁서" pitchFamily="18" charset="-127"/>
                <a:ea typeface="HY궁서" pitchFamily="18" charset="-127"/>
              </a:rPr>
              <a:t>이 반란은 진압되었지만 이를 계기로 군부의 정치세력은 한층 더 </a:t>
            </a:r>
            <a:r>
              <a:rPr lang="ko-KR" altLang="en-US" b="1" spc="50" dirty="0" smtClean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HY궁서" pitchFamily="18" charset="-127"/>
                <a:ea typeface="HY궁서" pitchFamily="18" charset="-127"/>
              </a:rPr>
              <a:t>강화되었다</a:t>
            </a:r>
            <a:r>
              <a:rPr lang="en-US" altLang="ko-KR" b="1" spc="50" dirty="0" smtClean="0">
                <a:ln w="11430"/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60000" endA="900" endPos="60000" dist="60007" dir="5400000" sy="-100000" algn="bl" rotWithShape="0"/>
                </a:effectLst>
                <a:latin typeface="HY궁서" pitchFamily="18" charset="-127"/>
                <a:ea typeface="HY궁서" pitchFamily="18" charset="-127"/>
              </a:rPr>
              <a:t>.</a:t>
            </a:r>
            <a:endParaRPr lang="ko-KR" altLang="en-US" b="1" spc="50" dirty="0">
              <a:ln w="11430"/>
              <a:solidFill>
                <a:srgbClr val="C0000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60000" endA="900" endPos="60000" dist="60007" dir="5400000" sy="-100000" algn="bl" rotWithShape="0"/>
              </a:effectLst>
              <a:latin typeface="HY궁서" pitchFamily="18" charset="-127"/>
              <a:ea typeface="HY궁서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86220"/>
            <a:ext cx="3887872" cy="54501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734612" y="715163"/>
            <a:ext cx="4248472" cy="539229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43218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421" y="-22330"/>
            <a:ext cx="9167421" cy="688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75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854" y="2013398"/>
            <a:ext cx="2986303" cy="426444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116632"/>
            <a:ext cx="2378479" cy="1557904"/>
          </a:xfrm>
          <a:prstGeom prst="round2Diag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5852" y="357166"/>
            <a:ext cx="3312368" cy="22082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/>
          <p:cNvSpPr txBox="1"/>
          <p:nvPr/>
        </p:nvSpPr>
        <p:spPr>
          <a:xfrm>
            <a:off x="2921060" y="714356"/>
            <a:ext cx="615153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일본군은 </a:t>
            </a:r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북경 교외에서 중국군의 발포를 받았다고 해서 군사행동을 </a:t>
            </a: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개시하게 되고</a:t>
            </a:r>
            <a: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양국군은 </a:t>
            </a:r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전면적인 전쟁에 </a:t>
            </a:r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돌입하게됨</a:t>
            </a:r>
            <a:endParaRPr lang="ko-KR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7990" y="2643182"/>
            <a:ext cx="6586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중국은 </a:t>
            </a:r>
            <a:r>
              <a:rPr lang="ko-KR" alt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국민당과 모택동이 지도하는 공산당과 </a:t>
            </a:r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제휴하여</a:t>
            </a:r>
            <a:endParaRPr lang="en-US" altLang="ko-KR" sz="2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algn="r"/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항일민족 </a:t>
            </a:r>
            <a:r>
              <a:rPr lang="ko-KR" alt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통일전선을 결성해 일본의 침략에 </a:t>
            </a:r>
            <a:r>
              <a:rPr lang="ko-KR" alt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대항함</a:t>
            </a:r>
            <a:endParaRPr lang="ko-KR" alt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686" y="5357826"/>
            <a:ext cx="4643470" cy="1053465"/>
          </a:xfrm>
          <a:prstGeom prst="roundRect">
            <a:avLst>
              <a:gd name="adj" fmla="val 32074"/>
            </a:avLst>
          </a:prstGeom>
          <a:solidFill>
            <a:schemeClr val="tx2">
              <a:lumMod val="5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dirty="0" smtClean="0">
                <a:solidFill>
                  <a:schemeClr val="bg1"/>
                </a:solidFill>
              </a:rPr>
              <a:t>●</a:t>
            </a:r>
            <a:r>
              <a:rPr lang="ko-KR" altLang="en-US" sz="2500" b="1" dirty="0" smtClean="0">
                <a:solidFill>
                  <a:schemeClr val="bg1"/>
                </a:solidFill>
              </a:rPr>
              <a:t>일본의 국가총동원법 제정</a:t>
            </a:r>
            <a:endParaRPr lang="en-US" altLang="ko-KR" sz="250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2500" b="1" dirty="0" smtClean="0">
                <a:solidFill>
                  <a:schemeClr val="bg1"/>
                </a:solidFill>
              </a:rPr>
              <a:t>●국민 징용령 제정</a:t>
            </a:r>
            <a:endParaRPr lang="ko-KR" altLang="en-US" sz="25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59906" y="181253"/>
            <a:ext cx="18834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ko-KR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1937</a:t>
            </a:r>
            <a:r>
              <a:rPr lang="ko-KR" altLang="en-US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년 </a:t>
            </a:r>
            <a:r>
              <a:rPr lang="en-US" altLang="ko-KR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r>
              <a:rPr lang="ko-KR" altLang="en-US" sz="24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월</a:t>
            </a:r>
            <a:endParaRPr lang="ko-KR" altLang="en-US" sz="24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636065"/>
            <a:ext cx="1145704" cy="60292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600655"/>
            <a:ext cx="1080120" cy="63833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6296" y="3571876"/>
            <a:ext cx="1262301" cy="667116"/>
          </a:xfrm>
          <a:prstGeom prst="rect">
            <a:avLst/>
          </a:prstGeom>
        </p:spPr>
      </p:pic>
      <p:sp>
        <p:nvSpPr>
          <p:cNvPr id="16" name="줄무늬가 있는 오른쪽 화살표 15"/>
          <p:cNvSpPr/>
          <p:nvPr/>
        </p:nvSpPr>
        <p:spPr>
          <a:xfrm>
            <a:off x="6012160" y="3812623"/>
            <a:ext cx="1296144" cy="360040"/>
          </a:xfrm>
          <a:prstGeom prst="strip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4214810" y="4786322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일본내에서는</a:t>
            </a:r>
            <a:endParaRPr lang="ko-KR" alt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570" y="4204719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smtClean="0"/>
              <a:t>미국과 영국의 지원</a:t>
            </a:r>
            <a:endParaRPr lang="ko-KR" altLang="en-US" b="1"/>
          </a:p>
        </p:txBody>
      </p:sp>
    </p:spTree>
    <p:extLst>
      <p:ext uri="{BB962C8B-B14F-4D97-AF65-F5344CB8AC3E}">
        <p14:creationId xmlns:p14="http://schemas.microsoft.com/office/powerpoint/2010/main" xmlns="" val="206655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397" y="164671"/>
            <a:ext cx="1987711" cy="119262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808" y="428604"/>
            <a:ext cx="2486498" cy="16957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284059">
            <a:off x="4506014" y="719476"/>
            <a:ext cx="1300522" cy="81053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1415" y="2708920"/>
            <a:ext cx="1414974" cy="9433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583" y="2708920"/>
            <a:ext cx="1414975" cy="943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3688" y="1124744"/>
            <a:ext cx="6808840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1939</a:t>
            </a:r>
            <a:r>
              <a:rPr lang="ko-KR" altLang="en-US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년 </a:t>
            </a:r>
            <a:r>
              <a:rPr lang="en-US" altLang="ko-KR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r>
              <a:rPr lang="ko-KR" altLang="en-US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월 </a:t>
            </a:r>
            <a:r>
              <a:rPr lang="en-US" altLang="ko-KR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r>
              <a:rPr lang="ko-KR" altLang="en-US" sz="2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 독일의 폴란드 침공이 시작되었다</a:t>
            </a:r>
            <a:r>
              <a:rPr lang="en-US" altLang="ko-KR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ko-KR" altLang="en-US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줄무늬가 있는 오른쪽 화살표 10"/>
          <p:cNvSpPr/>
          <p:nvPr/>
        </p:nvSpPr>
        <p:spPr>
          <a:xfrm rot="19080762">
            <a:off x="1997490" y="2050565"/>
            <a:ext cx="2062824" cy="432048"/>
          </a:xfrm>
          <a:prstGeom prst="stripedRightArrow">
            <a:avLst>
              <a:gd name="adj1" fmla="val 47941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788024" y="2385754"/>
            <a:ext cx="4199887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ko-KR" altLang="en-US" b="1" dirty="0"/>
              <a:t>여기에 이르러 </a:t>
            </a:r>
            <a:r>
              <a:rPr lang="ko-KR" altLang="en-US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영국</a:t>
            </a:r>
            <a:r>
              <a:rPr lang="ko-KR" altLang="en-US" b="1" dirty="0"/>
              <a:t>과 </a:t>
            </a:r>
            <a:r>
              <a:rPr lang="ko-KR" altLang="en-US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프랑스</a:t>
            </a:r>
            <a:r>
              <a:rPr lang="ko-KR" altLang="en-US" b="1" dirty="0"/>
              <a:t>가 독일에 </a:t>
            </a:r>
            <a:endParaRPr lang="en-US" altLang="ko-KR" b="1" dirty="0" smtClean="0"/>
          </a:p>
          <a:p>
            <a:pPr algn="r"/>
            <a:r>
              <a:rPr lang="ko-KR" altLang="en-US" b="1" dirty="0" smtClean="0"/>
              <a:t>선전포고를 </a:t>
            </a:r>
            <a:r>
              <a:rPr lang="ko-KR" altLang="en-US" b="1" dirty="0"/>
              <a:t>하여 제 </a:t>
            </a:r>
            <a:r>
              <a:rPr lang="en-US" altLang="ko-KR" b="1" dirty="0"/>
              <a:t>2</a:t>
            </a:r>
            <a:r>
              <a:rPr lang="ko-KR" altLang="en-US" b="1" dirty="0"/>
              <a:t>차 세계대전이 </a:t>
            </a:r>
            <a:endParaRPr lang="en-US" altLang="ko-KR" b="1" dirty="0" smtClean="0"/>
          </a:p>
          <a:p>
            <a:pPr algn="r"/>
            <a:r>
              <a:rPr lang="ko-KR" altLang="en-US" b="1" dirty="0" smtClean="0"/>
              <a:t>시작되었다</a:t>
            </a:r>
            <a:r>
              <a:rPr lang="en-US" altLang="ko-KR" b="1" dirty="0"/>
              <a:t>.</a:t>
            </a:r>
            <a:endParaRPr lang="ko-KR" altLang="en-US" b="1" dirty="0"/>
          </a:p>
        </p:txBody>
      </p:sp>
      <p:sp>
        <p:nvSpPr>
          <p:cNvPr id="13" name="직사각형 12"/>
          <p:cNvSpPr/>
          <p:nvPr/>
        </p:nvSpPr>
        <p:spPr>
          <a:xfrm rot="19095533">
            <a:off x="1909898" y="1974201"/>
            <a:ext cx="155369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공격</a:t>
            </a:r>
            <a:endParaRPr lang="en-US" altLang="ko-KR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8304" y="3857628"/>
            <a:ext cx="1737224" cy="28751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789040"/>
            <a:ext cx="1502977" cy="2068060"/>
          </a:xfrm>
          <a:prstGeom prst="round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98207" y="3933056"/>
            <a:ext cx="5574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/>
              <a:t>한편</a:t>
            </a:r>
            <a:r>
              <a:rPr lang="en-US" altLang="ko-KR" sz="2000" dirty="0" smtClean="0"/>
              <a:t>, 2</a:t>
            </a:r>
            <a:r>
              <a:rPr lang="ko-KR" altLang="en-US" sz="2000" dirty="0" smtClean="0"/>
              <a:t>차 고노에 내각은 장기화한 중일전쟁에 대체하기 위해 신체제운동을 추진하였다</a:t>
            </a:r>
            <a:r>
              <a:rPr lang="en-US" altLang="ko-KR" sz="2000" dirty="0" smtClean="0"/>
              <a:t>.</a:t>
            </a:r>
            <a:endParaRPr lang="ko-KR" alt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306537" y="4684570"/>
            <a:ext cx="4980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o-KR" altLang="en-US" sz="1500" b="1" dirty="0" smtClean="0"/>
              <a:t>기성의 각 정당은 해체 되고 그 대신에 </a:t>
            </a:r>
            <a:endParaRPr lang="en-US" altLang="ko-KR" sz="1500" b="1" dirty="0" smtClean="0"/>
          </a:p>
          <a:p>
            <a:pPr algn="r"/>
            <a:r>
              <a:rPr lang="ko-KR" altLang="en-US" sz="1500" b="1" dirty="0" err="1" smtClean="0"/>
              <a:t>대정익찬회가</a:t>
            </a:r>
            <a:r>
              <a:rPr lang="en-US" altLang="ko-KR" sz="1500" b="1" dirty="0" smtClean="0"/>
              <a:t> </a:t>
            </a:r>
            <a:r>
              <a:rPr lang="ko-KR" altLang="en-US" sz="1500" b="1" dirty="0" smtClean="0"/>
              <a:t>출현하였다</a:t>
            </a:r>
            <a:r>
              <a:rPr lang="en-US" altLang="ko-KR" sz="1500" b="1" dirty="0" smtClean="0"/>
              <a:t>.</a:t>
            </a:r>
            <a:endParaRPr lang="ko-KR" altLang="en-US" sz="15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00034" y="5695517"/>
            <a:ext cx="827138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이리하여 군부를 중심으로 하는 독재적 정치체제가 확고히 </a:t>
            </a:r>
            <a:endParaRPr lang="en-US" altLang="ko-KR" sz="2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ko-KR" altLang="en-US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갖추어져 </a:t>
            </a:r>
            <a:r>
              <a:rPr lang="ko-KR" altLang="en-US" sz="2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의회는 무력화되었다</a:t>
            </a:r>
            <a: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ko-KR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도넛 20"/>
          <p:cNvSpPr/>
          <p:nvPr/>
        </p:nvSpPr>
        <p:spPr>
          <a:xfrm>
            <a:off x="395534" y="5749088"/>
            <a:ext cx="216023" cy="216024"/>
          </a:xfrm>
          <a:prstGeom prst="don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380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l="-10000" t="-10000" r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2445" y="1590760"/>
            <a:ext cx="3378711" cy="419569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/>
          <p:cNvSpPr txBox="1"/>
          <p:nvPr/>
        </p:nvSpPr>
        <p:spPr>
          <a:xfrm>
            <a:off x="500034" y="357166"/>
            <a:ext cx="800105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일본은 미국을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견제하기 위해 일본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독일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이탈리아 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3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국동맹을 맺었으며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북방 소련의 위협을 피하기 위해 이듬해 </a:t>
            </a:r>
            <a:r>
              <a:rPr lang="en-US" altLang="ko-KR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4</a:t>
            </a:r>
            <a:r>
              <a:rPr lang="ko-KR" altLang="en-US" sz="25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월에는 일소중립조약을 체결하였다</a:t>
            </a:r>
            <a:r>
              <a:rPr lang="en-US" altLang="ko-K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endParaRPr lang="ko-KR" alt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1604" y="1930507"/>
            <a:ext cx="3429024" cy="34290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71736" y="3139253"/>
            <a:ext cx="1643073" cy="109538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996245"/>
            <a:ext cx="1520665" cy="8002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4639451"/>
            <a:ext cx="1399034" cy="9326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7686" y="1853369"/>
            <a:ext cx="1398645" cy="9324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248" y="4568013"/>
            <a:ext cx="1525884" cy="10033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83185" y="5839114"/>
            <a:ext cx="8846533" cy="6617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ko-KR" altLang="en-US" sz="1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일본의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진출과 외교정책에 대해 미국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영국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중국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네덜란드 등 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개국은 이른바 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ABCD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라인을 결성하여 중국을 원조하는 한편</a:t>
            </a:r>
            <a:r>
              <a:rPr lang="en-US" altLang="ko-KR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ko-KR" altLang="en-US" sz="17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일본에 </a:t>
            </a:r>
            <a:r>
              <a:rPr lang="ko-KR" altLang="en-US" sz="17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대한 경제 봉쇄를 강화하였다</a:t>
            </a:r>
            <a:r>
              <a:rPr lang="en-US" altLang="ko-KR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ko-KR" altLang="en-US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101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4500562" y="2000240"/>
            <a:ext cx="3934992" cy="3605221"/>
            <a:chOff x="4500562" y="2000240"/>
            <a:chExt cx="3934992" cy="3605221"/>
          </a:xfrm>
        </p:grpSpPr>
        <p:sp>
          <p:nvSpPr>
            <p:cNvPr id="7" name="직사각형 6"/>
            <p:cNvSpPr/>
            <p:nvPr/>
          </p:nvSpPr>
          <p:spPr>
            <a:xfrm>
              <a:off x="4500562" y="2000240"/>
              <a:ext cx="392928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ko-KR" altLang="en-US" sz="5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태평양 전쟁</a:t>
              </a:r>
              <a:endParaRPr lang="en-US" altLang="ko-KR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15074" y="3143248"/>
              <a:ext cx="2220480" cy="2462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진주만 전투</a:t>
              </a:r>
              <a:endParaRPr lang="en-US" altLang="ko-K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ko-KR" altLang="en-US" sz="2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미드웨이</a:t>
              </a:r>
              <a:r>
                <a:rPr lang="ko-KR" altLang="en-US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해전</a:t>
              </a:r>
              <a:endParaRPr lang="en-US" altLang="ko-K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ko-KR" altLang="en-US" sz="2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이오지마</a:t>
              </a:r>
              <a:r>
                <a:rPr lang="ko-KR" altLang="en-US" sz="2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전투</a:t>
              </a:r>
              <a:endParaRPr lang="en-US" altLang="ko-KR" sz="2500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endParaRPr lang="en-US" altLang="ko-KR" b="1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ko-KR" altLang="en-US" sz="25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카미카제</a:t>
              </a:r>
              <a:endParaRPr lang="ko-KR" altLang="en-US" sz="25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133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home\Desktop\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643050"/>
            <a:ext cx="3950903" cy="2500330"/>
          </a:xfrm>
          <a:prstGeom prst="rect">
            <a:avLst/>
          </a:prstGeom>
          <a:noFill/>
        </p:spPr>
      </p:pic>
      <p:pic>
        <p:nvPicPr>
          <p:cNvPr id="1028" name="Picture 4" descr="C:\Users\home\Desktop\2-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1643050"/>
            <a:ext cx="4493877" cy="2428892"/>
          </a:xfrm>
          <a:prstGeom prst="rect">
            <a:avLst/>
          </a:prstGeom>
          <a:noFill/>
        </p:spPr>
      </p:pic>
      <p:sp>
        <p:nvSpPr>
          <p:cNvPr id="7" name="직사각형 6"/>
          <p:cNvSpPr/>
          <p:nvPr/>
        </p:nvSpPr>
        <p:spPr>
          <a:xfrm>
            <a:off x="642910" y="357166"/>
            <a:ext cx="3679213" cy="92333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ko-KR" alt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진주만공습</a:t>
            </a:r>
            <a:endParaRPr lang="en-US" altLang="ko-KR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752" y="4429132"/>
            <a:ext cx="3921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/>
              <a:t>나카지마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– B5N2 </a:t>
            </a:r>
            <a:r>
              <a:rPr lang="ko-KR" altLang="en-US" b="1" dirty="0" smtClean="0"/>
              <a:t>함상 폭격기</a:t>
            </a:r>
            <a:r>
              <a:rPr lang="en-US" altLang="ko-KR" b="1" dirty="0" smtClean="0"/>
              <a:t>’Kate’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1371" y="4429132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 smtClean="0"/>
              <a:t>아이치</a:t>
            </a:r>
            <a:r>
              <a:rPr lang="ko-KR" altLang="en-US" b="1" dirty="0" smtClean="0"/>
              <a:t> </a:t>
            </a:r>
            <a:r>
              <a:rPr lang="en-US" altLang="ko-KR" b="1" dirty="0" smtClean="0"/>
              <a:t>– D3A1 99</a:t>
            </a:r>
            <a:r>
              <a:rPr lang="ko-KR" altLang="en-US" b="1" dirty="0" smtClean="0"/>
              <a:t>식 급강하 폭격기 </a:t>
            </a:r>
            <a:endParaRPr lang="ko-KR" altLang="en-US" dirty="0"/>
          </a:p>
        </p:txBody>
      </p:sp>
      <p:pic>
        <p:nvPicPr>
          <p:cNvPr id="12" name="Picture 2" descr="C:\Users\home\Desktop\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57166"/>
            <a:ext cx="3973314" cy="3429024"/>
          </a:xfrm>
          <a:prstGeom prst="rect">
            <a:avLst/>
          </a:prstGeom>
          <a:noFill/>
        </p:spPr>
      </p:pic>
      <p:pic>
        <p:nvPicPr>
          <p:cNvPr id="13" name="Picture 3" descr="C:\Users\home\Desktop\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40223" y="357166"/>
            <a:ext cx="4516598" cy="3429024"/>
          </a:xfrm>
          <a:prstGeom prst="rect">
            <a:avLst/>
          </a:prstGeom>
          <a:noFill/>
        </p:spPr>
      </p:pic>
      <p:pic>
        <p:nvPicPr>
          <p:cNvPr id="14" name="Picture 4" descr="C:\Users\home\Desktop\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20" y="3929067"/>
            <a:ext cx="4859355" cy="2786082"/>
          </a:xfrm>
          <a:prstGeom prst="rect">
            <a:avLst/>
          </a:prstGeom>
          <a:noFill/>
        </p:spPr>
      </p:pic>
      <p:pic>
        <p:nvPicPr>
          <p:cNvPr id="15" name="Picture 5" descr="C:\Users\home\Desktop\6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7342" y="4152904"/>
            <a:ext cx="3692565" cy="26939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733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9" grpId="1"/>
      <p:bldP spid="10" grpId="0"/>
      <p:bldP spid="10" grpId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688</Words>
  <Application>Microsoft Office PowerPoint</Application>
  <PresentationFormat>화면 슬라이드 쇼(4:3)</PresentationFormat>
  <Paragraphs>182</Paragraphs>
  <Slides>40</Slides>
  <Notes>5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국민 총동원법</vt:lpstr>
      <vt:lpstr>생활물자 배급</vt:lpstr>
      <vt:lpstr>국민들의 복장</vt:lpstr>
      <vt:lpstr>식량부족 및 언론통제</vt:lpstr>
      <vt:lpstr>그 당시 국민생활을  알 수 있는 영화 및 소설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일본은 왜 제2차 세계대전을 일으켰을까?</dc:title>
  <dc:creator>이정하</dc:creator>
  <cp:lastModifiedBy>snoopy</cp:lastModifiedBy>
  <cp:revision>106</cp:revision>
  <dcterms:created xsi:type="dcterms:W3CDTF">2014-09-23T12:27:32Z</dcterms:created>
  <dcterms:modified xsi:type="dcterms:W3CDTF">2014-09-29T12:07:57Z</dcterms:modified>
</cp:coreProperties>
</file>