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4" r:id="rId4"/>
    <p:sldId id="334" r:id="rId5"/>
    <p:sldId id="335" r:id="rId6"/>
    <p:sldId id="336" r:id="rId7"/>
    <p:sldId id="362" r:id="rId8"/>
    <p:sldId id="363" r:id="rId9"/>
    <p:sldId id="270" r:id="rId10"/>
    <p:sldId id="357" r:id="rId11"/>
    <p:sldId id="358" r:id="rId12"/>
    <p:sldId id="364" r:id="rId13"/>
    <p:sldId id="298" r:id="rId14"/>
    <p:sldId id="342" r:id="rId15"/>
    <p:sldId id="369" r:id="rId16"/>
    <p:sldId id="343" r:id="rId17"/>
    <p:sldId id="367" r:id="rId18"/>
    <p:sldId id="368" r:id="rId19"/>
    <p:sldId id="323" r:id="rId20"/>
    <p:sldId id="344" r:id="rId21"/>
    <p:sldId id="345" r:id="rId22"/>
    <p:sldId id="346" r:id="rId23"/>
    <p:sldId id="299" r:id="rId24"/>
    <p:sldId id="356" r:id="rId25"/>
    <p:sldId id="330" r:id="rId26"/>
    <p:sldId id="365" r:id="rId27"/>
    <p:sldId id="331" r:id="rId28"/>
    <p:sldId id="329" r:id="rId29"/>
    <p:sldId id="366" r:id="rId30"/>
    <p:sldId id="361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43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AF08-2D55-4710-9B68-15875F49F2D5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7D4E-6842-40F4-9E05-8697CD40B6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938-147E-4713-95A0-4E62E1C76984}" type="datetimeFigureOut">
              <a:rPr lang="ko-KR" altLang="en-US" smtClean="0"/>
              <a:pPr/>
              <a:t>2014-04-29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jslade?Redirect=Log&amp;logNo=10168007057&amp;jumpingVid=FA6760A68993B43CA7FCFED54C4288170172(&#50864;&#44221;&#54868;&#46041;&#50689;&#49345;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rlftjdqkqh?Redirect=Log&amp;logNo=90170730760&amp;jumpingVid=2236042523CB224C4F86977D5A4B782B337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055&amp;aid=000027485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12378" y="2061666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2378" y="2564904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5616" y="2061666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2564904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96752"/>
            <a:ext cx="7489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100" dirty="0" smtClean="0">
                <a:latin typeface="HY견고딕" pitchFamily="18" charset="-127"/>
                <a:ea typeface="HY견고딕" pitchFamily="18" charset="-127"/>
                <a:cs typeface="조선일보명조" pitchFamily="18" charset="-127"/>
              </a:rPr>
              <a:t>일본지역연구</a:t>
            </a:r>
            <a:endParaRPr kumimoji="0" lang="ko-KR" altLang="en-US" sz="3200" spc="100" dirty="0">
              <a:latin typeface="HY견고딕" pitchFamily="18" charset="-127"/>
              <a:ea typeface="HY견고딕" pitchFamily="18" charset="-127"/>
              <a:cs typeface="조선일보명조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713" y="1916832"/>
            <a:ext cx="73802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b="1" dirty="0">
                <a:latin typeface="+mj-ea"/>
              </a:rPr>
              <a:t>일본 민족의 </a:t>
            </a:r>
            <a:r>
              <a:rPr lang="ko-KR" altLang="en-US" sz="6000" b="1" dirty="0">
                <a:solidFill>
                  <a:srgbClr val="FF0000"/>
                </a:solidFill>
                <a:latin typeface="+mj-ea"/>
              </a:rPr>
              <a:t>형성</a:t>
            </a:r>
            <a:r>
              <a:rPr lang="ko-KR" altLang="en-US" sz="6000" b="1" dirty="0">
                <a:latin typeface="+mj-ea"/>
              </a:rPr>
              <a:t>과 </a:t>
            </a:r>
            <a:endParaRPr lang="en-US" altLang="ko-KR" sz="6000" b="1" dirty="0" smtClean="0">
              <a:latin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b="1" dirty="0" smtClean="0">
                <a:latin typeface="+mj-ea"/>
              </a:rPr>
              <a:t>국가의 </a:t>
            </a:r>
            <a:r>
              <a:rPr lang="ko-KR" altLang="en-US" sz="6000" b="1" dirty="0">
                <a:solidFill>
                  <a:srgbClr val="FF0000"/>
                </a:solidFill>
                <a:latin typeface="+mj-ea"/>
              </a:rPr>
              <a:t>성립</a:t>
            </a:r>
            <a:r>
              <a:rPr lang="ko-KR" altLang="en-US" sz="6000" b="1" dirty="0">
                <a:latin typeface="+mj-ea"/>
              </a:rPr>
              <a:t> </a:t>
            </a:r>
            <a:r>
              <a:rPr lang="en-US" altLang="ko-KR" sz="6000" b="1" dirty="0">
                <a:latin typeface="+mj-ea"/>
              </a:rPr>
              <a:t>(</a:t>
            </a:r>
            <a:r>
              <a:rPr lang="ko-KR" altLang="en-US" sz="6000" b="1" dirty="0">
                <a:latin typeface="+mj-ea"/>
              </a:rPr>
              <a:t>고대</a:t>
            </a:r>
            <a:r>
              <a:rPr lang="en-US" altLang="ko-KR" sz="6000" b="1" dirty="0">
                <a:latin typeface="+mj-ea"/>
              </a:rPr>
              <a:t>)</a:t>
            </a:r>
            <a:endParaRPr kumimoji="0" lang="ko-KR" altLang="en-US" sz="6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619672" y="4437112"/>
            <a:ext cx="66881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일본어일본학과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10</a:t>
            </a:r>
            <a:r>
              <a:rPr lang="ko-KR" altLang="en-US" sz="2000" b="1" dirty="0" smtClean="0">
                <a:latin typeface="+mn-ea"/>
              </a:rPr>
              <a:t>학번 김동기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김은지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smtClean="0">
                <a:latin typeface="+mn-ea"/>
              </a:rPr>
              <a:t>김현</a:t>
            </a:r>
            <a:r>
              <a:rPr lang="ko-KR" altLang="en-US" sz="2000" b="1" dirty="0" smtClean="0">
                <a:latin typeface="+mn-ea"/>
              </a:rPr>
              <a:t>아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smtClean="0">
                <a:latin typeface="+mn-ea"/>
              </a:rPr>
              <a:t>도해일</a:t>
            </a:r>
            <a:endParaRPr lang="en-US" altLang="ko-KR" sz="2000" b="1" dirty="0" smtClean="0"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김현철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4499992" y="4509120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42517 -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 smtClean="0">
                <a:latin typeface="+mj-ea"/>
              </a:rPr>
              <a:t>위안부 문제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강제 동원된 위안부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785926"/>
            <a:ext cx="4752529" cy="20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그림 9" descr="야요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961372"/>
            <a:ext cx="2887507" cy="2203932"/>
          </a:xfrm>
          <a:prstGeom prst="rect">
            <a:avLst/>
          </a:prstGeom>
        </p:spPr>
      </p:pic>
      <p:pic>
        <p:nvPicPr>
          <p:cNvPr id="11" name="그림 10" descr="야요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33056"/>
            <a:ext cx="1872208" cy="224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2120" y="35730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/>
              <a:t>위안부들의 모습과 실상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 smtClean="0">
                <a:latin typeface="+mj-ea"/>
              </a:rPr>
              <a:t>위안부 문제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어느덧 연로해지신 위안부 할머니들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야마타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700" y="1844824"/>
            <a:ext cx="2972192" cy="4104456"/>
          </a:xfrm>
          <a:prstGeom prst="rect">
            <a:avLst/>
          </a:prstGeom>
        </p:spPr>
      </p:pic>
      <p:pic>
        <p:nvPicPr>
          <p:cNvPr id="10" name="그림 9" descr="야마타이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3600400" cy="2167880"/>
          </a:xfrm>
          <a:prstGeom prst="rect">
            <a:avLst/>
          </a:prstGeom>
        </p:spPr>
      </p:pic>
      <p:pic>
        <p:nvPicPr>
          <p:cNvPr id="11" name="그림 10" descr="야마타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3600400" cy="194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 smtClean="0">
                <a:latin typeface="+mj-ea"/>
              </a:rPr>
              <a:t>위안부 문제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한국의 노력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야마타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494" y="2132856"/>
            <a:ext cx="3481465" cy="3312368"/>
          </a:xfrm>
          <a:prstGeom prst="rect">
            <a:avLst/>
          </a:prstGeom>
        </p:spPr>
      </p:pic>
      <p:pic>
        <p:nvPicPr>
          <p:cNvPr id="10" name="그림 9" descr="야마타이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312367" cy="2167880"/>
          </a:xfrm>
          <a:prstGeom prst="rect">
            <a:avLst/>
          </a:prstGeom>
        </p:spPr>
      </p:pic>
      <p:pic>
        <p:nvPicPr>
          <p:cNvPr id="11" name="그림 10" descr="야마타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312368" cy="1946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Un  </a:t>
            </a:r>
            <a:r>
              <a:rPr lang="ko-KR" altLang="en-US" dirty="0" err="1" smtClean="0"/>
              <a:t>위안문</a:t>
            </a:r>
            <a:r>
              <a:rPr lang="ko-KR" altLang="en-US" dirty="0" smtClean="0"/>
              <a:t> 문제 해결 서명운동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뉴욕의 위안부 </a:t>
            </a:r>
            <a:r>
              <a:rPr lang="ko-KR" altLang="en-US" dirty="0" err="1" smtClean="0"/>
              <a:t>기림비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sz="5000" b="1" dirty="0" smtClean="0">
                <a:solidFill>
                  <a:srgbClr val="FF0000"/>
                </a:solidFill>
              </a:rPr>
              <a:t>일</a:t>
            </a:r>
            <a:r>
              <a:rPr lang="ko-KR" altLang="en-US" sz="5000" b="1" dirty="0" smtClean="0"/>
              <a:t>본의 우경화 현상</a:t>
            </a:r>
            <a:endParaRPr lang="en-US" altLang="ko-KR" sz="5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우경화 현상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우경</a:t>
            </a:r>
            <a:r>
              <a:rPr lang="ko-KR" altLang="en-US" sz="2000" b="1" dirty="0" smtClean="0"/>
              <a:t>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이자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090034" cy="3071834"/>
          </a:xfrm>
          <a:prstGeom prst="rect">
            <a:avLst/>
          </a:prstGeom>
        </p:spPr>
      </p:pic>
      <p:pic>
        <p:nvPicPr>
          <p:cNvPr id="10" name="그림 9" descr="아마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917" y="1857364"/>
            <a:ext cx="4607751" cy="3071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072074"/>
            <a:ext cx="2961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err="1" smtClean="0"/>
              <a:t>아베를</a:t>
            </a:r>
            <a:r>
              <a:rPr lang="ko-KR" altLang="en-US" sz="1700" b="1" dirty="0" smtClean="0"/>
              <a:t> 비롯한 </a:t>
            </a:r>
            <a:r>
              <a:rPr lang="ko-KR" altLang="en-US" sz="1700" b="1" dirty="0" err="1" smtClean="0"/>
              <a:t>우경화신자</a:t>
            </a:r>
            <a:endParaRPr lang="ko-KR" altLang="en-US" sz="1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5085184"/>
            <a:ext cx="26432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/>
              <a:t>우경화 집회</a:t>
            </a:r>
            <a:endParaRPr lang="ko-KR" alt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우경화 현상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대표인물 </a:t>
            </a:r>
            <a:r>
              <a:rPr lang="ko-KR" altLang="en-US" sz="2000" b="1" dirty="0" err="1" smtClean="0"/>
              <a:t>아베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" name="그림 9" descr="아마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53653"/>
            <a:ext cx="4607751" cy="254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우경화 현상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한국의 반발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654189" cy="3168352"/>
          </a:xfrm>
          <a:prstGeom prst="rect">
            <a:avLst/>
          </a:prstGeom>
        </p:spPr>
      </p:pic>
      <p:pic>
        <p:nvPicPr>
          <p:cNvPr id="11" name="그림 10" descr="한국의 우경화 비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20040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우경화 현상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우경화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292494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http://blog.naver.com/jslade?Redirect=Log&amp;logNo=10168007057&amp;jumpingVid=FA6760A68993B43CA7FCFED54C4288170172(</a:t>
            </a:r>
            <a:r>
              <a:rPr lang="ko-KR" altLang="en-US" u="sng" dirty="0" smtClean="0">
                <a:hlinkClick r:id="rId2"/>
              </a:rPr>
              <a:t>우경화동영상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우경화 현상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역사 왜곡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852936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http://blog.naver.com/rlftjdqkqh?Redirect=Log&amp;logNo=90170730760&amp;jumpingVid=2236042523CB224C4F86977D5A4B782B3374</a:t>
            </a:r>
            <a:r>
              <a:rPr lang="en-US" altLang="ko-KR" dirty="0" smtClean="0"/>
              <a:t>( </a:t>
            </a:r>
            <a:r>
              <a:rPr lang="ko-KR" altLang="en-US" dirty="0" smtClean="0"/>
              <a:t>왜 역사를 왜곡 하는가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sz="5000" b="1" dirty="0" smtClean="0">
                <a:solidFill>
                  <a:srgbClr val="FF0000"/>
                </a:solidFill>
              </a:rPr>
              <a:t>한</a:t>
            </a:r>
            <a:r>
              <a:rPr lang="ko-KR" altLang="en-US" sz="5000" b="1" dirty="0" smtClean="0"/>
              <a:t>일 어업협정</a:t>
            </a:r>
            <a:endParaRPr lang="en-US" altLang="ko-KR" sz="5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764704"/>
            <a:ext cx="748823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spc="3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6600" b="1" spc="300" dirty="0" smtClean="0">
                <a:latin typeface="HY울릉도M" pitchFamily="18" charset="-127"/>
                <a:ea typeface="HY울릉도M" pitchFamily="18" charset="-127"/>
              </a:rPr>
              <a:t>목차</a:t>
            </a:r>
            <a:endParaRPr kumimoji="0" lang="ko-KR" altLang="en-US" sz="6600" spc="3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95288" y="3789363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8402" y="908720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28402" y="1411958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31640" y="908720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640" y="1411958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060848"/>
            <a:ext cx="7848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900" indent="-857250">
              <a:lnSpc>
                <a:spcPct val="150000"/>
              </a:lnSpc>
              <a:buFont typeface="+mj-ea"/>
              <a:buAutoNum type="ea1JpnKorPeriod"/>
            </a:pPr>
            <a:r>
              <a:rPr lang="ko-KR" altLang="en-US" sz="2800" b="1" dirty="0" smtClean="0"/>
              <a:t>독도문제와 한일관계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위안부문</a:t>
            </a:r>
            <a:r>
              <a:rPr lang="ko-KR" altLang="en-US" sz="2800" b="1" dirty="0" smtClean="0"/>
              <a:t>제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일본의 우경화 현상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한일 어업협정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안중근의사 </a:t>
            </a:r>
            <a:endParaRPr lang="ko-KR" altLang="en-US" sz="2800" b="1" dirty="0" smtClean="0"/>
          </a:p>
          <a:p>
            <a:pPr marL="432000"/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496 3.7037E-6 L -4.16667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 animBg="1"/>
      <p:bldP spid="20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408712" cy="1143000"/>
          </a:xfrm>
        </p:spPr>
        <p:txBody>
          <a:bodyPr>
            <a:normAutofit/>
          </a:bodyPr>
          <a:lstStyle/>
          <a:p>
            <a:pPr marL="774900" indent="-857250" algn="l">
              <a:lnSpc>
                <a:spcPct val="150000"/>
              </a:lnSpc>
            </a:pPr>
            <a:r>
              <a:rPr lang="ko-KR" altLang="en-US" b="1" dirty="0" smtClean="0"/>
              <a:t>한일 어업협정</a:t>
            </a:r>
            <a:endParaRPr lang="en-US" altLang="ko-KR" b="1" dirty="0" smtClean="0"/>
          </a:p>
        </p:txBody>
      </p:sp>
      <p:pic>
        <p:nvPicPr>
          <p:cNvPr id="9" name="내용 개체 틀 8" descr="야마토지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330" y="2060848"/>
            <a:ext cx="3714932" cy="3744416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88024" y="1916832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 smtClean="0"/>
              <a:t>독도가 공동 수역에 포함됨</a:t>
            </a:r>
            <a:r>
              <a:rPr lang="en-US" altLang="ko-KR" b="1" dirty="0" smtClean="0"/>
              <a:t>.</a:t>
            </a:r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dirty="0" smtClean="0"/>
              <a:t>한일 어업협정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728" cy="1143000"/>
          </a:xfrm>
        </p:spPr>
        <p:txBody>
          <a:bodyPr/>
          <a:lstStyle/>
          <a:p>
            <a:pPr algn="l"/>
            <a:r>
              <a:rPr lang="ko-KR" altLang="en-US" b="1" dirty="0" smtClean="0"/>
              <a:t>한일 </a:t>
            </a:r>
            <a:r>
              <a:rPr lang="ko-KR" altLang="en-US" b="1" dirty="0" smtClean="0"/>
              <a:t>어업협정</a:t>
            </a:r>
            <a:endParaRPr lang="ko-KR" altLang="en-US" dirty="0"/>
          </a:p>
        </p:txBody>
      </p:sp>
      <p:pic>
        <p:nvPicPr>
          <p:cNvPr id="9" name="내용 개체 틀 8" descr="누카타노 요키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2611438" cy="3384376"/>
          </a:xfr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99592" y="573325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/>
              <a:t>박희태 의원 발언</a:t>
            </a:r>
            <a:endParaRPr lang="ko-KR" altLang="en-US" sz="20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noProof="0" dirty="0" smtClean="0"/>
              <a:t>한국의 반응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그림 13" descr="소가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001106"/>
            <a:ext cx="4608512" cy="3456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9992" y="57332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정몽준 의원 발언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b="1" dirty="0" smtClean="0"/>
              <a:t>한일 어업협정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b="1" dirty="0" smtClean="0"/>
              <a:t>EEZ</a:t>
            </a:r>
            <a:r>
              <a:rPr lang="ko-KR" altLang="en-US" sz="2000" b="1" dirty="0" smtClean="0"/>
              <a:t>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58052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EEZ</a:t>
            </a:r>
            <a:r>
              <a:rPr lang="ko-KR" altLang="en-US" sz="2000" b="1" dirty="0" smtClean="0"/>
              <a:t>의 개념과 영해의 개념</a:t>
            </a:r>
            <a:endParaRPr lang="ko-KR" altLang="en-US" sz="2000" b="1" dirty="0"/>
          </a:p>
        </p:txBody>
      </p:sp>
      <p:pic>
        <p:nvPicPr>
          <p:cNvPr id="14" name="그림 13" descr="시텐노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2060848"/>
            <a:ext cx="5032375" cy="35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5000" b="1" noProof="0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안</a:t>
            </a:r>
            <a:r>
              <a:rPr lang="ko-KR" altLang="en-US" sz="5000" b="1" noProof="0" dirty="0" smtClean="0">
                <a:latin typeface="+mj-ea"/>
                <a:ea typeface="+mj-ea"/>
                <a:cs typeface="+mj-cs"/>
              </a:rPr>
              <a:t>중근의</a:t>
            </a:r>
            <a:r>
              <a:rPr lang="ko-KR" altLang="en-US" sz="5000" b="1" noProof="0" dirty="0" smtClean="0">
                <a:latin typeface="+mj-ea"/>
                <a:ea typeface="+mj-ea"/>
                <a:cs typeface="+mj-cs"/>
              </a:rPr>
              <a:t>사</a:t>
            </a:r>
            <a:endParaRPr kumimoji="0" lang="ko-KR" alt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27" name="Picture 3" descr="C:\Documents and Settings\User\바탕 화면\ea1_014_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204864"/>
            <a:ext cx="5472608" cy="28514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99792" y="544522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안중근의사의 모습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업적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Picture 5" descr="C:\Documents and Settings\User\바탕 화면\평성궁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2060848"/>
            <a:ext cx="4991218" cy="32878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이토히로부미</a:t>
            </a:r>
            <a:r>
              <a:rPr lang="ko-KR" altLang="en-US" sz="2000" b="1" dirty="0" smtClean="0"/>
              <a:t> 저격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업적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Picture 5" descr="C:\Documents and Settings\User\바탕 화면\평성궁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1916832"/>
            <a:ext cx="5184576" cy="34318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주요행적 및 기념관 개관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 기념우표 발행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1" name="그림 20" descr="遣唐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3857652" cy="3505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904" y="60932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기념우표 발행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후대의 안중근의사 추모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4" name="Picture 3" descr="C:\Documents and Settings\User\바탕 화면\당초시사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1916832"/>
            <a:ext cx="3728456" cy="37284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5856" y="5733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안중근 의사 추모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이토히로부미</a:t>
            </a:r>
            <a:r>
              <a:rPr lang="ko-KR" altLang="en-US" sz="2000" b="1" dirty="0" smtClean="0"/>
              <a:t> 저격이유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24928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http://news.naver.com/main/read.nhn?mode=LPOD&amp;mid=tvh&amp;oid=055&amp;aid=0000274856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7236296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sz="5000" b="1" dirty="0" smtClean="0">
                <a:solidFill>
                  <a:srgbClr val="FF0000"/>
                </a:solidFill>
              </a:rPr>
              <a:t>독</a:t>
            </a:r>
            <a:r>
              <a:rPr lang="ko-KR" altLang="en-US" sz="5000" b="1" dirty="0" smtClean="0"/>
              <a:t>도문제와 한일관계</a:t>
            </a:r>
            <a:endParaRPr lang="en-US" altLang="ko-KR" sz="5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636912"/>
            <a:ext cx="7812360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8800" b="1" dirty="0" smtClean="0">
                <a:latin typeface="+mj-ea"/>
                <a:ea typeface="+mj-ea"/>
                <a:cs typeface="+mj-cs"/>
              </a:rPr>
              <a:t>Thank You :-)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861048"/>
            <a:ext cx="9144000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독</a:t>
            </a:r>
            <a:r>
              <a:rPr lang="ko-KR" altLang="en-US" sz="2000" b="1" dirty="0" smtClean="0"/>
              <a:t>도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죠몬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4" y="1916832"/>
            <a:ext cx="3998210" cy="3528391"/>
          </a:xfrm>
          <a:prstGeom prst="rect">
            <a:avLst/>
          </a:prstGeom>
        </p:spPr>
      </p:pic>
      <p:pic>
        <p:nvPicPr>
          <p:cNvPr id="10" name="그림 9" descr="죠몬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916832"/>
            <a:ext cx="3914636" cy="3528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5892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  독도의 모습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일본의 주장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1" y="1785926"/>
            <a:ext cx="4464496" cy="400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일본의 주장 요약 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일본의 주장 자료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3695015" cy="2520280"/>
          </a:xfrm>
          <a:prstGeom prst="rect">
            <a:avLst/>
          </a:prstGeom>
        </p:spPr>
      </p:pic>
      <p:pic>
        <p:nvPicPr>
          <p:cNvPr id="10" name="그림 9" descr="토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420888"/>
            <a:ext cx="414340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한국의 일본 주장에 대한 반박 자료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65004">
            <a:off x="409892" y="2375226"/>
            <a:ext cx="3920291" cy="2592288"/>
          </a:xfrm>
          <a:prstGeom prst="rect">
            <a:avLst/>
          </a:prstGeom>
        </p:spPr>
      </p:pic>
      <p:pic>
        <p:nvPicPr>
          <p:cNvPr id="10" name="그림 9" descr="토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38678">
            <a:off x="4599457" y="2495144"/>
            <a:ext cx="3901704" cy="249430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987824" y="5805264"/>
            <a:ext cx="38884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</a:t>
            </a:r>
            <a:r>
              <a:rPr lang="ko-KR" altLang="en-US" dirty="0" err="1" smtClean="0"/>
              <a:t>고지도와</a:t>
            </a:r>
            <a:r>
              <a:rPr lang="ko-KR" altLang="en-US" dirty="0" smtClean="0"/>
              <a:t> 고문서를 통한 반박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독도 관련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b="1" noProof="0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위</a:t>
            </a:r>
            <a:r>
              <a:rPr lang="ko-KR" altLang="en-US" sz="5000" b="1" noProof="0" dirty="0" smtClean="0">
                <a:latin typeface="+mj-ea"/>
                <a:ea typeface="+mj-ea"/>
                <a:cs typeface="+mj-cs"/>
              </a:rPr>
              <a:t>안부 문제</a:t>
            </a:r>
            <a:endParaRPr kumimoji="0" lang="ko-KR" alt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220</Words>
  <Application>Microsoft Office PowerPoint</Application>
  <PresentationFormat>화면 슬라이드 쇼(4:3)</PresentationFormat>
  <Paragraphs>88</Paragraphs>
  <Slides>30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독도문제와 한일관계</vt:lpstr>
      <vt:lpstr>독도문제와 한일관계</vt:lpstr>
      <vt:lpstr>독도문제와 한일관계</vt:lpstr>
      <vt:lpstr>독도문제와 한일관계</vt:lpstr>
      <vt:lpstr>독도문제와 한일관계</vt:lpstr>
      <vt:lpstr>슬라이드 9</vt:lpstr>
      <vt:lpstr>위안부 문제</vt:lpstr>
      <vt:lpstr>위안부 문제</vt:lpstr>
      <vt:lpstr>위안부 문제</vt:lpstr>
      <vt:lpstr>슬라이드 13</vt:lpstr>
      <vt:lpstr>일본의 우경화 현상</vt:lpstr>
      <vt:lpstr>일본의 우경화 현상</vt:lpstr>
      <vt:lpstr>일본의 우경화 현상</vt:lpstr>
      <vt:lpstr>일본의 우경화 현상</vt:lpstr>
      <vt:lpstr>일본의 우경화 현상</vt:lpstr>
      <vt:lpstr>슬라이드 19</vt:lpstr>
      <vt:lpstr>한일 어업협정</vt:lpstr>
      <vt:lpstr>한일 어업협정</vt:lpstr>
      <vt:lpstr>한일 어업협정</vt:lpstr>
      <vt:lpstr>슬라이드 23</vt:lpstr>
      <vt:lpstr>안중근의사</vt:lpstr>
      <vt:lpstr>안중근의사</vt:lpstr>
      <vt:lpstr>안중근의사</vt:lpstr>
      <vt:lpstr>안중근의사</vt:lpstr>
      <vt:lpstr>안중근의사</vt:lpstr>
      <vt:lpstr>안중근의사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USER</cp:lastModifiedBy>
  <cp:revision>59</cp:revision>
  <dcterms:created xsi:type="dcterms:W3CDTF">2013-09-25T14:32:43Z</dcterms:created>
  <dcterms:modified xsi:type="dcterms:W3CDTF">2014-04-29T02:09:26Z</dcterms:modified>
</cp:coreProperties>
</file>