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300" r:id="rId11"/>
    <p:sldId id="301" r:id="rId12"/>
    <p:sldId id="304" r:id="rId13"/>
    <p:sldId id="302" r:id="rId14"/>
    <p:sldId id="30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07" r:id="rId23"/>
    <p:sldId id="294" r:id="rId24"/>
    <p:sldId id="295" r:id="rId25"/>
    <p:sldId id="296" r:id="rId26"/>
    <p:sldId id="297" r:id="rId27"/>
    <p:sldId id="298" r:id="rId28"/>
    <p:sldId id="257" r:id="rId29"/>
    <p:sldId id="299" r:id="rId30"/>
    <p:sldId id="258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305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88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7" autoAdjust="0"/>
    <p:restoredTop sz="94639" autoAdjust="0"/>
  </p:normalViewPr>
  <p:slideViewPr>
    <p:cSldViewPr>
      <p:cViewPr>
        <p:scale>
          <a:sx n="74" d="100"/>
          <a:sy n="74" d="100"/>
        </p:scale>
        <p:origin x="-7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B753C-B841-4F10-8F31-C932BCED757C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F055-FB5A-45EC-8BA1-C236CFBE3C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299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3BC4-1430-4146-B929-A5857CB5FEF6}" type="datetimeFigureOut">
              <a:rPr lang="ko-KR" altLang="en-US" smtClean="0"/>
              <a:pPr/>
              <a:t>2013-10-30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98CB-9DFD-4127-9C35-58824EA684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c/Satsuma-samurai-during-boshin-war-period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4/First_Chinese_Japanese_war_map_of_battle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//upload.wikimedia.org/wikipedia/commons/b/b2/Sino_Japanese_war_1894.jpg" TargetMode="Externa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e/%E3%80%8A%E9%A9%AC%E5%85%B3%E6%9D%A1%E7%BA%A6%E3%80%8B%E7%AD%BE%E5%AD%97%E6%97%B6%E7%9A%84%E6%83%85%E6%99%AF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d/RUSSOJAPANESEWARIM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//upload.wikimedia.org/wikipedia/commons/9/91/Battleship_Poltava_in_Kronstadt,_Russia_-_Autumn_1898.jpg" TargetMode="Externa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siginjh/14014455800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//upload.wikimedia.org/wikipedia/commons/3/34/Eulsa_retraction.jpg" TargetMode="Externa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tv.sbs.co.kr/sbox/view/view_common_new.jsp?uccid=1000223212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//upload.wikimedia.org/wikipedia/commons/4/4e/An_Jung-geun.JPG" TargetMode="Externa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correctasia/500946214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d/Meiji_tenno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hyperlink" Target="//upload.wikimedia.org/wikipedia/commons/b/b5/The_Japanese_imperial_family,_1900.jpg" TargetMode="Externa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k78I3X8Ci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바탕" pitchFamily="18" charset="-127"/>
                <a:ea typeface="바탕" pitchFamily="18" charset="-127"/>
              </a:rPr>
              <a:t>막부의 멸망과 근대사회의 성립</a:t>
            </a:r>
            <a:endParaRPr lang="ko-KR" altLang="en-US" sz="36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일본어 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09</a:t>
            </a:r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학번 황래훈</a:t>
            </a:r>
            <a:endParaRPr lang="en-US" altLang="ko-KR" sz="2800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일본어 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학번 </a:t>
            </a:r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박은연</a:t>
            </a:r>
            <a:endParaRPr lang="en-US" altLang="ko-KR" sz="2800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일본어 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12</a:t>
            </a:r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학번 김지연</a:t>
            </a:r>
            <a:endParaRPr lang="en-US" altLang="ko-KR" sz="2800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일본어 일본학과 </a:t>
            </a:r>
            <a:r>
              <a:rPr lang="en-US" altLang="ko-KR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12</a:t>
            </a:r>
            <a:r>
              <a:rPr lang="ko-KR" altLang="en-US" sz="28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학번 송연희</a:t>
            </a:r>
            <a:endParaRPr lang="en-US" altLang="ko-KR" sz="2800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292893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메이지 유신</a:t>
            </a:r>
            <a:endParaRPr lang="ko-KR" altLang="en-US" sz="4400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2466" name="Picture 2" descr="파일:Satsuma-samurai-during-boshin-war-peri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4071966" cy="3206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286388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사쓰마번의</a:t>
            </a:r>
            <a:r>
              <a:rPr lang="ko-KR" altLang="en-US" sz="3200" dirty="0" smtClean="0"/>
              <a:t> 사무라이</a:t>
            </a:r>
            <a:r>
              <a:rPr lang="en-US" altLang="ko-KR" sz="3200" dirty="0" smtClean="0"/>
              <a:t>-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latin typeface="바탕" pitchFamily="18" charset="-127"/>
                <a:ea typeface="바탕" pitchFamily="18" charset="-127"/>
              </a:rPr>
              <a:t>페리의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 흑선</a:t>
            </a:r>
            <a:endParaRPr lang="en-US" altLang="ko-KR" sz="4400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그림 7" descr="300px-Commodore_Perry's_second_fl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8501090" cy="4957559"/>
          </a:xfrm>
          <a:prstGeom prst="rect">
            <a:avLst/>
          </a:prstGeom>
        </p:spPr>
      </p:pic>
      <p:sp>
        <p:nvSpPr>
          <p:cNvPr id="7" name="순서도: 대체 처리 6"/>
          <p:cNvSpPr/>
          <p:nvPr/>
        </p:nvSpPr>
        <p:spPr>
          <a:xfrm>
            <a:off x="857224" y="1857364"/>
            <a:ext cx="7675216" cy="571504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1853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미국의 </a:t>
            </a:r>
            <a:r>
              <a:rPr lang="ko-KR" altLang="en-US" dirty="0" err="1" smtClean="0"/>
              <a:t>페리</a:t>
            </a:r>
            <a:r>
              <a:rPr lang="ko-KR" altLang="en-US" dirty="0" smtClean="0"/>
              <a:t> 제독이 흑선을 이끌고 와서 개항을 요구</a:t>
            </a:r>
            <a:endParaRPr lang="ko-KR" altLang="en-US" dirty="0"/>
          </a:p>
        </p:txBody>
      </p:sp>
      <p:sp>
        <p:nvSpPr>
          <p:cNvPr id="10" name="순서도: 대체 처리 9"/>
          <p:cNvSpPr/>
          <p:nvPr/>
        </p:nvSpPr>
        <p:spPr>
          <a:xfrm>
            <a:off x="857224" y="2714620"/>
            <a:ext cx="7675216" cy="8572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1854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막부는 서양 세력에 두려움을 느끼고 결국 미국과 통상조약을 맺고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smtClean="0"/>
              <a:t>개항을 하게 됨</a:t>
            </a:r>
            <a:endParaRPr lang="ko-KR" altLang="en-US" dirty="0"/>
          </a:p>
        </p:txBody>
      </p:sp>
      <p:sp>
        <p:nvSpPr>
          <p:cNvPr id="11" name="순서도: 대체 처리 10"/>
          <p:cNvSpPr/>
          <p:nvPr/>
        </p:nvSpPr>
        <p:spPr>
          <a:xfrm>
            <a:off x="827584" y="3929066"/>
            <a:ext cx="7704856" cy="8572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1859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이이 </a:t>
            </a:r>
            <a:r>
              <a:rPr lang="ko-KR" altLang="en-US" dirty="0" err="1" smtClean="0"/>
              <a:t>나오스케가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안세이</a:t>
            </a:r>
            <a:r>
              <a:rPr lang="ko-KR" altLang="en-US" dirty="0" smtClean="0"/>
              <a:t> 대옥을 일으켜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err="1" smtClean="0"/>
              <a:t>존왕파의</a:t>
            </a:r>
            <a:r>
              <a:rPr lang="ko-KR" altLang="en-US" dirty="0" smtClean="0"/>
              <a:t> 지도자 요시다 쇼인 등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명 이상을 처형함</a:t>
            </a:r>
            <a:r>
              <a:rPr lang="en-US" altLang="ko-KR" dirty="0" smtClean="0"/>
              <a:t>.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827584" y="5143512"/>
            <a:ext cx="7704856" cy="1093800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1860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이이 </a:t>
            </a:r>
            <a:r>
              <a:rPr lang="ko-KR" altLang="en-US" dirty="0" err="1" smtClean="0"/>
              <a:t>나오스케가</a:t>
            </a:r>
            <a:r>
              <a:rPr lang="ko-KR" altLang="en-US" dirty="0" smtClean="0"/>
              <a:t> 에도 성 </a:t>
            </a:r>
            <a:r>
              <a:rPr lang="ko-KR" altLang="en-US" dirty="0" err="1" smtClean="0"/>
              <a:t>사쿠라다문</a:t>
            </a:r>
            <a:r>
              <a:rPr lang="ko-KR" altLang="en-US" dirty="0" smtClean="0"/>
              <a:t> 앞에서 암살당함으로 인하여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err="1" smtClean="0"/>
              <a:t>존왕</a:t>
            </a:r>
            <a:r>
              <a:rPr lang="ko-KR" altLang="en-US" dirty="0" smtClean="0"/>
              <a:t> 양이 파를 중심으로 하는 </a:t>
            </a:r>
            <a:r>
              <a:rPr lang="ko-KR" altLang="en-US" dirty="0" err="1" smtClean="0"/>
              <a:t>도막파와</a:t>
            </a:r>
            <a:r>
              <a:rPr lang="ko-KR" altLang="en-US" dirty="0" smtClean="0"/>
              <a:t> 막부간에 분쟁이 발생하기 시작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pic>
        <p:nvPicPr>
          <p:cNvPr id="6" name="그림 5" descr="2013-10-26 20;33;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928802"/>
            <a:ext cx="7643834" cy="3993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71435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latin typeface="바탕" pitchFamily="18" charset="-127"/>
                <a:ea typeface="바탕" pitchFamily="18" charset="-127"/>
              </a:rPr>
              <a:t>조슈</a:t>
            </a:r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4400" dirty="0" err="1" smtClean="0">
                <a:latin typeface="바탕" pitchFamily="18" charset="-127"/>
                <a:ea typeface="바탕" pitchFamily="18" charset="-127"/>
              </a:rPr>
              <a:t>도사번</a:t>
            </a:r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400" dirty="0" err="1" smtClean="0">
                <a:latin typeface="바탕" pitchFamily="18" charset="-127"/>
                <a:ea typeface="바탕" pitchFamily="18" charset="-127"/>
              </a:rPr>
              <a:t>사쓰마의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 위치</a:t>
            </a:r>
            <a:endParaRPr lang="ko-KR" altLang="en-US" sz="4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1475656" y="3212976"/>
            <a:ext cx="1152128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왼쪽 화살표 7"/>
          <p:cNvSpPr/>
          <p:nvPr/>
        </p:nvSpPr>
        <p:spPr>
          <a:xfrm>
            <a:off x="5436096" y="2276872"/>
            <a:ext cx="792088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조슈</a:t>
            </a:r>
            <a:endParaRPr lang="ko-KR" altLang="en-US" dirty="0"/>
          </a:p>
        </p:txBody>
      </p:sp>
      <p:sp>
        <p:nvSpPr>
          <p:cNvPr id="9" name="왼쪽 화살표 8"/>
          <p:cNvSpPr/>
          <p:nvPr/>
        </p:nvSpPr>
        <p:spPr>
          <a:xfrm>
            <a:off x="6732240" y="3933056"/>
            <a:ext cx="1080120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도사번</a:t>
            </a:r>
            <a:endParaRPr lang="ko-KR" altLang="en-US" dirty="0"/>
          </a:p>
        </p:txBody>
      </p:sp>
      <p:sp>
        <p:nvSpPr>
          <p:cNvPr id="10" name="왼쪽 화살표 9"/>
          <p:cNvSpPr/>
          <p:nvPr/>
        </p:nvSpPr>
        <p:spPr>
          <a:xfrm>
            <a:off x="2555776" y="4581128"/>
            <a:ext cx="1152128" cy="5760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사쓰마</a:t>
            </a:r>
            <a:endParaRPr lang="ko-KR" altLang="en-US" dirty="0"/>
          </a:p>
        </p:txBody>
      </p:sp>
      <p:sp>
        <p:nvSpPr>
          <p:cNvPr id="11" name="순서도: 대체 처리 10"/>
          <p:cNvSpPr/>
          <p:nvPr/>
        </p:nvSpPr>
        <p:spPr>
          <a:xfrm>
            <a:off x="1071538" y="1643050"/>
            <a:ext cx="7072362" cy="928694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1862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쇼군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이에모치가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교토에</a:t>
            </a:r>
            <a:r>
              <a:rPr lang="ko-KR" altLang="en-US" dirty="0" smtClean="0"/>
              <a:t> 상경하게 되면서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이를 호위하기 위한 낭인 집단이 구성됨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1071538" y="2714620"/>
            <a:ext cx="7072362" cy="114300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1864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금문의 변 사건이 발생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err="1" smtClean="0"/>
              <a:t>조슈</a:t>
            </a:r>
            <a:r>
              <a:rPr lang="ko-KR" altLang="en-US" dirty="0" smtClean="0"/>
              <a:t> 세력은 </a:t>
            </a:r>
            <a:r>
              <a:rPr lang="ko-KR" altLang="en-US" dirty="0" err="1" smtClean="0"/>
              <a:t>교토에서</a:t>
            </a:r>
            <a:r>
              <a:rPr lang="ko-KR" altLang="en-US" dirty="0" smtClean="0"/>
              <a:t> 축출 당하게 되었고</a:t>
            </a:r>
            <a:r>
              <a:rPr lang="en-US" altLang="ko-KR" dirty="0" smtClean="0"/>
              <a:t>,</a:t>
            </a:r>
          </a:p>
          <a:p>
            <a:pPr algn="ctr"/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조슈</a:t>
            </a:r>
            <a:r>
              <a:rPr lang="ko-KR" altLang="en-US" dirty="0" smtClean="0"/>
              <a:t> 정벌로까지 이어짐</a:t>
            </a:r>
            <a:r>
              <a:rPr lang="en-US" altLang="ko-KR" dirty="0" smtClean="0"/>
              <a:t>.</a:t>
            </a:r>
          </a:p>
        </p:txBody>
      </p:sp>
      <p:sp>
        <p:nvSpPr>
          <p:cNvPr id="13" name="순서도: 대체 처리 12"/>
          <p:cNvSpPr/>
          <p:nvPr/>
        </p:nvSpPr>
        <p:spPr>
          <a:xfrm>
            <a:off x="1043608" y="4000504"/>
            <a:ext cx="7100292" cy="1000132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서로 </a:t>
            </a:r>
            <a:r>
              <a:rPr lang="ko-KR" altLang="en-US" dirty="0" err="1" smtClean="0"/>
              <a:t>원수지간이</a:t>
            </a:r>
            <a:r>
              <a:rPr lang="ko-KR" altLang="en-US" dirty="0" smtClean="0"/>
              <a:t> 되었던 </a:t>
            </a:r>
            <a:r>
              <a:rPr lang="ko-KR" altLang="en-US" dirty="0" err="1" smtClean="0"/>
              <a:t>사쓰마와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조슈가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사카모토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료마의</a:t>
            </a:r>
            <a:r>
              <a:rPr lang="ko-KR" altLang="en-US" dirty="0" smtClean="0"/>
              <a:t> 중재로 동맹을 맺어 </a:t>
            </a:r>
            <a:r>
              <a:rPr lang="ko-KR" altLang="en-US" dirty="0" err="1" smtClean="0"/>
              <a:t>삿쵸동맹이</a:t>
            </a:r>
            <a:r>
              <a:rPr lang="ko-KR" altLang="en-US" dirty="0" smtClean="0"/>
              <a:t> 성립됨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4" name="순서도: 대체 처리 13"/>
          <p:cNvSpPr/>
          <p:nvPr/>
        </p:nvSpPr>
        <p:spPr>
          <a:xfrm>
            <a:off x="1043608" y="5214950"/>
            <a:ext cx="7128792" cy="78581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사쓰마와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조슈는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사쓰에이</a:t>
            </a:r>
            <a:r>
              <a:rPr lang="ko-KR" altLang="en-US" dirty="0" smtClean="0"/>
              <a:t> 전쟁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시모노세키</a:t>
            </a:r>
            <a:r>
              <a:rPr lang="ko-KR" altLang="en-US" dirty="0" smtClean="0"/>
              <a:t> 포격 사건을 겪고</a:t>
            </a:r>
            <a:r>
              <a:rPr lang="en-US" altLang="ko-KR" dirty="0" smtClean="0"/>
              <a:t>,</a:t>
            </a:r>
          </a:p>
          <a:p>
            <a:pPr algn="ctr"/>
            <a:r>
              <a:rPr lang="ko-KR" altLang="en-US" dirty="0" smtClean="0"/>
              <a:t>서양세력의 무서움을 </a:t>
            </a:r>
            <a:r>
              <a:rPr lang="ko-KR" altLang="en-US" dirty="0" err="1" smtClean="0"/>
              <a:t>알게되자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양이를</a:t>
            </a:r>
            <a:r>
              <a:rPr lang="ko-KR" altLang="en-US" dirty="0" smtClean="0"/>
              <a:t> 버리고 개항함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>
                <a:latin typeface="바탕" pitchFamily="18" charset="-127"/>
                <a:ea typeface="바탕" pitchFamily="18" charset="-127"/>
              </a:rPr>
              <a:t>신센구미</a:t>
            </a:r>
            <a:r>
              <a:rPr lang="en-US" altLang="ko-KR" sz="4800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4800" dirty="0" err="1" smtClean="0">
                <a:latin typeface="바탕" pitchFamily="18" charset="-127"/>
                <a:ea typeface="바탕" pitchFamily="18" charset="-127"/>
              </a:rPr>
              <a:t>新選組</a:t>
            </a:r>
            <a:r>
              <a:rPr lang="en-US" altLang="ko-KR" sz="4800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sz="4800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" name="그림 6" descr="2013-10-26 21;04;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928802"/>
            <a:ext cx="6034362" cy="46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유신의 주요 내용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071678"/>
            <a:ext cx="7023076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폐변지현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귀족들을 도쿄로 이주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중앙에서 직접적으로 세금 징수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857496"/>
            <a:ext cx="7000924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신분제 철폐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3571876"/>
            <a:ext cx="7000924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징병제 실시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4286256"/>
            <a:ext cx="7000924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의무교육 실시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5000636"/>
            <a:ext cx="7000924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군주제 실시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57158" y="2714620"/>
            <a:ext cx="4248472" cy="115212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전기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9" name="Picture 2" descr="C:\Users\sens\Desktop\장근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6347" y="254921"/>
            <a:ext cx="40767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3"/>
          <p:cNvSpPr txBox="1">
            <a:spLocks/>
          </p:cNvSpPr>
          <p:nvPr/>
        </p:nvSpPr>
        <p:spPr>
          <a:xfrm>
            <a:off x="4846154" y="5697553"/>
            <a:ext cx="4248472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-</a:t>
            </a:r>
            <a:r>
              <a:rPr lang="ko-KR" altLang="en-US" dirty="0" smtClean="0"/>
              <a:t>메이지 천황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529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천황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4000528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000" dirty="0">
                <a:solidFill>
                  <a:schemeClr val="tx1"/>
                </a:solidFill>
              </a:rPr>
              <a:t>제</a:t>
            </a:r>
            <a:r>
              <a:rPr lang="en-US" altLang="ko-KR" sz="2000" dirty="0">
                <a:solidFill>
                  <a:schemeClr val="tx1"/>
                </a:solidFill>
              </a:rPr>
              <a:t>122</a:t>
            </a:r>
            <a:r>
              <a:rPr lang="ko-KR" altLang="en-US" sz="2000" dirty="0">
                <a:solidFill>
                  <a:schemeClr val="tx1"/>
                </a:solidFill>
              </a:rPr>
              <a:t>대 천황</a:t>
            </a: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714348" y="3071810"/>
            <a:ext cx="4005973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일본의 황권 강화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714348" y="4071942"/>
            <a:ext cx="4000528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>
                <a:solidFill>
                  <a:schemeClr val="tx1"/>
                </a:solidFill>
              </a:rPr>
              <a:t>일세일원제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</a:rPr>
              <a:t>一世一元制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714348" y="5000636"/>
            <a:ext cx="4000528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3</a:t>
            </a:r>
            <a:r>
              <a:rPr lang="ko-KR" altLang="en-US" sz="2000" dirty="0" smtClean="0">
                <a:solidFill>
                  <a:schemeClr val="tx1"/>
                </a:solidFill>
              </a:rPr>
              <a:t>일 </a:t>
            </a:r>
            <a:r>
              <a:rPr lang="en-US" altLang="ko-KR" sz="2000" dirty="0" smtClean="0">
                <a:solidFill>
                  <a:schemeClr val="tx1"/>
                </a:solidFill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</a:rPr>
              <a:t>문화의 날 </a:t>
            </a:r>
            <a:r>
              <a:rPr lang="en-US" altLang="ko-KR" sz="2000" dirty="0" smtClean="0">
                <a:solidFill>
                  <a:schemeClr val="tx1"/>
                </a:solidFill>
              </a:rPr>
              <a:t>-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2262200" descr="EMB00005dac9c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0506"/>
            <a:ext cx="1835486" cy="40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2262280" descr="EMB00005dac9c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574" y="1650506"/>
            <a:ext cx="1836204" cy="40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부제목 4"/>
          <p:cNvSpPr txBox="1">
            <a:spLocks/>
          </p:cNvSpPr>
          <p:nvPr/>
        </p:nvSpPr>
        <p:spPr>
          <a:xfrm>
            <a:off x="5363370" y="6093296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tx1"/>
                </a:solidFill>
              </a:rPr>
              <a:t>-</a:t>
            </a:r>
            <a:r>
              <a:rPr lang="ko-KR" altLang="en-US" sz="2000" b="1" dirty="0" err="1">
                <a:solidFill>
                  <a:schemeClr val="tx1"/>
                </a:solidFill>
              </a:rPr>
              <a:t>메이지천황과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 err="1">
                <a:solidFill>
                  <a:schemeClr val="tx1"/>
                </a:solidFill>
              </a:rPr>
              <a:t>하루코</a:t>
            </a:r>
            <a:r>
              <a:rPr lang="ko-KR" altLang="en-US" sz="2000" b="1" dirty="0">
                <a:solidFill>
                  <a:schemeClr val="tx1"/>
                </a:solidFill>
              </a:rPr>
              <a:t> 황후</a:t>
            </a:r>
            <a:r>
              <a:rPr lang="en-US" altLang="ko-KR" sz="2000" b="1" dirty="0">
                <a:solidFill>
                  <a:schemeClr val="tx1"/>
                </a:solidFill>
              </a:rPr>
              <a:t>-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7" grpId="0" animBg="1"/>
      <p:bldP spid="8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시대의 개혁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2500299" y="1819863"/>
            <a:ext cx="4071965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판적봉환과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폐번치현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부제목 4"/>
          <p:cNvSpPr txBox="1">
            <a:spLocks/>
          </p:cNvSpPr>
          <p:nvPr/>
        </p:nvSpPr>
        <p:spPr>
          <a:xfrm>
            <a:off x="2500298" y="2500306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</a:rPr>
              <a:t>영토 경계의 확정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부제목 4"/>
          <p:cNvSpPr txBox="1">
            <a:spLocks/>
          </p:cNvSpPr>
          <p:nvPr/>
        </p:nvSpPr>
        <p:spPr>
          <a:xfrm>
            <a:off x="2500298" y="3140968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3. </a:t>
            </a:r>
            <a:r>
              <a:rPr lang="ko-KR" altLang="en-US" sz="2000" dirty="0" smtClean="0">
                <a:solidFill>
                  <a:schemeClr val="tx1"/>
                </a:solidFill>
              </a:rPr>
              <a:t>신분 제도의 폐지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부제목 4"/>
          <p:cNvSpPr txBox="1">
            <a:spLocks/>
          </p:cNvSpPr>
          <p:nvPr/>
        </p:nvSpPr>
        <p:spPr>
          <a:xfrm>
            <a:off x="2500298" y="3786190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smtClean="0">
                <a:solidFill>
                  <a:schemeClr val="tx1"/>
                </a:solidFill>
              </a:rPr>
              <a:t>국민개병제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부제목 4"/>
          <p:cNvSpPr txBox="1">
            <a:spLocks/>
          </p:cNvSpPr>
          <p:nvPr/>
        </p:nvSpPr>
        <p:spPr>
          <a:xfrm>
            <a:off x="2500298" y="4357694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smtClean="0">
                <a:solidFill>
                  <a:schemeClr val="tx1"/>
                </a:solidFill>
              </a:rPr>
              <a:t>5. </a:t>
            </a:r>
            <a:r>
              <a:rPr lang="ko-KR" altLang="en-US" sz="2000" dirty="0" smtClean="0">
                <a:solidFill>
                  <a:schemeClr val="tx1"/>
                </a:solidFill>
              </a:rPr>
              <a:t>학제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부제목 4"/>
          <p:cNvSpPr txBox="1">
            <a:spLocks/>
          </p:cNvSpPr>
          <p:nvPr/>
        </p:nvSpPr>
        <p:spPr>
          <a:xfrm>
            <a:off x="2500298" y="4929198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6. </a:t>
            </a:r>
            <a:r>
              <a:rPr lang="ko-KR" altLang="en-US" sz="2000" dirty="0" smtClean="0">
                <a:solidFill>
                  <a:schemeClr val="tx1"/>
                </a:solidFill>
              </a:rPr>
              <a:t>지조개정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2500298" y="5500702"/>
            <a:ext cx="407196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7. </a:t>
            </a:r>
            <a:r>
              <a:rPr lang="ko-KR" altLang="en-US" sz="2000" dirty="0" smtClean="0">
                <a:solidFill>
                  <a:schemeClr val="tx1"/>
                </a:solidFill>
              </a:rPr>
              <a:t>식산흥업정책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전기의 주요사건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571473" y="2000240"/>
            <a:ext cx="2786082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1.  </a:t>
            </a:r>
            <a:r>
              <a:rPr lang="ko-KR" altLang="en-US" sz="2000" dirty="0" smtClean="0">
                <a:solidFill>
                  <a:schemeClr val="tx1"/>
                </a:solidFill>
              </a:rPr>
              <a:t>청일 수호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조규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3571868" y="2000240"/>
            <a:ext cx="2286016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</a:rPr>
              <a:t>단발령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부제목 4"/>
          <p:cNvSpPr txBox="1">
            <a:spLocks/>
          </p:cNvSpPr>
          <p:nvPr/>
        </p:nvSpPr>
        <p:spPr>
          <a:xfrm>
            <a:off x="6072198" y="1985015"/>
            <a:ext cx="2483083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3. </a:t>
            </a:r>
            <a:r>
              <a:rPr lang="ko-KR" altLang="en-US" sz="2000" dirty="0" smtClean="0">
                <a:solidFill>
                  <a:schemeClr val="tx1"/>
                </a:solidFill>
              </a:rPr>
              <a:t>그레고리력 도입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부제목 4"/>
          <p:cNvSpPr txBox="1">
            <a:spLocks/>
          </p:cNvSpPr>
          <p:nvPr/>
        </p:nvSpPr>
        <p:spPr>
          <a:xfrm>
            <a:off x="3478334" y="3000372"/>
            <a:ext cx="2212241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5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폐도령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부제목 4"/>
          <p:cNvSpPr txBox="1">
            <a:spLocks/>
          </p:cNvSpPr>
          <p:nvPr/>
        </p:nvSpPr>
        <p:spPr>
          <a:xfrm>
            <a:off x="1331637" y="3933056"/>
            <a:ext cx="2831153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7.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세이난</a:t>
            </a:r>
            <a:r>
              <a:rPr lang="ko-KR" altLang="en-US" sz="2000" dirty="0" smtClean="0">
                <a:solidFill>
                  <a:schemeClr val="tx1"/>
                </a:solidFill>
              </a:rPr>
              <a:t> 전쟁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부제목 4"/>
          <p:cNvSpPr txBox="1">
            <a:spLocks/>
          </p:cNvSpPr>
          <p:nvPr/>
        </p:nvSpPr>
        <p:spPr>
          <a:xfrm>
            <a:off x="6213018" y="2996952"/>
            <a:ext cx="2714644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6. </a:t>
            </a:r>
            <a:r>
              <a:rPr lang="ko-KR" altLang="en-US" sz="2000" dirty="0" smtClean="0">
                <a:solidFill>
                  <a:schemeClr val="tx1"/>
                </a:solidFill>
              </a:rPr>
              <a:t>강화도 조약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부제목 4"/>
          <p:cNvSpPr txBox="1">
            <a:spLocks/>
          </p:cNvSpPr>
          <p:nvPr/>
        </p:nvSpPr>
        <p:spPr>
          <a:xfrm>
            <a:off x="683568" y="3000372"/>
            <a:ext cx="2205180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4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정한론</a:t>
            </a:r>
            <a:r>
              <a:rPr lang="ko-KR" altLang="en-US" sz="2000" dirty="0" smtClean="0">
                <a:solidFill>
                  <a:schemeClr val="tx1"/>
                </a:solidFill>
              </a:rPr>
              <a:t> 정변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4468718" y="3941616"/>
            <a:ext cx="2840712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8. </a:t>
            </a:r>
            <a:r>
              <a:rPr lang="ko-KR" altLang="en-US" sz="2000" dirty="0" smtClean="0">
                <a:solidFill>
                  <a:schemeClr val="tx1"/>
                </a:solidFill>
              </a:rPr>
              <a:t>자유민권운동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285720" y="4786322"/>
            <a:ext cx="2745244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9. </a:t>
            </a:r>
            <a:r>
              <a:rPr lang="ko-KR" altLang="en-US" sz="2000" dirty="0" smtClean="0">
                <a:solidFill>
                  <a:schemeClr val="tx1"/>
                </a:solidFill>
              </a:rPr>
              <a:t>메이지 </a:t>
            </a:r>
            <a:r>
              <a:rPr lang="en-US" altLang="ko-KR" sz="2000" dirty="0" smtClean="0">
                <a:solidFill>
                  <a:schemeClr val="tx1"/>
                </a:solidFill>
              </a:rPr>
              <a:t>14</a:t>
            </a:r>
            <a:r>
              <a:rPr lang="ko-KR" altLang="en-US" sz="2000" dirty="0" smtClean="0">
                <a:solidFill>
                  <a:schemeClr val="tx1"/>
                </a:solidFill>
              </a:rPr>
              <a:t>년 정변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부제목 4"/>
          <p:cNvSpPr txBox="1">
            <a:spLocks/>
          </p:cNvSpPr>
          <p:nvPr/>
        </p:nvSpPr>
        <p:spPr>
          <a:xfrm>
            <a:off x="3286116" y="4786322"/>
            <a:ext cx="3071834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10.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마츠카타</a:t>
            </a:r>
            <a:r>
              <a:rPr lang="ko-KR" altLang="en-US" sz="2000" dirty="0" smtClean="0">
                <a:solidFill>
                  <a:schemeClr val="tx1"/>
                </a:solidFill>
              </a:rPr>
              <a:t> 인플레이션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부제목 4"/>
          <p:cNvSpPr txBox="1">
            <a:spLocks/>
          </p:cNvSpPr>
          <p:nvPr/>
        </p:nvSpPr>
        <p:spPr>
          <a:xfrm>
            <a:off x="6500826" y="4786322"/>
            <a:ext cx="2172745" cy="43204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11.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텐진조약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청일수호조규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568231" y="2132856"/>
            <a:ext cx="4032448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1873</a:t>
            </a:r>
            <a:r>
              <a:rPr lang="ko-KR" altLang="en-US" sz="2000" dirty="0" smtClean="0">
                <a:solidFill>
                  <a:schemeClr val="tx1"/>
                </a:solidFill>
              </a:rPr>
              <a:t>년 시행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2569013" y="3176972"/>
            <a:ext cx="4005973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solidFill>
                  <a:schemeClr val="tx1"/>
                </a:solidFill>
              </a:rPr>
              <a:t>대등조약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對等條約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2571736" y="4200196"/>
            <a:ext cx="4000527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solidFill>
                  <a:schemeClr val="tx1"/>
                </a:solidFill>
              </a:rPr>
              <a:t>청 </a:t>
            </a:r>
            <a:r>
              <a:rPr lang="en-US" altLang="ko-KR" sz="2000" dirty="0">
                <a:solidFill>
                  <a:schemeClr val="tx1"/>
                </a:solidFill>
              </a:rPr>
              <a:t>·</a:t>
            </a:r>
            <a:r>
              <a:rPr lang="ko-KR" altLang="en-US" sz="2000" dirty="0" err="1">
                <a:solidFill>
                  <a:schemeClr val="tx1"/>
                </a:solidFill>
              </a:rPr>
              <a:t>일동맹을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의도한 조약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2571736" y="5212756"/>
            <a:ext cx="4000527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1880</a:t>
            </a:r>
            <a:r>
              <a:rPr lang="ko-KR" altLang="en-US" sz="2000" dirty="0" smtClean="0">
                <a:solidFill>
                  <a:schemeClr val="tx1"/>
                </a:solidFill>
              </a:rPr>
              <a:t>년 청나라의 일방적인 파기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868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바탕" pitchFamily="18" charset="-127"/>
                <a:ea typeface="바탕" pitchFamily="18" charset="-127"/>
              </a:rPr>
              <a:t>목차</a:t>
            </a:r>
            <a:endParaRPr lang="ko-KR" altLang="en-US" sz="60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285992"/>
            <a:ext cx="3130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막부 말기</a:t>
            </a:r>
            <a:endParaRPr lang="en-US" altLang="ko-KR" sz="4400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3143248"/>
            <a:ext cx="3882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메이지 유신</a:t>
            </a:r>
            <a:endParaRPr lang="ko-KR" altLang="en-US" sz="4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000504"/>
            <a:ext cx="3882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3. 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메이지 전기</a:t>
            </a:r>
            <a:endParaRPr lang="ko-KR" altLang="en-US" sz="4400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4857760"/>
            <a:ext cx="3882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latin typeface="바탕" pitchFamily="18" charset="-127"/>
                <a:ea typeface="바탕" pitchFamily="18" charset="-127"/>
              </a:rPr>
              <a:t>4. </a:t>
            </a:r>
            <a:r>
              <a:rPr lang="ko-KR" altLang="en-US" sz="4400" dirty="0" smtClean="0">
                <a:latin typeface="바탕" pitchFamily="18" charset="-127"/>
                <a:ea typeface="바탕" pitchFamily="18" charset="-127"/>
              </a:rPr>
              <a:t>메이지 말기</a:t>
            </a:r>
            <a:endParaRPr lang="ko-KR" altLang="en-US" sz="4400" dirty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단발령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존마게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폐지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endParaRPr lang="en-US" altLang="ko-KR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892266" y="6165304"/>
            <a:ext cx="3384377" cy="432048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-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존마게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-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2263800" descr="EMB00005dac9c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11048"/>
            <a:ext cx="5000660" cy="48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83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정한론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정변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6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년 정변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1285884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원인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3357554" y="2061076"/>
            <a:ext cx="5429288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사이고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다카모리의</a:t>
            </a:r>
            <a:r>
              <a:rPr lang="ko-KR" altLang="en-US" sz="2000" dirty="0" smtClean="0">
                <a:solidFill>
                  <a:schemeClr val="tx1"/>
                </a:solidFill>
              </a:rPr>
              <a:t> 조선 사절 파견 문제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928662" y="2928934"/>
            <a:ext cx="1299246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결과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928662" y="4000504"/>
            <a:ext cx="1285884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영향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3321247" y="2924944"/>
            <a:ext cx="5499225" cy="5040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정부 수뇌부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반이상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&amp; </a:t>
            </a:r>
            <a:r>
              <a:rPr lang="ko-KR" altLang="en-US" sz="2000" dirty="0" smtClean="0">
                <a:solidFill>
                  <a:schemeClr val="tx1"/>
                </a:solidFill>
              </a:rPr>
              <a:t>군인 관료 약 </a:t>
            </a:r>
            <a:r>
              <a:rPr lang="en-US" altLang="ko-KR" sz="2000" dirty="0" smtClean="0">
                <a:solidFill>
                  <a:schemeClr val="tx1"/>
                </a:solidFill>
              </a:rPr>
              <a:t>600</a:t>
            </a:r>
            <a:r>
              <a:rPr lang="ko-KR" altLang="en-US" sz="2000" dirty="0" smtClean="0">
                <a:solidFill>
                  <a:schemeClr val="tx1"/>
                </a:solidFill>
              </a:rPr>
              <a:t>명 사퇴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3357554" y="3929066"/>
            <a:ext cx="5537033" cy="1330237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이후 사족 반란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</a:rPr>
              <a:t>세이난</a:t>
            </a:r>
            <a:r>
              <a:rPr lang="ko-KR" altLang="en-US" sz="2000" dirty="0">
                <a:solidFill>
                  <a:schemeClr val="tx1"/>
                </a:solidFill>
              </a:rPr>
              <a:t> 전쟁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과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자유민권운동의 발단이 됨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7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강화도 조약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827584" y="1916832"/>
            <a:ext cx="4017620" cy="432048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dirty="0" smtClean="0">
                <a:solidFill>
                  <a:schemeClr val="tx1"/>
                </a:solidFill>
              </a:rPr>
              <a:t>1876</a:t>
            </a:r>
            <a:r>
              <a:rPr lang="ko-KR" altLang="en-US" sz="1700" dirty="0" smtClean="0">
                <a:solidFill>
                  <a:schemeClr val="tx1"/>
                </a:solidFill>
              </a:rPr>
              <a:t>년 일본과 조선의 불평등 조약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827584" y="2582128"/>
            <a:ext cx="4017620" cy="4061582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schemeClr val="tx1"/>
                </a:solidFill>
              </a:rPr>
              <a:t>사족들의 불만을 밖으로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구미 제국과의 불평등 조약을 개정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  <a:p>
            <a:r>
              <a:rPr lang="ko-KR" altLang="en-US" sz="1700" dirty="0" err="1" smtClean="0">
                <a:solidFill>
                  <a:schemeClr val="tx1"/>
                </a:solidFill>
              </a:rPr>
              <a:t>운요호</a:t>
            </a:r>
            <a:r>
              <a:rPr lang="ko-KR" altLang="en-US" sz="1700" dirty="0" smtClean="0">
                <a:solidFill>
                  <a:schemeClr val="tx1"/>
                </a:solidFill>
              </a:rPr>
              <a:t> 사건이 원인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이후 조선은 청나라의 주선으로 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미국과 통상 조약 체결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 smtClean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및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 smtClean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영국을 비롯한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유렵들과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우호 통상 조약 시작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  <a:p>
            <a:endParaRPr lang="en-US" altLang="ko-KR" sz="1700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sens\Desktop\말똥가리\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705" y="1916831"/>
            <a:ext cx="381878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6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세이난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전쟁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(1873 ~ 1877)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323528" y="2061076"/>
            <a:ext cx="1224136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원인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1822718" y="2061076"/>
            <a:ext cx="3535100" cy="719852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사이고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다카모리의</a:t>
            </a:r>
            <a:r>
              <a:rPr lang="ko-KR" altLang="en-US" sz="2000" dirty="0" smtClean="0">
                <a:solidFill>
                  <a:schemeClr val="tx1"/>
                </a:solidFill>
              </a:rPr>
              <a:t> 학생들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중심의 반정부 기운 고조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323528" y="2924944"/>
            <a:ext cx="1238964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결과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285720" y="3929066"/>
            <a:ext cx="1283532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영향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1785918" y="2928934"/>
            <a:ext cx="3571900" cy="901590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전쟁 </a:t>
            </a:r>
            <a:r>
              <a:rPr lang="en-US" altLang="ko-KR" sz="2000" dirty="0" smtClean="0">
                <a:solidFill>
                  <a:schemeClr val="tx1"/>
                </a:solidFill>
              </a:rPr>
              <a:t>8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개월만에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사이고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타카모리의</a:t>
            </a:r>
            <a:r>
              <a:rPr lang="ko-KR" altLang="en-US" sz="2000" dirty="0" smtClean="0">
                <a:solidFill>
                  <a:schemeClr val="tx1"/>
                </a:solidFill>
              </a:rPr>
              <a:t> 자결로 전쟁 종료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1785918" y="3929066"/>
            <a:ext cx="3643338" cy="1690278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징병제에 의한 군대의 위력 증명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메이지 정부의 기초 확립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메이지 유신의 완성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ens\Desktop\말똥가리\dda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11" y="2036678"/>
            <a:ext cx="2987824" cy="42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자유민권운동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1224136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</a:rPr>
              <a:t>원인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2643174" y="2071678"/>
            <a:ext cx="5643602" cy="53994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solidFill>
                  <a:schemeClr val="tx1"/>
                </a:solidFill>
              </a:rPr>
              <a:t>사쓰마</a:t>
            </a:r>
            <a:r>
              <a:rPr lang="en-US" altLang="ko-KR" sz="2000" dirty="0" smtClean="0">
                <a:solidFill>
                  <a:schemeClr val="tx1"/>
                </a:solidFill>
              </a:rPr>
              <a:t>&amp;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조슈</a:t>
            </a:r>
            <a:r>
              <a:rPr lang="ko-KR" altLang="en-US" sz="2000" dirty="0" smtClean="0">
                <a:solidFill>
                  <a:schemeClr val="tx1"/>
                </a:solidFill>
              </a:rPr>
              <a:t> 출신의 권력 독점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2643174" y="3000372"/>
            <a:ext cx="5643242" cy="338437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chemeClr val="tx1"/>
                </a:solidFill>
              </a:rPr>
              <a:t>1874</a:t>
            </a:r>
            <a:r>
              <a:rPr lang="ko-KR" altLang="en-US" sz="1600" dirty="0" smtClean="0">
                <a:solidFill>
                  <a:schemeClr val="tx1"/>
                </a:solidFill>
              </a:rPr>
              <a:t>년 전직 정부고관들의 </a:t>
            </a:r>
            <a:r>
              <a:rPr lang="en-US" altLang="ko-KR" sz="1600" dirty="0" smtClean="0">
                <a:solidFill>
                  <a:schemeClr val="tx1"/>
                </a:solidFill>
              </a:rPr>
              <a:t>‘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민선의원선립건백서</a:t>
            </a:r>
            <a:r>
              <a:rPr lang="en-US" altLang="ko-KR" sz="1600" dirty="0" smtClean="0">
                <a:solidFill>
                  <a:schemeClr val="tx1"/>
                </a:solidFill>
              </a:rPr>
              <a:t>’ </a:t>
            </a:r>
            <a:r>
              <a:rPr lang="ko-KR" altLang="en-US" sz="1600" dirty="0" smtClean="0">
                <a:solidFill>
                  <a:schemeClr val="tx1"/>
                </a:solidFill>
              </a:rPr>
              <a:t>제출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↓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에토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신페이의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‘</a:t>
            </a:r>
            <a:r>
              <a:rPr lang="ko-KR" altLang="en-US" sz="1600" dirty="0" smtClean="0">
                <a:solidFill>
                  <a:schemeClr val="tx1"/>
                </a:solidFill>
              </a:rPr>
              <a:t>사가의 난</a:t>
            </a:r>
            <a:r>
              <a:rPr lang="en-US" altLang="ko-KR" sz="1600" dirty="0" smtClean="0">
                <a:solidFill>
                  <a:schemeClr val="tx1"/>
                </a:solidFill>
              </a:rPr>
              <a:t>’</a:t>
            </a:r>
          </a:p>
          <a:p>
            <a:r>
              <a:rPr lang="ko-KR" altLang="en-US" sz="1600" dirty="0">
                <a:solidFill>
                  <a:schemeClr val="tx1"/>
                </a:solidFill>
              </a:rPr>
              <a:t>↓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건백서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‘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닛시신지시</a:t>
            </a:r>
            <a:r>
              <a:rPr lang="en-US" altLang="ko-KR" sz="1600" dirty="0" smtClean="0">
                <a:solidFill>
                  <a:schemeClr val="tx1"/>
                </a:solidFill>
              </a:rPr>
              <a:t>’</a:t>
            </a:r>
            <a:r>
              <a:rPr lang="ko-KR" altLang="en-US" sz="1600" dirty="0" smtClean="0">
                <a:solidFill>
                  <a:schemeClr val="tx1"/>
                </a:solidFill>
              </a:rPr>
              <a:t>에 공표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↓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세이난</a:t>
            </a:r>
            <a:r>
              <a:rPr lang="ko-KR" altLang="en-US" sz="1600" dirty="0" smtClean="0">
                <a:solidFill>
                  <a:schemeClr val="tx1"/>
                </a:solidFill>
              </a:rPr>
              <a:t> 전쟁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↓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메이지 </a:t>
            </a:r>
            <a:r>
              <a:rPr lang="en-US" altLang="ko-KR" sz="1600" dirty="0" smtClean="0">
                <a:solidFill>
                  <a:schemeClr val="tx1"/>
                </a:solidFill>
              </a:rPr>
              <a:t>14</a:t>
            </a:r>
            <a:r>
              <a:rPr lang="ko-KR" altLang="en-US" sz="1600" dirty="0" smtClean="0">
                <a:solidFill>
                  <a:schemeClr val="tx1"/>
                </a:solidFill>
              </a:rPr>
              <a:t>년 정변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↓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>
                <a:solidFill>
                  <a:schemeClr val="tx1"/>
                </a:solidFill>
              </a:rPr>
              <a:t>‘</a:t>
            </a:r>
            <a:r>
              <a:rPr lang="ko-KR" altLang="en-US" sz="1600" dirty="0">
                <a:solidFill>
                  <a:schemeClr val="tx1"/>
                </a:solidFill>
              </a:rPr>
              <a:t>자유당</a:t>
            </a:r>
            <a:r>
              <a:rPr lang="en-US" altLang="ko-KR" sz="1600" dirty="0">
                <a:solidFill>
                  <a:schemeClr val="tx1"/>
                </a:solidFill>
              </a:rPr>
              <a:t>’ ‘</a:t>
            </a:r>
            <a:r>
              <a:rPr lang="ko-KR" altLang="en-US" sz="1600" dirty="0">
                <a:solidFill>
                  <a:schemeClr val="tx1"/>
                </a:solidFill>
              </a:rPr>
              <a:t>입헌개진당</a:t>
            </a:r>
            <a:r>
              <a:rPr lang="en-US" altLang="ko-KR" sz="1600" dirty="0">
                <a:solidFill>
                  <a:schemeClr val="tx1"/>
                </a:solidFill>
              </a:rPr>
              <a:t>’ ‘</a:t>
            </a:r>
            <a:r>
              <a:rPr lang="ko-KR" altLang="en-US" sz="1600" dirty="0">
                <a:solidFill>
                  <a:schemeClr val="tx1"/>
                </a:solidFill>
              </a:rPr>
              <a:t>입헌제정당</a:t>
            </a:r>
            <a:r>
              <a:rPr lang="en-US" altLang="ko-KR" sz="1600" dirty="0">
                <a:solidFill>
                  <a:schemeClr val="tx1"/>
                </a:solidFill>
              </a:rPr>
              <a:t>’ </a:t>
            </a:r>
            <a:r>
              <a:rPr lang="ko-KR" altLang="en-US" sz="1600" dirty="0">
                <a:solidFill>
                  <a:schemeClr val="tx1"/>
                </a:solidFill>
              </a:rPr>
              <a:t>결성</a:t>
            </a:r>
            <a:endParaRPr lang="en-US" altLang="ko-KR" sz="1600" dirty="0">
              <a:solidFill>
                <a:schemeClr val="tx1"/>
              </a:solidFill>
            </a:endParaRPr>
          </a:p>
          <a:p>
            <a:endParaRPr lang="en-US" altLang="ko-KR" sz="1600" dirty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0" name="부제목 4"/>
          <p:cNvSpPr txBox="1">
            <a:spLocks/>
          </p:cNvSpPr>
          <p:nvPr/>
        </p:nvSpPr>
        <p:spPr>
          <a:xfrm>
            <a:off x="1000100" y="3143248"/>
            <a:ext cx="1224136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dirty="0" smtClean="0"/>
              <a:t>과</a:t>
            </a:r>
            <a:r>
              <a:rPr lang="ko-KR" altLang="en-US" sz="2000" dirty="0"/>
              <a:t>정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15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14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년 정변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1857356" y="1714488"/>
            <a:ext cx="3652450" cy="8572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‘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훗카이도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개척사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</a:rPr>
              <a:t>관유물 </a:t>
            </a:r>
            <a:r>
              <a:rPr lang="ko-KR" altLang="en-US" sz="2000" dirty="0">
                <a:solidFill>
                  <a:schemeClr val="tx1"/>
                </a:solidFill>
              </a:rPr>
              <a:t>불하 </a:t>
            </a:r>
            <a:r>
              <a:rPr lang="ko-KR" altLang="en-US" sz="2000" dirty="0" smtClean="0">
                <a:solidFill>
                  <a:schemeClr val="tx1"/>
                </a:solidFill>
              </a:rPr>
              <a:t>사건</a:t>
            </a:r>
            <a:r>
              <a:rPr lang="en-US" altLang="ko-KR" sz="2000" dirty="0" smtClean="0">
                <a:solidFill>
                  <a:schemeClr val="tx1"/>
                </a:solidFill>
              </a:rPr>
              <a:t>’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1643042" y="5643578"/>
            <a:ext cx="4000528" cy="105446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700" dirty="0" err="1" smtClean="0">
                <a:solidFill>
                  <a:schemeClr val="tx1"/>
                </a:solidFill>
              </a:rPr>
              <a:t>이토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히로부미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en-US" altLang="ko-KR" sz="1700" dirty="0" smtClean="0">
                <a:solidFill>
                  <a:schemeClr val="tx1"/>
                </a:solidFill>
              </a:rPr>
              <a:t>1885</a:t>
            </a:r>
            <a:r>
              <a:rPr lang="ko-KR" altLang="en-US" sz="1700" dirty="0" smtClean="0">
                <a:solidFill>
                  <a:schemeClr val="tx1"/>
                </a:solidFill>
              </a:rPr>
              <a:t>년 </a:t>
            </a:r>
            <a:r>
              <a:rPr lang="en-US" altLang="ko-KR" sz="1700" dirty="0" smtClean="0">
                <a:solidFill>
                  <a:schemeClr val="tx1"/>
                </a:solidFill>
              </a:rPr>
              <a:t>‘</a:t>
            </a:r>
            <a:r>
              <a:rPr lang="ko-KR" altLang="en-US" sz="1700" dirty="0" smtClean="0">
                <a:solidFill>
                  <a:schemeClr val="tx1"/>
                </a:solidFill>
              </a:rPr>
              <a:t>내각제도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 창설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endParaRPr lang="en-US" altLang="ko-KR" sz="1700" dirty="0" smtClean="0">
              <a:solidFill>
                <a:schemeClr val="tx1"/>
              </a:solidFill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</a:rPr>
              <a:t>초대 내각 총리대신에 취임</a:t>
            </a:r>
            <a:endParaRPr lang="en-US" altLang="ko-KR" sz="1700" dirty="0" smtClean="0">
              <a:solidFill>
                <a:schemeClr val="tx1"/>
              </a:solidFill>
            </a:endParaRPr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1857356" y="2997596"/>
            <a:ext cx="3652450" cy="2373984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 smtClean="0">
                <a:solidFill>
                  <a:schemeClr val="tx1"/>
                </a:solidFill>
              </a:rPr>
              <a:t>오쿠마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시게노부의</a:t>
            </a:r>
            <a:r>
              <a:rPr lang="ko-KR" altLang="en-US" sz="1600" dirty="0" smtClean="0">
                <a:solidFill>
                  <a:schemeClr val="tx1"/>
                </a:solidFill>
              </a:rPr>
              <a:t> 정당정치 주장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↓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이토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히로부미와</a:t>
            </a:r>
            <a:r>
              <a:rPr lang="ko-KR" altLang="en-US" sz="1600" dirty="0" smtClean="0">
                <a:solidFill>
                  <a:schemeClr val="tx1"/>
                </a:solidFill>
              </a:rPr>
              <a:t> 대립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↓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‘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훗카이도</a:t>
            </a:r>
            <a:r>
              <a:rPr lang="ko-KR" altLang="en-US" sz="1600" dirty="0" smtClean="0">
                <a:solidFill>
                  <a:schemeClr val="tx1"/>
                </a:solidFill>
              </a:rPr>
              <a:t> 개척사 관유물 불하 사건</a:t>
            </a:r>
            <a:r>
              <a:rPr lang="en-US" altLang="ko-KR" sz="1600" dirty="0" smtClean="0">
                <a:solidFill>
                  <a:schemeClr val="tx1"/>
                </a:solidFill>
              </a:rPr>
              <a:t>’</a:t>
            </a:r>
            <a:r>
              <a:rPr lang="ko-KR" altLang="en-US" sz="1600" dirty="0" smtClean="0">
                <a:solidFill>
                  <a:schemeClr val="tx1"/>
                </a:solidFill>
              </a:rPr>
              <a:t> 발생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↓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오쿠마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시게노부</a:t>
            </a:r>
            <a:r>
              <a:rPr lang="ko-KR" altLang="en-US" sz="1600" dirty="0" smtClean="0">
                <a:solidFill>
                  <a:schemeClr val="tx1"/>
                </a:solidFill>
              </a:rPr>
              <a:t> 일당 추방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>
                <a:solidFill>
                  <a:schemeClr val="tx1"/>
                </a:solidFill>
              </a:rPr>
              <a:t>↓</a:t>
            </a:r>
            <a:endParaRPr lang="en-US" altLang="ko-KR" sz="1600" dirty="0">
              <a:solidFill>
                <a:schemeClr val="tx1"/>
              </a:solidFill>
            </a:endParaRP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조슈</a:t>
            </a:r>
            <a:r>
              <a:rPr lang="ko-KR" altLang="en-US" sz="1600" dirty="0" smtClean="0">
                <a:solidFill>
                  <a:schemeClr val="tx1"/>
                </a:solidFill>
              </a:rPr>
              <a:t> 세력의 지도력 강화</a:t>
            </a:r>
            <a:endParaRPr lang="en-US" altLang="ko-KR" sz="1600" dirty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C:\Users\sens\Desktop\말똥가리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1727067" cy="3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ns\Desktop\말똥가리\12333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643050"/>
            <a:ext cx="1800200" cy="3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부제목 4"/>
          <p:cNvSpPr txBox="1">
            <a:spLocks/>
          </p:cNvSpPr>
          <p:nvPr/>
        </p:nvSpPr>
        <p:spPr>
          <a:xfrm>
            <a:off x="214282" y="1928802"/>
            <a:ext cx="1285884" cy="504056"/>
          </a:xfrm>
          <a:prstGeom prst="chevron">
            <a:avLst/>
          </a:prstGeom>
          <a:ln w="25400" cap="flat" cmpd="sng" algn="ctr">
            <a:solidFill>
              <a:srgbClr val="D48886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원인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부제목 4"/>
          <p:cNvSpPr txBox="1">
            <a:spLocks/>
          </p:cNvSpPr>
          <p:nvPr/>
        </p:nvSpPr>
        <p:spPr>
          <a:xfrm>
            <a:off x="214282" y="2928934"/>
            <a:ext cx="1299246" cy="50006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과정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9" name="부제목 4"/>
          <p:cNvSpPr txBox="1">
            <a:spLocks/>
          </p:cNvSpPr>
          <p:nvPr/>
        </p:nvSpPr>
        <p:spPr>
          <a:xfrm>
            <a:off x="142844" y="5572140"/>
            <a:ext cx="1285884" cy="504056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결</a:t>
            </a:r>
            <a:r>
              <a:rPr lang="ko-KR" altLang="en-US" sz="2000" dirty="0">
                <a:solidFill>
                  <a:schemeClr val="tx1"/>
                </a:solidFill>
              </a:rPr>
              <a:t>과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마츠카타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인플레이션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827584" y="1916832"/>
            <a:ext cx="4017620" cy="432048"/>
          </a:xfrm>
          <a:prstGeom prst="chevron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대장대신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마츠카타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마사요시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부제목 4"/>
          <p:cNvSpPr txBox="1">
            <a:spLocks/>
          </p:cNvSpPr>
          <p:nvPr/>
        </p:nvSpPr>
        <p:spPr>
          <a:xfrm>
            <a:off x="827584" y="2582128"/>
            <a:ext cx="4017620" cy="4061582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solidFill>
                  <a:schemeClr val="tx1"/>
                </a:solidFill>
              </a:rPr>
              <a:t>당시 국가 재정은 파탄 상태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불환지폐의 증가로 인한 재정의 압박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</a:rPr>
              <a:t>엔의 가치 등귀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</a:rPr>
              <a:t>&amp; </a:t>
            </a:r>
            <a:r>
              <a:rPr lang="ko-KR" altLang="en-US" sz="1800" dirty="0" smtClean="0">
                <a:solidFill>
                  <a:schemeClr val="tx1"/>
                </a:solidFill>
              </a:rPr>
              <a:t>물가 폭락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</a:rPr>
              <a:t>고리대금업자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endParaRPr lang="en-US" altLang="ko-KR" sz="1800" dirty="0" smtClean="0">
              <a:solidFill>
                <a:schemeClr val="tx1"/>
              </a:solidFill>
            </a:endParaRPr>
          </a:p>
          <a:p>
            <a:r>
              <a:rPr lang="ko-KR" altLang="en-US" sz="1800" dirty="0" err="1" smtClean="0">
                <a:solidFill>
                  <a:schemeClr val="tx1"/>
                </a:solidFill>
              </a:rPr>
              <a:t>곤민의</a:t>
            </a:r>
            <a:r>
              <a:rPr lang="ko-KR" altLang="en-US" sz="1800" dirty="0" smtClean="0">
                <a:solidFill>
                  <a:schemeClr val="tx1"/>
                </a:solidFill>
              </a:rPr>
              <a:t> 등장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r>
              <a:rPr lang="en-US" altLang="ko-KR" sz="1800" dirty="0" smtClean="0">
                <a:solidFill>
                  <a:schemeClr val="tx1"/>
                </a:solidFill>
              </a:rPr>
              <a:t>‘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지치부</a:t>
            </a:r>
            <a:r>
              <a:rPr lang="ko-KR" altLang="en-US" sz="1800" dirty="0" smtClean="0">
                <a:solidFill>
                  <a:schemeClr val="tx1"/>
                </a:solidFill>
              </a:rPr>
              <a:t> 사건</a:t>
            </a:r>
            <a:r>
              <a:rPr lang="en-US" altLang="ko-KR" sz="1800" dirty="0" smtClean="0">
                <a:solidFill>
                  <a:schemeClr val="tx1"/>
                </a:solidFill>
              </a:rPr>
              <a:t>’</a:t>
            </a: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en-US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Users\sens\Desktop\장근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98446"/>
            <a:ext cx="3189771" cy="39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7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텐진 조약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(1885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357158" y="2143116"/>
            <a:ext cx="4929222" cy="50006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1884</a:t>
            </a:r>
            <a:r>
              <a:rPr lang="ko-KR" altLang="en-US" sz="2000" dirty="0" smtClean="0">
                <a:solidFill>
                  <a:schemeClr val="tx1"/>
                </a:solidFill>
              </a:rPr>
              <a:t>년 갑신 정변이 원인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357158" y="2786058"/>
            <a:ext cx="4896544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청나라는 정치적 주도권 장악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부제목 4"/>
          <p:cNvSpPr txBox="1">
            <a:spLocks/>
          </p:cNvSpPr>
          <p:nvPr/>
        </p:nvSpPr>
        <p:spPr>
          <a:xfrm>
            <a:off x="1562492" y="2924944"/>
            <a:ext cx="388843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700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 descr="C:\Users\sens\Desktop\말똥가리\123333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517" y="2061076"/>
            <a:ext cx="3461485" cy="44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부제목 4"/>
          <p:cNvSpPr txBox="1">
            <a:spLocks/>
          </p:cNvSpPr>
          <p:nvPr/>
        </p:nvSpPr>
        <p:spPr>
          <a:xfrm>
            <a:off x="357158" y="3500438"/>
            <a:ext cx="4929222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일본은 경제적 영향력 행사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18" name="부제목 4"/>
          <p:cNvSpPr txBox="1">
            <a:spLocks/>
          </p:cNvSpPr>
          <p:nvPr/>
        </p:nvSpPr>
        <p:spPr>
          <a:xfrm>
            <a:off x="357158" y="4143380"/>
            <a:ext cx="4896544" cy="50006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청일전쟁의 구실이 됨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19" name="부제목 4"/>
          <p:cNvSpPr txBox="1">
            <a:spLocks/>
          </p:cNvSpPr>
          <p:nvPr/>
        </p:nvSpPr>
        <p:spPr>
          <a:xfrm>
            <a:off x="357158" y="4786322"/>
            <a:ext cx="4896544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1894</a:t>
            </a:r>
            <a:r>
              <a:rPr lang="ko-KR" altLang="en-US" sz="2000" dirty="0" smtClean="0">
                <a:solidFill>
                  <a:schemeClr val="tx1"/>
                </a:solidFill>
              </a:rPr>
              <a:t>년 조선에서 동학농민운동 발생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20" name="부제목 4"/>
          <p:cNvSpPr txBox="1">
            <a:spLocks/>
          </p:cNvSpPr>
          <p:nvPr/>
        </p:nvSpPr>
        <p:spPr>
          <a:xfrm>
            <a:off x="357158" y="5429264"/>
            <a:ext cx="4929222" cy="50006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청일전쟁 발발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21" name="부제목 4"/>
          <p:cNvSpPr txBox="1">
            <a:spLocks/>
          </p:cNvSpPr>
          <p:nvPr/>
        </p:nvSpPr>
        <p:spPr>
          <a:xfrm>
            <a:off x="357158" y="6072206"/>
            <a:ext cx="4929222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일본의 승리로 조선의 주도권 장악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9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6" name="제목 3"/>
          <p:cNvSpPr txBox="1">
            <a:spLocks/>
          </p:cNvSpPr>
          <p:nvPr/>
        </p:nvSpPr>
        <p:spPr>
          <a:xfrm>
            <a:off x="0" y="2643182"/>
            <a:ext cx="4464496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latin typeface="바탕" pitchFamily="18" charset="-127"/>
                <a:ea typeface="바탕" pitchFamily="18" charset="-127"/>
                <a:cs typeface="+mj-cs"/>
              </a:rPr>
              <a:t>4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j-cs"/>
              </a:rPr>
              <a:t>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j-cs"/>
              </a:rPr>
              <a:t>메이지 후기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j-cs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1571612"/>
            <a:ext cx="4924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72066" y="550070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- </a:t>
            </a:r>
            <a:r>
              <a:rPr lang="ko-KR" altLang="en-US" sz="3200" dirty="0" smtClean="0"/>
              <a:t>헌법반포약도 </a:t>
            </a:r>
            <a:r>
              <a:rPr lang="en-US" altLang="ko-KR" sz="3200" dirty="0" smtClean="0"/>
              <a:t>-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후기 주요 사건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2143116"/>
            <a:ext cx="1477471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헌법 공포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143116"/>
            <a:ext cx="1477471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청일 전쟁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2143116"/>
            <a:ext cx="2162648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시모노세키</a:t>
            </a:r>
            <a:r>
              <a:rPr lang="ko-KR" altLang="en-US" dirty="0" smtClean="0"/>
              <a:t> 조약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3500438"/>
            <a:ext cx="1477471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러일</a:t>
            </a:r>
            <a:r>
              <a:rPr lang="ko-KR" altLang="en-US" dirty="0" smtClean="0"/>
              <a:t> 전쟁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500438"/>
            <a:ext cx="1394136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을사조약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500438"/>
            <a:ext cx="2478256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</a:t>
            </a:r>
            <a:r>
              <a:rPr lang="ko-KR" altLang="en-US" dirty="0" smtClean="0"/>
              <a:t> 저격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4929198"/>
            <a:ext cx="2245191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메이지 천황 사망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929198"/>
            <a:ext cx="2031400" cy="408623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한일 병합 조약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51521" y="2780928"/>
            <a:ext cx="4464496" cy="1152127"/>
          </a:xfrm>
        </p:spPr>
        <p:txBody>
          <a:bodyPr/>
          <a:lstStyle/>
          <a:p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막부 말기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9" name="Picture 2" descr="C:\Users\sens\Desktop\말똥가리\1233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23" y="260648"/>
            <a:ext cx="4308878" cy="57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3"/>
          <p:cNvSpPr txBox="1">
            <a:spLocks/>
          </p:cNvSpPr>
          <p:nvPr/>
        </p:nvSpPr>
        <p:spPr>
          <a:xfrm>
            <a:off x="4704415" y="5695846"/>
            <a:ext cx="4464496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3600" dirty="0" err="1" smtClean="0">
                <a:latin typeface="바탕" pitchFamily="18" charset="-127"/>
                <a:ea typeface="바탕" pitchFamily="18" charset="-127"/>
              </a:rPr>
              <a:t>고메이</a:t>
            </a:r>
            <a:r>
              <a:rPr lang="ko-KR" altLang="en-US" sz="3600" dirty="0" smtClean="0">
                <a:latin typeface="바탕" pitchFamily="18" charset="-127"/>
                <a:ea typeface="바탕" pitchFamily="18" charset="-127"/>
              </a:rPr>
              <a:t> 천황</a:t>
            </a:r>
            <a:r>
              <a:rPr lang="en-US" altLang="ko-KR" sz="3600" dirty="0" smtClean="0">
                <a:latin typeface="바탕" pitchFamily="18" charset="-127"/>
                <a:ea typeface="바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2956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헌법 공포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(1889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6184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42844" y="5857892"/>
            <a:ext cx="90011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dirty="0" smtClean="0"/>
              <a:t>1889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2</a:t>
            </a:r>
            <a:r>
              <a:rPr lang="ko-KR" altLang="en-US" sz="1500" dirty="0" smtClean="0"/>
              <a:t>월 </a:t>
            </a:r>
            <a:r>
              <a:rPr lang="en-US" altLang="ko-KR" sz="1500" dirty="0" smtClean="0"/>
              <a:t>11</a:t>
            </a:r>
            <a:r>
              <a:rPr lang="ko-KR" altLang="en-US" sz="1500" dirty="0" smtClean="0"/>
              <a:t>일에 공포되어 </a:t>
            </a:r>
            <a:r>
              <a:rPr lang="en-US" altLang="ko-KR" sz="1500" dirty="0" smtClean="0"/>
              <a:t>1890</a:t>
            </a:r>
            <a:r>
              <a:rPr lang="ko-KR" altLang="en-US" sz="1500" dirty="0" smtClean="0"/>
              <a:t>년 </a:t>
            </a:r>
            <a:r>
              <a:rPr lang="en-US" altLang="ko-KR" sz="1500" dirty="0" smtClean="0"/>
              <a:t>11</a:t>
            </a:r>
            <a:r>
              <a:rPr lang="ko-KR" altLang="en-US" sz="1500" dirty="0" smtClean="0"/>
              <a:t>월 </a:t>
            </a:r>
            <a:r>
              <a:rPr lang="en-US" altLang="ko-KR" sz="1500" dirty="0" smtClean="0"/>
              <a:t>29</a:t>
            </a:r>
            <a:r>
              <a:rPr lang="ko-KR" altLang="en-US" sz="1500" dirty="0" smtClean="0"/>
              <a:t>일에 시행된 근대 입헌주의에 기초한 일본 제국의 헌법</a:t>
            </a:r>
            <a:r>
              <a:rPr lang="en-US" altLang="ko-KR" sz="1500" dirty="0" smtClean="0"/>
              <a:t>.</a:t>
            </a:r>
            <a:endParaRPr lang="en-US" altLang="ko-K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청일전쟁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(1894)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9948" name="Picture 12" descr="파일:First Chinese Japanese war map of batt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14488"/>
            <a:ext cx="3857652" cy="5056311"/>
          </a:xfrm>
          <a:prstGeom prst="rect">
            <a:avLst/>
          </a:prstGeom>
          <a:noFill/>
        </p:spPr>
      </p:pic>
      <p:sp>
        <p:nvSpPr>
          <p:cNvPr id="21" name="오각형 20"/>
          <p:cNvSpPr/>
          <p:nvPr/>
        </p:nvSpPr>
        <p:spPr>
          <a:xfrm>
            <a:off x="428596" y="1928802"/>
            <a:ext cx="4572000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청나라와 일본제국이 조선의 지배권을 두고 </a:t>
            </a:r>
            <a:r>
              <a:rPr lang="en-US" altLang="ko-KR" dirty="0" smtClean="0"/>
              <a:t>1894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 부터 </a:t>
            </a:r>
            <a:r>
              <a:rPr lang="en-US" altLang="ko-KR" dirty="0" smtClean="0"/>
              <a:t>1895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월까지 벌인 전쟁</a:t>
            </a:r>
            <a:r>
              <a:rPr lang="en-US" altLang="ko-KR" dirty="0" smtClean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596" y="3429000"/>
            <a:ext cx="4572032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청일 전쟁은 청나라의 퇴보와 무력함을 여실히 드러내고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양무운동의</a:t>
            </a:r>
            <a:r>
              <a:rPr lang="ko-KR" altLang="en-US" dirty="0" smtClean="0"/>
              <a:t> 한계를 보여준 전쟁이었다</a:t>
            </a:r>
            <a:r>
              <a:rPr lang="en-US" altLang="ko-KR" dirty="0" smtClean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4929198"/>
            <a:ext cx="4572032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일본의 메이지 유신 이후의 근대화가 중국의 </a:t>
            </a:r>
            <a:r>
              <a:rPr lang="ko-KR" altLang="en-US" dirty="0" err="1" smtClean="0"/>
              <a:t>양무운동에</a:t>
            </a:r>
            <a:r>
              <a:rPr lang="ko-KR" altLang="en-US" dirty="0" smtClean="0"/>
              <a:t> 비해 성공적이었음을 증명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pic>
        <p:nvPicPr>
          <p:cNvPr id="39950" name="Picture 14" descr="파일:Sino Japanese war 189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857364"/>
            <a:ext cx="6143668" cy="419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시모노세키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조약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8914" name="Picture 2" descr="파일:《马关条约》签字时的情景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49899" y="2357430"/>
            <a:ext cx="4294101" cy="27295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오각형 7"/>
          <p:cNvSpPr/>
          <p:nvPr/>
        </p:nvSpPr>
        <p:spPr>
          <a:xfrm>
            <a:off x="0" y="1928802"/>
            <a:ext cx="4786314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1895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일부터 </a:t>
            </a:r>
            <a:r>
              <a:rPr lang="ko-KR" altLang="en-US" dirty="0" err="1" smtClean="0"/>
              <a:t>야마구치</a:t>
            </a:r>
            <a:r>
              <a:rPr lang="ko-KR" altLang="en-US" dirty="0" smtClean="0"/>
              <a:t> 현 </a:t>
            </a:r>
            <a:r>
              <a:rPr lang="ko-KR" altLang="en-US" dirty="0" err="1" smtClean="0"/>
              <a:t>시모노세키</a:t>
            </a:r>
            <a:r>
              <a:rPr lang="ko-KR" altLang="en-US" dirty="0" smtClean="0"/>
              <a:t> 시에서 열린 청일전쟁의 강화회의로 체결된 조약이다</a:t>
            </a:r>
            <a:r>
              <a:rPr lang="en-US" altLang="ko-KR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00439"/>
            <a:ext cx="4786314" cy="923330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히로부미와</a:t>
            </a:r>
            <a:r>
              <a:rPr lang="ko-KR" altLang="en-US" dirty="0" smtClean="0"/>
              <a:t> 청나라 </a:t>
            </a:r>
            <a:r>
              <a:rPr lang="ko-KR" altLang="en-US" dirty="0" err="1" smtClean="0"/>
              <a:t>이홍장</a:t>
            </a:r>
            <a:r>
              <a:rPr lang="ko-KR" altLang="en-US" dirty="0" smtClean="0"/>
              <a:t> 사이에서 체결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72008"/>
            <a:ext cx="4786314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이 조약은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 항목으로 청나라의 조선간섭을 물리치고 일본이 조선과 만주까지 지배력을 뻗칠 수 있게 하였다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러일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전쟁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(1904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년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7890" name="Picture 2" descr="파일:RUSSOJAPANESEWAR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365277" cy="4776781"/>
          </a:xfrm>
          <a:prstGeom prst="rect">
            <a:avLst/>
          </a:prstGeom>
          <a:noFill/>
        </p:spPr>
      </p:pic>
      <p:sp>
        <p:nvSpPr>
          <p:cNvPr id="9" name="오각형 8"/>
          <p:cNvSpPr/>
          <p:nvPr/>
        </p:nvSpPr>
        <p:spPr>
          <a:xfrm>
            <a:off x="0" y="1928802"/>
            <a:ext cx="4857752" cy="1338828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1901</a:t>
            </a:r>
            <a:r>
              <a:rPr lang="ko-KR" altLang="en-US" dirty="0" smtClean="0"/>
              <a:t>년에 발발한 일본제국과 러시아 제국 간 전쟁으로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만주와 한반도에서 주도권을 쟁취하려는 무력 충돌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00505"/>
            <a:ext cx="5072066" cy="2169825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러일전쟁의 주요 무대는 만주 남부</a:t>
            </a:r>
            <a:r>
              <a:rPr lang="en-US" altLang="ko-KR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특히 요동 반도와 한반도 근해이며</a:t>
            </a:r>
            <a:r>
              <a:rPr lang="en-US" altLang="ko-KR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러시아 제국과 일본의 만주와 한반도를 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대상으로 한 제국주의다운 욕망이 충돌하여 발생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파일:Battleship Poltava in Kronstadt, Russia - Autumn 189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714488"/>
            <a:ext cx="6000792" cy="381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을사조약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6866" name="Picture 2" descr="파일:Jeongdong1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4143404" cy="3107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1285860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↓</a:t>
            </a:r>
            <a:r>
              <a:rPr lang="ko-KR" altLang="en-US" sz="1400" dirty="0" err="1" smtClean="0"/>
              <a:t>중명전에</a:t>
            </a:r>
            <a:r>
              <a:rPr lang="ko-KR" altLang="en-US" sz="1400" dirty="0" smtClean="0"/>
              <a:t> 전시된 을사조약문서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214282" y="1214422"/>
            <a:ext cx="4572000" cy="3023432"/>
          </a:xfrm>
          <a:prstGeom prst="rightArrow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/>
              <a:t> 1905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월 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일 대한제국 정부의 외부 대신 박제순과 일본 제국 정부의 주한 공사 </a:t>
            </a:r>
            <a:r>
              <a:rPr lang="ko-KR" altLang="en-US" sz="1600" dirty="0" err="1" smtClean="0"/>
              <a:t>하야시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곤스케에</a:t>
            </a:r>
            <a:r>
              <a:rPr lang="ko-KR" altLang="en-US" sz="1600" dirty="0" smtClean="0"/>
              <a:t> 의해 체결된 불평등 조약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55987" y="5143512"/>
            <a:ext cx="5179697" cy="1556106"/>
          </a:xfrm>
          <a:prstGeom prst="leftArrow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 smtClean="0"/>
              <a:t>이 조약은 </a:t>
            </a:r>
            <a:r>
              <a:rPr lang="en-US" altLang="ko-KR" sz="1600" dirty="0" smtClean="0"/>
              <a:t>1965</a:t>
            </a:r>
            <a:r>
              <a:rPr lang="ko-KR" altLang="en-US" sz="1600" dirty="0" smtClean="0"/>
              <a:t>년 한일국교를 정상화하는 </a:t>
            </a:r>
            <a:endParaRPr lang="en-US" altLang="ko-KR" sz="1600" dirty="0" smtClean="0"/>
          </a:p>
          <a:p>
            <a:pPr algn="ctr">
              <a:lnSpc>
                <a:spcPct val="150000"/>
              </a:lnSpc>
            </a:pPr>
            <a:r>
              <a:rPr lang="ko-KR" altLang="en-US" sz="1600" dirty="0" smtClean="0"/>
              <a:t>한일기본조약의 제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조를 통해 무효임을 상호 확인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36868" name="Picture 4" descr="파일:Eulsa retrac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14884"/>
            <a:ext cx="3429000" cy="19716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429132"/>
            <a:ext cx="4357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↓영국에 전달된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제</a:t>
            </a:r>
            <a:r>
              <a:rPr lang="en-US" altLang="ko-KR" sz="1100" dirty="0" smtClean="0"/>
              <a:t>2</a:t>
            </a:r>
            <a:r>
              <a:rPr lang="ko-KR" altLang="en-US" sz="1100" dirty="0" smtClean="0"/>
              <a:t>차 한일 협약이 무효임을 알리는 고종의 친서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이토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히로부미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저격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5842" name="Picture 2" descr="파일:Itō Hirobum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85926"/>
            <a:ext cx="3048000" cy="3933826"/>
          </a:xfrm>
          <a:prstGeom prst="rect">
            <a:avLst/>
          </a:prstGeom>
          <a:noFill/>
        </p:spPr>
      </p:pic>
      <p:pic>
        <p:nvPicPr>
          <p:cNvPr id="35844" name="Picture 4" descr="파일:An Jung-geu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785926"/>
            <a:ext cx="3071834" cy="39081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607220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8043" y="60722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안중근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3025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한일 병합 조약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4929189" cy="1481257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1910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일에 조인되어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 발효된 대한제국과 일본 제국 사이에 이루어진 합병조약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合倂條約</a:t>
            </a:r>
            <a:r>
              <a:rPr lang="en-US" altLang="ko-KR" dirty="0" smtClean="0"/>
              <a:t>).</a:t>
            </a:r>
          </a:p>
        </p:txBody>
      </p:sp>
      <p:pic>
        <p:nvPicPr>
          <p:cNvPr id="34818" name="Picture 2" descr="파일:General power of attorney to Lee Wan-Yong signed and sealed by Sunj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3116"/>
            <a:ext cx="3929090" cy="37719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4929189" cy="1481257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대한제국의 내각총리대신 이완용과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한국 통감인 </a:t>
            </a:r>
            <a:r>
              <a:rPr lang="ko-KR" altLang="en-US" dirty="0" err="1" smtClean="0"/>
              <a:t>데라우치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마사타케가</a:t>
            </a:r>
            <a:r>
              <a:rPr lang="ko-KR" altLang="en-US" dirty="0" smtClean="0"/>
              <a:t> 형식적인 회의를 거쳐 조약을 통과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43512"/>
            <a:ext cx="4929190" cy="1021556"/>
          </a:xfrm>
          <a:prstGeom prst="flowChartAlternateProcess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조약의 공포는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일에 이루어져 대한제국은 일본 제국의 식민지가 됨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메이지 천황의 사망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3794" name="Picture 2" descr="파일:Meiji tenno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457634" cy="4728592"/>
          </a:xfrm>
          <a:prstGeom prst="rect">
            <a:avLst/>
          </a:prstGeom>
          <a:noFill/>
        </p:spPr>
      </p:pic>
      <p:pic>
        <p:nvPicPr>
          <p:cNvPr id="33796" name="Picture 4" descr="파일:The Japanese imperial family, 19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1928802"/>
            <a:ext cx="5131037" cy="382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786058"/>
            <a:ext cx="795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☆수고하셨습니다</a:t>
            </a:r>
            <a:r>
              <a:rPr lang="en-US" altLang="ko-KR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~</a:t>
            </a:r>
            <a:endParaRPr lang="ko-KR" altLang="en-US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막부 말기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2" name="Picture 2" descr="C:\Users\sens\Desktop\장근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886244"/>
            <a:ext cx="3852012" cy="46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부제목 4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4466206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</a:rPr>
              <a:t>18</a:t>
            </a:r>
            <a:r>
              <a:rPr lang="ko-KR" altLang="en-US" sz="2000" dirty="0" smtClean="0">
                <a:solidFill>
                  <a:schemeClr val="tx1"/>
                </a:solidFill>
              </a:rPr>
              <a:t>세기 후반 외국 선박의 일본 출몰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23" name="부제목 4"/>
          <p:cNvSpPr txBox="1">
            <a:spLocks/>
          </p:cNvSpPr>
          <p:nvPr/>
        </p:nvSpPr>
        <p:spPr>
          <a:xfrm>
            <a:off x="285720" y="3214686"/>
            <a:ext cx="4429156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smtClean="0">
                <a:solidFill>
                  <a:schemeClr val="tx1"/>
                </a:solidFill>
              </a:rPr>
              <a:t>러시아 </a:t>
            </a:r>
            <a:r>
              <a:rPr lang="en-US" altLang="ko-KR" sz="2000" dirty="0" smtClean="0">
                <a:solidFill>
                  <a:schemeClr val="tx1"/>
                </a:solidFill>
              </a:rPr>
              <a:t>&gt; </a:t>
            </a:r>
            <a:r>
              <a:rPr lang="ko-KR" altLang="en-US" sz="2000" dirty="0" smtClean="0">
                <a:solidFill>
                  <a:schemeClr val="tx1"/>
                </a:solidFill>
              </a:rPr>
              <a:t>영국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24" name="부제목 4"/>
          <p:cNvSpPr txBox="1">
            <a:spLocks/>
          </p:cNvSpPr>
          <p:nvPr/>
        </p:nvSpPr>
        <p:spPr>
          <a:xfrm>
            <a:off x="285720" y="4214818"/>
            <a:ext cx="4429156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solidFill>
                  <a:schemeClr val="tx1"/>
                </a:solidFill>
              </a:rPr>
              <a:t>페튼호</a:t>
            </a:r>
            <a:r>
              <a:rPr lang="ko-KR" altLang="en-US" sz="2000" dirty="0" smtClean="0">
                <a:solidFill>
                  <a:schemeClr val="tx1"/>
                </a:solidFill>
              </a:rPr>
              <a:t> 사건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25" name="부제목 4"/>
          <p:cNvSpPr txBox="1">
            <a:spLocks/>
          </p:cNvSpPr>
          <p:nvPr/>
        </p:nvSpPr>
        <p:spPr>
          <a:xfrm>
            <a:off x="285720" y="5214950"/>
            <a:ext cx="4429156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>
                <a:solidFill>
                  <a:schemeClr val="tx1"/>
                </a:solidFill>
              </a:rPr>
              <a:t>이국선타불령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</a:rPr>
              <a:t>異國船打拂令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6117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uiExpand="1" build="p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아편전쟁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27583" y="6165304"/>
            <a:ext cx="7729621" cy="432048"/>
          </a:xfrm>
        </p:spPr>
        <p:txBody>
          <a:bodyPr>
            <a:noAutofit/>
          </a:bodyPr>
          <a:lstStyle/>
          <a:p>
            <a:r>
              <a:rPr lang="en-US" altLang="ko-KR" sz="2000" dirty="0">
                <a:solidFill>
                  <a:schemeClr val="tx1"/>
                </a:solidFill>
              </a:rPr>
              <a:t>1840∼1842</a:t>
            </a:r>
            <a:r>
              <a:rPr lang="ko-KR" altLang="en-US" sz="2000" dirty="0">
                <a:solidFill>
                  <a:schemeClr val="tx1"/>
                </a:solidFill>
              </a:rPr>
              <a:t>년 사이에 영국과 청나라 사이에 일어난 전쟁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11198448" descr="EMB00005dac9c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15" y="1594518"/>
            <a:ext cx="7920880" cy="425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7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67120" y="437882"/>
            <a:ext cx="8208912" cy="864095"/>
          </a:xfrm>
        </p:spPr>
        <p:txBody>
          <a:bodyPr/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아편전쟁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Picture 2" descr="C:\Users\sens\Desktop\말똥가리\123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35" y="1484784"/>
            <a:ext cx="8496944" cy="47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5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난징조약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27583" y="6165304"/>
            <a:ext cx="7729621" cy="432048"/>
          </a:xfrm>
        </p:spPr>
        <p:txBody>
          <a:bodyPr>
            <a:noAutofit/>
          </a:bodyPr>
          <a:lstStyle/>
          <a:p>
            <a:r>
              <a:rPr lang="ko-KR" altLang="en-US" sz="2000" dirty="0">
                <a:solidFill>
                  <a:schemeClr val="tx1"/>
                </a:solidFill>
              </a:rPr>
              <a:t>아편전쟁의 종결을 위하여 청나라와 영국 간에 체결한 조약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11198448" descr="EMB00005dac9c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12" y="1340768"/>
            <a:ext cx="86584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0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08912" cy="1152127"/>
          </a:xfrm>
        </p:spPr>
        <p:txBody>
          <a:bodyPr/>
          <a:lstStyle/>
          <a:p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난징조약의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영향</a:t>
            </a:r>
            <a:endParaRPr lang="ko-KR" altLang="en-US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398462" y="2132856"/>
            <a:ext cx="4032448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000" dirty="0" err="1" smtClean="0">
                <a:solidFill>
                  <a:schemeClr val="tx1"/>
                </a:solidFill>
              </a:rPr>
              <a:t>이국선타불령</a:t>
            </a:r>
            <a:r>
              <a:rPr lang="ko-KR" altLang="en-US" sz="2000" dirty="0" smtClean="0">
                <a:solidFill>
                  <a:schemeClr val="tx1"/>
                </a:solidFill>
              </a:rPr>
              <a:t> 완전 철폐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389995" y="3176972"/>
            <a:ext cx="4110567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solidFill>
                  <a:schemeClr val="tx1"/>
                </a:solidFill>
              </a:rPr>
              <a:t>신수급여령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공포</a:t>
            </a:r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357158" y="4205794"/>
            <a:ext cx="4143404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246</a:t>
            </a:r>
            <a:r>
              <a:rPr lang="ko-KR" altLang="en-US" sz="2000" dirty="0">
                <a:solidFill>
                  <a:schemeClr val="tx1"/>
                </a:solidFill>
              </a:rPr>
              <a:t>년만의 개국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8" name="부제목 4"/>
          <p:cNvSpPr txBox="1">
            <a:spLocks/>
          </p:cNvSpPr>
          <p:nvPr/>
        </p:nvSpPr>
        <p:spPr>
          <a:xfrm>
            <a:off x="357158" y="5188592"/>
            <a:ext cx="4071966" cy="504056"/>
          </a:xfrm>
          <a:prstGeom prst="homePlate">
            <a:avLst/>
          </a:prstGeom>
          <a:ln>
            <a:solidFill>
              <a:srgbClr val="D4888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 smtClean="0">
                <a:solidFill>
                  <a:schemeClr val="tx1"/>
                </a:solidFill>
              </a:rPr>
              <a:t>존왕양이운동</a:t>
            </a:r>
            <a:r>
              <a:rPr lang="ko-KR" altLang="en-US" sz="2000" dirty="0" smtClean="0">
                <a:solidFill>
                  <a:schemeClr val="tx1"/>
                </a:solidFill>
              </a:rPr>
              <a:t> 일어남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11198368" descr="EMB00005dac9c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928802"/>
            <a:ext cx="3880088" cy="43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8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바탕 화면\cherry-blossom-pics-1317860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910" cy="6858000"/>
          </a:xfrm>
          <a:prstGeom prst="rect">
            <a:avLst/>
          </a:prstGeom>
          <a:noFill/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70491" y="457200"/>
            <a:ext cx="8208912" cy="86409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미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·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일 </a:t>
            </a:r>
            <a:r>
              <a:rPr lang="ko-KR" altLang="en-US" dirty="0">
                <a:latin typeface="바탕" pitchFamily="18" charset="-127"/>
                <a:ea typeface="바탕" pitchFamily="18" charset="-127"/>
              </a:rPr>
              <a:t>수호통상조약의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불평등성</a:t>
            </a:r>
            <a:endParaRPr lang="en-US" altLang="ko-KR" dirty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27583" y="6165304"/>
            <a:ext cx="7729621" cy="432048"/>
          </a:xfrm>
        </p:spPr>
        <p:txBody>
          <a:bodyPr>
            <a:noAutofit/>
          </a:bodyPr>
          <a:lstStyle/>
          <a:p>
            <a:r>
              <a:rPr lang="ko-KR" altLang="en-US" sz="2000" dirty="0">
                <a:solidFill>
                  <a:schemeClr val="tx1"/>
                </a:solidFill>
              </a:rPr>
              <a:t>미</a:t>
            </a:r>
            <a:r>
              <a:rPr lang="en-US" altLang="ko-KR" sz="2000" dirty="0">
                <a:solidFill>
                  <a:schemeClr val="tx1"/>
                </a:solidFill>
              </a:rPr>
              <a:t>·</a:t>
            </a:r>
            <a:r>
              <a:rPr lang="ko-KR" altLang="en-US" sz="2000" dirty="0">
                <a:solidFill>
                  <a:schemeClr val="tx1"/>
                </a:solidFill>
              </a:rPr>
              <a:t>일 수호 통상 조약 원문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11198368" descr="EMB00005dac9c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14488"/>
            <a:ext cx="7618458" cy="409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83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1041</Words>
  <Application>Microsoft Office PowerPoint</Application>
  <PresentationFormat>화면 슬라이드 쇼(4:3)</PresentationFormat>
  <Paragraphs>235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막부의 멸망과 근대사회의 성립</vt:lpstr>
      <vt:lpstr>목차</vt:lpstr>
      <vt:lpstr>1. 막부 말기</vt:lpstr>
      <vt:lpstr>막부 말기</vt:lpstr>
      <vt:lpstr>아편전쟁</vt:lpstr>
      <vt:lpstr>아편전쟁</vt:lpstr>
      <vt:lpstr>난징조약</vt:lpstr>
      <vt:lpstr>난징조약의 영향</vt:lpstr>
      <vt:lpstr>미·일 수호통상조약의 불평등성</vt:lpstr>
      <vt:lpstr>슬라이드 10</vt:lpstr>
      <vt:lpstr>슬라이드 11</vt:lpstr>
      <vt:lpstr>슬라이드 12</vt:lpstr>
      <vt:lpstr>슬라이드 13</vt:lpstr>
      <vt:lpstr>메이지 유신의 주요 내용</vt:lpstr>
      <vt:lpstr>3. 메이지 전기</vt:lpstr>
      <vt:lpstr>메이지 천황</vt:lpstr>
      <vt:lpstr>메이지 시대의 개혁</vt:lpstr>
      <vt:lpstr>메이지 전기의 주요사건</vt:lpstr>
      <vt:lpstr>청일수호조규</vt:lpstr>
      <vt:lpstr>단발령 (존마게 폐지)</vt:lpstr>
      <vt:lpstr>정한론 정변(메이지 6년 정변)</vt:lpstr>
      <vt:lpstr>강화도 조약</vt:lpstr>
      <vt:lpstr>세이난 전쟁(1873 ~ 1877)</vt:lpstr>
      <vt:lpstr>자유민권운동</vt:lpstr>
      <vt:lpstr>메이지 14년 정변</vt:lpstr>
      <vt:lpstr>마츠카타 인플레이션</vt:lpstr>
      <vt:lpstr>텐진 조약(1885년)</vt:lpstr>
      <vt:lpstr>슬라이드 28</vt:lpstr>
      <vt:lpstr>메이지 후기 주요 사건</vt:lpstr>
      <vt:lpstr>헌법 공포 (1889년)</vt:lpstr>
      <vt:lpstr>청일전쟁 (1894)</vt:lpstr>
      <vt:lpstr>시모노세키 조약</vt:lpstr>
      <vt:lpstr>러일 전쟁(1904년)</vt:lpstr>
      <vt:lpstr>을사조약</vt:lpstr>
      <vt:lpstr>이토 히로부미 저격</vt:lpstr>
      <vt:lpstr>한일 병합 조약</vt:lpstr>
      <vt:lpstr>메이지 천황의 사망</vt:lpstr>
      <vt:lpstr>슬라이드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막부의 멸망과 근대사회</dc:title>
  <dc:creator>Windows XP</dc:creator>
  <cp:lastModifiedBy>USER</cp:lastModifiedBy>
  <cp:revision>96</cp:revision>
  <dcterms:created xsi:type="dcterms:W3CDTF">2013-09-24T13:32:06Z</dcterms:created>
  <dcterms:modified xsi:type="dcterms:W3CDTF">2013-10-30T04:25:04Z</dcterms:modified>
</cp:coreProperties>
</file>