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>
      <p:cViewPr varScale="1">
        <p:scale>
          <a:sx n="69" d="100"/>
          <a:sy n="69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47A9-F7A3-4C05-B8F7-856CFDA4D2AB}" type="datetimeFigureOut">
              <a:rPr lang="ko-KR" altLang="en-US" smtClean="0"/>
              <a:pPr/>
              <a:t>2013-09-24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446-DD5C-4360-B9E9-62654FC8507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47A9-F7A3-4C05-B8F7-856CFDA4D2AB}" type="datetimeFigureOut">
              <a:rPr lang="ko-KR" altLang="en-US" smtClean="0"/>
              <a:pPr/>
              <a:t>2013-09-24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446-DD5C-4360-B9E9-62654FC8507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47A9-F7A3-4C05-B8F7-856CFDA4D2AB}" type="datetimeFigureOut">
              <a:rPr lang="ko-KR" altLang="en-US" smtClean="0"/>
              <a:pPr/>
              <a:t>2013-09-24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446-DD5C-4360-B9E9-62654FC8507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47A9-F7A3-4C05-B8F7-856CFDA4D2AB}" type="datetimeFigureOut">
              <a:rPr lang="ko-KR" altLang="en-US" smtClean="0"/>
              <a:pPr/>
              <a:t>2013-09-24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446-DD5C-4360-B9E9-62654FC8507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47A9-F7A3-4C05-B8F7-856CFDA4D2AB}" type="datetimeFigureOut">
              <a:rPr lang="ko-KR" altLang="en-US" smtClean="0"/>
              <a:pPr/>
              <a:t>2013-09-24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446-DD5C-4360-B9E9-62654FC8507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47A9-F7A3-4C05-B8F7-856CFDA4D2AB}" type="datetimeFigureOut">
              <a:rPr lang="ko-KR" altLang="en-US" smtClean="0"/>
              <a:pPr/>
              <a:t>2013-09-24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446-DD5C-4360-B9E9-62654FC850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47A9-F7A3-4C05-B8F7-856CFDA4D2AB}" type="datetimeFigureOut">
              <a:rPr lang="ko-KR" altLang="en-US" smtClean="0"/>
              <a:pPr/>
              <a:t>2013-09-24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446-DD5C-4360-B9E9-62654FC8507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47A9-F7A3-4C05-B8F7-856CFDA4D2AB}" type="datetimeFigureOut">
              <a:rPr lang="ko-KR" altLang="en-US" smtClean="0"/>
              <a:pPr/>
              <a:t>2013-09-24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446-DD5C-4360-B9E9-62654FC8507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47A9-F7A3-4C05-B8F7-856CFDA4D2AB}" type="datetimeFigureOut">
              <a:rPr lang="ko-KR" altLang="en-US" smtClean="0"/>
              <a:pPr/>
              <a:t>2013-09-24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446-DD5C-4360-B9E9-62654FC8507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47A9-F7A3-4C05-B8F7-856CFDA4D2AB}" type="datetimeFigureOut">
              <a:rPr lang="ko-KR" altLang="en-US" smtClean="0"/>
              <a:pPr/>
              <a:t>2013-09-24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446-DD5C-4360-B9E9-62654FC8507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47A9-F7A3-4C05-B8F7-856CFDA4D2AB}" type="datetimeFigureOut">
              <a:rPr lang="ko-KR" altLang="en-US" smtClean="0"/>
              <a:pPr/>
              <a:t>2013-09-24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B446-DD5C-4360-B9E9-62654FC8507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ACD47A9-F7A3-4C05-B8F7-856CFDA4D2AB}" type="datetimeFigureOut">
              <a:rPr lang="ko-KR" altLang="en-US" smtClean="0"/>
              <a:pPr/>
              <a:t>2013-09-24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08AB446-DD5C-4360-B9E9-62654FC8507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rms.naver.com/entry.nhn?docId=1063870" TargetMode="External"/><Relationship Id="rId2" Type="http://schemas.openxmlformats.org/officeDocument/2006/relationships/hyperlink" Target="http://terms.naver.com/entry.nhn?docId=111951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o.wikipedia.org/wiki/1936%EB%85%84" TargetMode="External"/><Relationship Id="rId2" Type="http://schemas.openxmlformats.org/officeDocument/2006/relationships/hyperlink" Target="http://terms.naver.com/entry.nhn?docId=3887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.wikipedia.org/wiki/%ED%8C%8C%EC%8B%9C%EC%A6%98" TargetMode="External"/><Relationship Id="rId5" Type="http://schemas.openxmlformats.org/officeDocument/2006/relationships/hyperlink" Target="http://ko.wikipedia.org/wiki/%EA%B7%B9%EC%9A%B0" TargetMode="External"/><Relationship Id="rId4" Type="http://schemas.openxmlformats.org/officeDocument/2006/relationships/hyperlink" Target="http://ko.wikipedia.org/wiki/%EC%9D%BC%EB%B3%B8%EC%A0%9C%EA%B5%AD%ED%97%8C%EB%B2%95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ko.wikipedia.org/wiki/%EC%9D%BC%EB%B3%B8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ko.wikipedia.org/wiki/1%EC%9B%94_7%EC%9D%BC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ko.wikipedia.org/wiki/1989%EB%85%84" TargetMode="External"/><Relationship Id="rId11" Type="http://schemas.openxmlformats.org/officeDocument/2006/relationships/hyperlink" Target="http://ko.wikipedia.org/wiki/%EC%98%A4%EC%8B%9C%EB%A3%A8%EC%8B%9C" TargetMode="External"/><Relationship Id="rId5" Type="http://schemas.openxmlformats.org/officeDocument/2006/relationships/hyperlink" Target="http://ko.wikipedia.org/wiki/4%EC%9B%94_29%EC%9D%BC" TargetMode="External"/><Relationship Id="rId10" Type="http://schemas.openxmlformats.org/officeDocument/2006/relationships/hyperlink" Target="http://ko.wikipedia.org/wiki/%EC%9D%BC%EB%B3%B8%EC%96%B4" TargetMode="External"/><Relationship Id="rId4" Type="http://schemas.openxmlformats.org/officeDocument/2006/relationships/hyperlink" Target="http://ko.wikipedia.org/wiki/1901%EB%85%84" TargetMode="External"/><Relationship Id="rId9" Type="http://schemas.openxmlformats.org/officeDocument/2006/relationships/hyperlink" Target="http://ko.wikipedia.org/wiki/%EC%9D%BC%EB%B3%B8_%EC%B2%9C%ED%99%A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ko.wikipedia.org/wiki/%EC%9D%BC%EB%B3%B8%EC%9D%98_%EC%B4%9D%EB%A6%AC" TargetMode="External"/><Relationship Id="rId3" Type="http://schemas.openxmlformats.org/officeDocument/2006/relationships/hyperlink" Target="http://ko.wikipedia.org/wiki/1884%EB%85%84" TargetMode="External"/><Relationship Id="rId7" Type="http://schemas.openxmlformats.org/officeDocument/2006/relationships/hyperlink" Target="http://ko.wikipedia.org/wiki/%EC%9D%BC%EB%B3%B8_%EC%A0%9C%EA%B5%AD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ko.wikipedia.org/wiki/12%EC%9B%94_23%EC%9D%BC" TargetMode="External"/><Relationship Id="rId5" Type="http://schemas.openxmlformats.org/officeDocument/2006/relationships/hyperlink" Target="http://ko.wikipedia.org/wiki/1948%EB%85%84" TargetMode="External"/><Relationship Id="rId10" Type="http://schemas.openxmlformats.org/officeDocument/2006/relationships/hyperlink" Target="http://ko.wikipedia.org/wiki/%EC%9D%BC%EB%B3%B8%EC%96%B4" TargetMode="External"/><Relationship Id="rId4" Type="http://schemas.openxmlformats.org/officeDocument/2006/relationships/hyperlink" Target="http://ko.wikipedia.org/wiki/12%EC%9B%94_30%EC%9D%BC" TargetMode="External"/><Relationship Id="rId9" Type="http://schemas.openxmlformats.org/officeDocument/2006/relationships/hyperlink" Target="http://ko.wikipedia.org/wiki/%ED%83%9C%ED%8F%89%EC%96%91_%EC%A0%84%EC%9F%8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ko.wikipedia.org/wiki/%EC%9D%BC%EB%B3%B8%EC%9D%98_%EC%B4%9D%EB%A6%AC" TargetMode="External"/><Relationship Id="rId3" Type="http://schemas.openxmlformats.org/officeDocument/2006/relationships/hyperlink" Target="http://ko.wikipedia.org/wiki/1896%EB%85%84" TargetMode="External"/><Relationship Id="rId7" Type="http://schemas.openxmlformats.org/officeDocument/2006/relationships/hyperlink" Target="http://ko.wikipedia.org/wiki/%EC%9D%BC%EB%B3%B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ko.wikipedia.org/wiki/8%EC%9B%94_7%EC%9D%BC" TargetMode="External"/><Relationship Id="rId5" Type="http://schemas.openxmlformats.org/officeDocument/2006/relationships/hyperlink" Target="http://ko.wikipedia.org/wiki/1987%EB%85%84" TargetMode="External"/><Relationship Id="rId4" Type="http://schemas.openxmlformats.org/officeDocument/2006/relationships/hyperlink" Target="http://ko.wikipedia.org/wiki/11%EC%9B%94_13%EC%9D%B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ko.wikipedia.org/wiki/%EC%9D%BC%EB%B3%B8_%EB%82%B4%EA%B0%81%EC%B4%9D%EB%A6%AC%EB%8C%80%EC%8B%A0" TargetMode="External"/><Relationship Id="rId3" Type="http://schemas.openxmlformats.org/officeDocument/2006/relationships/hyperlink" Target="http://ko.wikipedia.org/wiki/1891%EB%85%84" TargetMode="External"/><Relationship Id="rId7" Type="http://schemas.openxmlformats.org/officeDocument/2006/relationships/hyperlink" Target="http://ko.wikipedia.org/wiki/%EC%9D%BC%EB%B3%B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ko.wikipedia.org/wiki/12%EC%9B%94_16%EC%9D%BC" TargetMode="External"/><Relationship Id="rId5" Type="http://schemas.openxmlformats.org/officeDocument/2006/relationships/hyperlink" Target="http://ko.wikipedia.org/wiki/1945%EB%85%84" TargetMode="External"/><Relationship Id="rId4" Type="http://schemas.openxmlformats.org/officeDocument/2006/relationships/hyperlink" Target="http://ko.wikipedia.org/wiki/10%EC%9B%94_12%EC%9D%BC" TargetMode="External"/><Relationship Id="rId9" Type="http://schemas.openxmlformats.org/officeDocument/2006/relationships/hyperlink" Target="http://ko.wikipedia.org/wiki/1933%EB%85%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쇼와시대</a:t>
            </a:r>
            <a:r>
              <a:rPr lang="ko-KR" altLang="en-US" dirty="0" smtClean="0"/>
              <a:t> </a:t>
            </a:r>
            <a:r>
              <a:rPr lang="ko-KR" altLang="en-US" dirty="0" smtClean="0"/>
              <a:t>인물 과 파시즘</a:t>
            </a:r>
            <a:endParaRPr lang="ko-KR" altLang="en-US" dirty="0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일본의 파시즘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ko-KR" altLang="en-US" sz="2600" dirty="0" smtClean="0"/>
              <a:t>① 국제적 대립과 전쟁위기의 격화 </a:t>
            </a:r>
            <a:endParaRPr lang="en-US" altLang="ko-KR" sz="2600" dirty="0" smtClean="0"/>
          </a:p>
          <a:p>
            <a:r>
              <a:rPr lang="ko-KR" altLang="en-US" sz="2600" dirty="0" smtClean="0"/>
              <a:t>② </a:t>
            </a:r>
            <a:r>
              <a:rPr lang="ko-KR" altLang="en-US" sz="2600" dirty="0" smtClean="0"/>
              <a:t>대량적 </a:t>
            </a:r>
            <a:r>
              <a:rPr lang="ko-KR" altLang="en-US" sz="2600" dirty="0" smtClean="0">
                <a:hlinkClick r:id="rId2" action="ppaction://hlinkfile"/>
              </a:rPr>
              <a:t>실업</a:t>
            </a:r>
            <a:r>
              <a:rPr lang="ko-KR" altLang="en-US" sz="2600" dirty="0" smtClean="0"/>
              <a:t>과 </a:t>
            </a:r>
            <a:r>
              <a:rPr lang="ko-KR" altLang="en-US" sz="2600" dirty="0" smtClean="0">
                <a:hlinkClick r:id="rId3" action="ppaction://hlinkfile"/>
              </a:rPr>
              <a:t>공황</a:t>
            </a:r>
            <a:r>
              <a:rPr lang="ko-KR" altLang="en-US" sz="2600" dirty="0" smtClean="0"/>
              <a:t> </a:t>
            </a:r>
            <a:endParaRPr lang="en-US" altLang="ko-KR" sz="2600" dirty="0" smtClean="0"/>
          </a:p>
          <a:p>
            <a:r>
              <a:rPr lang="ko-KR" altLang="en-US" sz="2600" dirty="0" smtClean="0"/>
              <a:t>③ </a:t>
            </a:r>
            <a:r>
              <a:rPr lang="ko-KR" altLang="en-US" sz="2600" dirty="0" smtClean="0"/>
              <a:t>국내정치의 불안정 </a:t>
            </a:r>
            <a:endParaRPr lang="en-US" altLang="ko-KR" sz="2600" dirty="0" smtClean="0"/>
          </a:p>
          <a:p>
            <a:r>
              <a:rPr lang="ko-KR" altLang="en-US" sz="2600" dirty="0" smtClean="0"/>
              <a:t>④ </a:t>
            </a:r>
            <a:r>
              <a:rPr lang="ko-KR" altLang="en-US" sz="2600" dirty="0" smtClean="0"/>
              <a:t>기존 정당 </a:t>
            </a:r>
            <a:r>
              <a:rPr lang="en-US" altLang="ko-KR" sz="2600" dirty="0" smtClean="0"/>
              <a:t>·</a:t>
            </a:r>
            <a:r>
              <a:rPr lang="ko-KR" altLang="en-US" sz="2600" dirty="0" smtClean="0"/>
              <a:t>의회 및 정부의 부패 </a:t>
            </a:r>
            <a:r>
              <a:rPr lang="en-US" altLang="ko-KR" sz="2600" dirty="0" smtClean="0"/>
              <a:t>·</a:t>
            </a:r>
            <a:r>
              <a:rPr lang="ko-KR" altLang="en-US" sz="2600" dirty="0" smtClean="0"/>
              <a:t>무능 </a:t>
            </a:r>
            <a:r>
              <a:rPr lang="en-US" altLang="ko-KR" sz="2600" dirty="0" smtClean="0"/>
              <a:t>·</a:t>
            </a:r>
            <a:r>
              <a:rPr lang="ko-KR" altLang="en-US" sz="2600" dirty="0" smtClean="0"/>
              <a:t>비능률 등 병리현상</a:t>
            </a:r>
            <a:r>
              <a:rPr lang="en-US" altLang="ko-KR" sz="2600" dirty="0" smtClean="0"/>
              <a:t>(</a:t>
            </a:r>
            <a:r>
              <a:rPr lang="ko-KR" altLang="en-US" sz="2600" dirty="0" smtClean="0"/>
              <a:t>病理現象</a:t>
            </a:r>
            <a:r>
              <a:rPr lang="en-US" altLang="ko-KR" sz="2600" dirty="0" smtClean="0"/>
              <a:t>)</a:t>
            </a:r>
            <a:r>
              <a:rPr lang="ko-KR" altLang="en-US" sz="2600" dirty="0" smtClean="0"/>
              <a:t>의 만연 </a:t>
            </a:r>
            <a:endParaRPr lang="en-US" altLang="ko-KR" sz="2600" dirty="0" smtClean="0"/>
          </a:p>
          <a:p>
            <a:r>
              <a:rPr lang="ko-KR" altLang="en-US" sz="2600" dirty="0" smtClean="0"/>
              <a:t>⑤ </a:t>
            </a:r>
            <a:r>
              <a:rPr lang="ko-KR" altLang="en-US" sz="2600" dirty="0" smtClean="0"/>
              <a:t>각종 사회조직의 강화에서 오는 자율적인 균형 회복능력의 상실 </a:t>
            </a:r>
            <a:endParaRPr lang="en-US" altLang="ko-KR" sz="2600" dirty="0" smtClean="0"/>
          </a:p>
          <a:p>
            <a:r>
              <a:rPr lang="ko-KR" altLang="en-US" sz="2600" dirty="0" smtClean="0"/>
              <a:t>⑥ </a:t>
            </a:r>
            <a:r>
              <a:rPr lang="ko-KR" altLang="en-US" sz="2600" dirty="0" smtClean="0"/>
              <a:t>정치적 </a:t>
            </a:r>
            <a:r>
              <a:rPr lang="en-US" altLang="ko-KR" sz="2600" dirty="0" smtClean="0"/>
              <a:t>·</a:t>
            </a:r>
            <a:r>
              <a:rPr lang="ko-KR" altLang="en-US" sz="2600" dirty="0" smtClean="0"/>
              <a:t>사회적 집단 간의 충돌의 격화 등으로 정리할 수 있다</a:t>
            </a:r>
            <a:r>
              <a:rPr lang="en-US" altLang="ko-KR" sz="2600" dirty="0" smtClean="0"/>
              <a:t>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 경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일본에서는 </a:t>
            </a:r>
            <a:r>
              <a:rPr lang="ko-KR" altLang="en-US" sz="1800" dirty="0" err="1" smtClean="0">
                <a:hlinkClick r:id="rId2" action="ppaction://hlinkfile"/>
              </a:rPr>
              <a:t>천황제</a:t>
            </a:r>
            <a:r>
              <a:rPr lang="ko-KR" altLang="en-US" sz="1800" dirty="0" err="1" smtClean="0"/>
              <a:t>와</a:t>
            </a:r>
            <a:r>
              <a:rPr lang="ko-KR" altLang="en-US" sz="1800" dirty="0" smtClean="0"/>
              <a:t> 결부된 독특한 형태로 나타났다 </a:t>
            </a:r>
            <a:endParaRPr lang="en-US" altLang="ko-KR" sz="1800" dirty="0" smtClean="0"/>
          </a:p>
          <a:p>
            <a:r>
              <a:rPr lang="ko-KR" altLang="en-US" sz="1800" dirty="0" smtClean="0"/>
              <a:t>일본의 군국주의처럼 국수주의적이고 권위주의적</a:t>
            </a:r>
            <a:r>
              <a:rPr lang="en-US" altLang="ko-KR" sz="1800" dirty="0" smtClean="0"/>
              <a:t>·</a:t>
            </a:r>
            <a:r>
              <a:rPr lang="ko-KR" altLang="en-US" sz="1800" dirty="0" smtClean="0"/>
              <a:t>반공적인 전체주의를 의미하게 되었다 </a:t>
            </a:r>
            <a:endParaRPr lang="en-US" altLang="ko-KR" sz="1800" dirty="0" smtClean="0"/>
          </a:p>
          <a:p>
            <a:r>
              <a:rPr lang="en-US" altLang="ko-KR" sz="1800" dirty="0" smtClean="0"/>
              <a:t>1930</a:t>
            </a:r>
            <a:r>
              <a:rPr lang="ko-KR" altLang="en-US" sz="1800" dirty="0" smtClean="0"/>
              <a:t>년대 일본의 많은 지식인들이 서구화의 영향을 거부하고 고유한 종교와 윤리 및 무사적 전통의 가치관으로 돌아가자는 주장의 예를 통해서도 찾아 볼 수 있다</a:t>
            </a:r>
            <a:r>
              <a:rPr lang="en-US" altLang="ko-KR" sz="1800" dirty="0" smtClean="0"/>
              <a:t>. </a:t>
            </a:r>
          </a:p>
          <a:p>
            <a:r>
              <a:rPr lang="ko-KR" altLang="ko-KR" sz="1800" dirty="0" smtClean="0">
                <a:hlinkClick r:id="rId3" action="ppaction://hlinkfile" tooltip="1936년"/>
              </a:rPr>
              <a:t>1936년</a:t>
            </a:r>
            <a:r>
              <a:rPr lang="ko-KR" altLang="ko-KR" sz="1800" dirty="0" smtClean="0"/>
              <a:t>에 발표된 개정된 </a:t>
            </a:r>
            <a:r>
              <a:rPr lang="ko-KR" altLang="ko-KR" sz="1800" dirty="0" smtClean="0">
                <a:hlinkClick r:id="rId4" action="ppaction://hlinkfile" tooltip="일본제국헌법"/>
              </a:rPr>
              <a:t>일본제국헌법</a:t>
            </a:r>
            <a:r>
              <a:rPr lang="ko-KR" altLang="ko-KR" sz="1800" dirty="0" smtClean="0"/>
              <a:t>에서는 </a:t>
            </a:r>
            <a:r>
              <a:rPr lang="ko-KR" altLang="ko-KR" sz="1800" dirty="0" smtClean="0">
                <a:hlinkClick r:id="rId5" action="ppaction://hlinkfile" tooltip="극우"/>
              </a:rPr>
              <a:t>극우</a:t>
            </a:r>
            <a:r>
              <a:rPr lang="ko-KR" altLang="ko-KR" sz="1800" dirty="0" smtClean="0"/>
              <a:t>적인 민족적 사회주의(</a:t>
            </a:r>
            <a:r>
              <a:rPr lang="ko-KR" altLang="ko-KR" sz="1800" dirty="0" smtClean="0">
                <a:hlinkClick r:id="rId6" action="ppaction://hlinkfile" tooltip="파시즘"/>
              </a:rPr>
              <a:t>파시즘</a:t>
            </a:r>
            <a:r>
              <a:rPr lang="ko-KR" altLang="ko-KR" sz="1800" dirty="0" smtClean="0"/>
              <a:t>과 유사한) 이념을 따르는 국가임을 </a:t>
            </a:r>
            <a:r>
              <a:rPr lang="ko-KR" altLang="ko-KR" sz="1800" dirty="0" smtClean="0"/>
              <a:t>공표</a:t>
            </a:r>
            <a:endParaRPr lang="en-US" altLang="ko-KR" sz="1800" dirty="0" smtClean="0"/>
          </a:p>
          <a:p>
            <a:r>
              <a:rPr lang="ko-KR" altLang="en-US" sz="1800" dirty="0" smtClean="0"/>
              <a:t>일본의 노골적인 침략행위에 국제연맹은 </a:t>
            </a:r>
            <a:r>
              <a:rPr lang="ko-KR" altLang="en-US" sz="1800" dirty="0" err="1" smtClean="0"/>
              <a:t>리턴조사단을</a:t>
            </a:r>
            <a:r>
              <a:rPr lang="ko-KR" altLang="en-US" sz="1800" dirty="0" smtClean="0"/>
              <a:t> 파견하고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일본군의 철수를 권고하였으나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일본은 이를 거부하고 </a:t>
            </a:r>
            <a:r>
              <a:rPr lang="en-US" altLang="ko-KR" sz="1800" dirty="0" smtClean="0"/>
              <a:t>1933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월 국제연맹을 탈퇴하기에 이른다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이것이 계기가 되어 일본은 파시즘체제로 전환하였으며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일본의 침략행위는 이후 </a:t>
            </a:r>
            <a:r>
              <a:rPr lang="en-US" altLang="ko-KR" sz="1800" dirty="0" smtClean="0"/>
              <a:t>1937</a:t>
            </a:r>
            <a:r>
              <a:rPr lang="ko-KR" altLang="en-US" sz="1800" dirty="0" smtClean="0"/>
              <a:t>년 </a:t>
            </a:r>
            <a:r>
              <a:rPr lang="ko-KR" altLang="en-US" sz="1800" dirty="0" err="1" smtClean="0"/>
              <a:t>중ㆍ일전쟁과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1941</a:t>
            </a:r>
            <a:r>
              <a:rPr lang="ko-KR" altLang="en-US" sz="1800" dirty="0" smtClean="0"/>
              <a:t>년 태평양전쟁으로 이어졌다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파시즘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ko-KR" sz="1800" dirty="0" smtClean="0"/>
          </a:p>
          <a:p>
            <a:r>
              <a:rPr lang="ko-KR" altLang="en-US" sz="1800" dirty="0" smtClean="0"/>
              <a:t>대동방주의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大東方主義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와 일선융합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日鮮融合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을 표방하고 </a:t>
            </a:r>
            <a:r>
              <a:rPr lang="en-US" altLang="ko-KR" sz="1800" dirty="0" smtClean="0"/>
              <a:t>1934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11</a:t>
            </a:r>
            <a:r>
              <a:rPr lang="ko-KR" altLang="en-US" sz="1800" dirty="0" smtClean="0"/>
              <a:t>월에 조직된 한일합동의 친일단체이다 </a:t>
            </a:r>
            <a:endParaRPr lang="en-US" altLang="ko-KR" sz="1800" dirty="0" smtClean="0"/>
          </a:p>
          <a:p>
            <a:r>
              <a:rPr lang="en-US" altLang="ko-KR" sz="1800" dirty="0" smtClean="0"/>
              <a:t>1931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9</a:t>
            </a:r>
            <a:r>
              <a:rPr lang="ko-KR" altLang="en-US" sz="1800" dirty="0" smtClean="0"/>
              <a:t>월의 만주사변과</a:t>
            </a:r>
            <a:r>
              <a:rPr lang="en-US" altLang="ko-KR" sz="1800" dirty="0" smtClean="0"/>
              <a:t>, 1932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월의 괴뢰 </a:t>
            </a:r>
            <a:r>
              <a:rPr lang="ko-KR" altLang="en-US" sz="1800" dirty="0" err="1" smtClean="0"/>
              <a:t>만주국</a:t>
            </a:r>
            <a:r>
              <a:rPr lang="ko-KR" altLang="en-US" sz="1800" dirty="0" smtClean="0"/>
              <a:t> 탄생을 전후하면서 일본에서는 </a:t>
            </a:r>
            <a:r>
              <a:rPr lang="ko-KR" altLang="en-US" sz="1800" dirty="0" err="1" smtClean="0"/>
              <a:t>대아시아주의</a:t>
            </a:r>
            <a:r>
              <a:rPr lang="en-US" altLang="ko-KR" sz="1800" dirty="0" smtClean="0"/>
              <a:t>·</a:t>
            </a:r>
            <a:r>
              <a:rPr lang="ko-KR" altLang="en-US" sz="1800" dirty="0" err="1" smtClean="0"/>
              <a:t>흥아운동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興亞運動</a:t>
            </a:r>
            <a:r>
              <a:rPr lang="en-US" altLang="ko-KR" sz="1800" dirty="0" smtClean="0"/>
              <a:t>)·</a:t>
            </a:r>
            <a:r>
              <a:rPr lang="ko-KR" altLang="en-US" sz="1800" dirty="0" smtClean="0"/>
              <a:t>아시아민족부흥운동과 같은 대륙사상이 발흥하였다 </a:t>
            </a:r>
            <a:endParaRPr lang="en-US" altLang="ko-KR" sz="1800" dirty="0" smtClean="0"/>
          </a:p>
          <a:p>
            <a:r>
              <a:rPr lang="ko-KR" altLang="en-US" sz="1800" dirty="0" smtClean="0"/>
              <a:t>일본의 대륙정책을 뒷받침한 이 사상은 </a:t>
            </a:r>
            <a:r>
              <a:rPr lang="ko-KR" altLang="en-US" sz="1800" dirty="0" err="1" smtClean="0"/>
              <a:t>군파시즘운동인</a:t>
            </a:r>
            <a:r>
              <a:rPr lang="ko-KR" altLang="en-US" sz="1800" dirty="0" smtClean="0"/>
              <a:t> 일본개조사상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팔굉일우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八紘一宇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의 세계혁명사상과 삼위일체가 되는 것으로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일본을 중심으로 한 </a:t>
            </a:r>
            <a:r>
              <a:rPr lang="ko-KR" altLang="en-US" sz="1800" dirty="0" err="1" smtClean="0"/>
              <a:t>대아시아의</a:t>
            </a:r>
            <a:r>
              <a:rPr lang="ko-KR" altLang="en-US" sz="1800" dirty="0" smtClean="0"/>
              <a:t> 통합론이다 </a:t>
            </a:r>
            <a:endParaRPr lang="en-US" altLang="ko-KR" sz="1800" dirty="0" smtClean="0"/>
          </a:p>
          <a:p>
            <a:r>
              <a:rPr lang="ko-KR" altLang="en-US" sz="1800" dirty="0" smtClean="0"/>
              <a:t>총독부 내무국장 </a:t>
            </a:r>
            <a:r>
              <a:rPr lang="ko-KR" altLang="en-US" sz="1800" dirty="0" err="1" smtClean="0"/>
              <a:t>우시지마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牛島省三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와 경무국장 이케다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池田淸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산파 역할을 하였다</a:t>
            </a:r>
            <a:r>
              <a:rPr lang="en-US" altLang="ko-KR" sz="1800" dirty="0" smtClean="0"/>
              <a:t>.</a:t>
            </a:r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시중회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 smtClean="0"/>
              <a:t>① 내선일체를 근기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根基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로 한 신생활 </a:t>
            </a:r>
            <a:r>
              <a:rPr lang="ko-KR" altLang="en-US" sz="2400" dirty="0" smtClean="0"/>
              <a:t>건설</a:t>
            </a:r>
            <a:r>
              <a:rPr lang="en-US" altLang="ko-KR" sz="2400" dirty="0" smtClean="0"/>
              <a:t> </a:t>
            </a:r>
          </a:p>
          <a:p>
            <a:r>
              <a:rPr lang="en-US" altLang="ko-KR" sz="2400" dirty="0" smtClean="0"/>
              <a:t>② </a:t>
            </a:r>
            <a:r>
              <a:rPr lang="ko-KR" altLang="en-US" sz="2400" dirty="0" err="1" smtClean="0"/>
              <a:t>신인생관의</a:t>
            </a:r>
            <a:r>
              <a:rPr lang="ko-KR" altLang="en-US" sz="2400" dirty="0" smtClean="0"/>
              <a:t> </a:t>
            </a:r>
            <a:r>
              <a:rPr lang="ko-KR" altLang="en-US" sz="2400" dirty="0" smtClean="0"/>
              <a:t>확립</a:t>
            </a:r>
            <a:r>
              <a:rPr lang="en-US" altLang="ko-KR" sz="2400" dirty="0" smtClean="0"/>
              <a:t> </a:t>
            </a:r>
          </a:p>
          <a:p>
            <a:r>
              <a:rPr lang="en-US" altLang="ko-KR" sz="2400" dirty="0" smtClean="0"/>
              <a:t>③ </a:t>
            </a:r>
            <a:r>
              <a:rPr lang="ko-KR" altLang="en-US" sz="2400" dirty="0" smtClean="0"/>
              <a:t>일선일가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日鮮一家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의 </a:t>
            </a:r>
            <a:r>
              <a:rPr lang="ko-KR" altLang="en-US" sz="2400" dirty="0" smtClean="0"/>
              <a:t>결성</a:t>
            </a:r>
            <a:endParaRPr lang="en-US" altLang="ko-KR" sz="2400" dirty="0" smtClean="0"/>
          </a:p>
          <a:p>
            <a:r>
              <a:rPr lang="en-US" altLang="ko-KR" sz="2400" dirty="0" smtClean="0"/>
              <a:t>④ </a:t>
            </a:r>
            <a:r>
              <a:rPr lang="ko-KR" altLang="en-US" sz="2400" dirty="0" smtClean="0"/>
              <a:t>근로 신성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神聖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의 체행</a:t>
            </a: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體行</a:t>
            </a:r>
            <a:r>
              <a:rPr lang="en-US" altLang="ko-KR" sz="2400" dirty="0" smtClean="0"/>
              <a:t>)</a:t>
            </a:r>
          </a:p>
          <a:p>
            <a:r>
              <a:rPr lang="en-US" altLang="ko-KR" sz="2400" dirty="0" smtClean="0"/>
              <a:t>⑤ </a:t>
            </a:r>
            <a:r>
              <a:rPr lang="ko-KR" altLang="en-US" sz="2400" dirty="0" smtClean="0"/>
              <a:t>성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誠</a:t>
            </a:r>
            <a:r>
              <a:rPr lang="en-US" altLang="ko-KR" sz="2400" dirty="0" smtClean="0"/>
              <a:t>)·</a:t>
            </a:r>
            <a:r>
              <a:rPr lang="ko-KR" altLang="en-US" sz="2400" dirty="0" smtClean="0"/>
              <a:t>경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敬</a:t>
            </a:r>
            <a:r>
              <a:rPr lang="en-US" altLang="ko-KR" sz="2400" dirty="0" smtClean="0"/>
              <a:t>)·</a:t>
            </a:r>
            <a:r>
              <a:rPr lang="ko-KR" altLang="en-US" sz="2400" dirty="0" smtClean="0"/>
              <a:t>신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信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의 실행이다 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강령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 descr="f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4038600" cy="4392488"/>
          </a:xfrm>
        </p:spPr>
      </p:pic>
      <p:pic>
        <p:nvPicPr>
          <p:cNvPr id="6" name="내용 개체 틀 5" descr="jwh59_183373_1[23127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7335"/>
            <a:ext cx="4038600" cy="451169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쇼와 천황</a:t>
            </a:r>
            <a:endParaRPr lang="en-US" altLang="ko-KR" dirty="0" smtClean="0"/>
          </a:p>
          <a:p>
            <a:r>
              <a:rPr lang="ko-KR" altLang="en-US" dirty="0" smtClean="0"/>
              <a:t>도조 </a:t>
            </a:r>
            <a:r>
              <a:rPr lang="ko-KR" altLang="en-US" dirty="0" err="1" smtClean="0"/>
              <a:t>히데키</a:t>
            </a:r>
            <a:endParaRPr lang="en-US" altLang="ko-KR" dirty="0" smtClean="0"/>
          </a:p>
          <a:p>
            <a:r>
              <a:rPr lang="ko-KR" altLang="en-US" dirty="0" err="1" smtClean="0"/>
              <a:t>기시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노부스케</a:t>
            </a:r>
            <a:endParaRPr lang="en-US" altLang="ko-KR" dirty="0" smtClean="0"/>
          </a:p>
          <a:p>
            <a:r>
              <a:rPr lang="ko-KR" altLang="en-US" dirty="0" err="1" smtClean="0"/>
              <a:t>고노에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후미마로</a:t>
            </a:r>
            <a:endParaRPr lang="en-US" altLang="ko-KR" dirty="0" smtClean="0"/>
          </a:p>
          <a:p>
            <a:r>
              <a:rPr lang="ko-KR" altLang="en-US" dirty="0" smtClean="0"/>
              <a:t>파시즘 배경</a:t>
            </a:r>
            <a:endParaRPr lang="en-US" altLang="ko-KR" dirty="0" smtClean="0"/>
          </a:p>
          <a:p>
            <a:r>
              <a:rPr lang="ko-KR" altLang="en-US" dirty="0" smtClean="0"/>
              <a:t>일본의 파시즘</a:t>
            </a:r>
            <a:endParaRPr lang="en-US" altLang="ko-KR" dirty="0" smtClean="0"/>
          </a:p>
          <a:p>
            <a:r>
              <a:rPr lang="ko-KR" altLang="en-US" dirty="0" err="1" smtClean="0"/>
              <a:t>시중회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쇼와 천황</a:t>
            </a:r>
            <a:endParaRPr lang="ko-KR" altLang="en-US" dirty="0"/>
          </a:p>
        </p:txBody>
      </p:sp>
      <p:pic>
        <p:nvPicPr>
          <p:cNvPr id="6" name="내용 개체 틀 5" descr="430px-Hirohito_in_dress_uniform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3929090" cy="4429156"/>
          </a:xfrm>
        </p:spPr>
      </p:pic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hlinkClick r:id="rId4" tooltip="1901년"/>
              </a:rPr>
              <a:t>1901</a:t>
            </a:r>
            <a:r>
              <a:rPr lang="ko-KR" altLang="en-US" sz="1800" dirty="0" smtClean="0">
                <a:hlinkClick r:id="rId4" tooltip="1901년"/>
              </a:rPr>
              <a:t>년</a:t>
            </a:r>
            <a:r>
              <a:rPr lang="ko-KR" altLang="en-US" sz="1800" dirty="0" smtClean="0"/>
              <a:t> </a:t>
            </a:r>
            <a:r>
              <a:rPr lang="en-US" altLang="ko-KR" sz="1800" dirty="0" smtClean="0">
                <a:hlinkClick r:id="rId5" tooltip="4월 29일"/>
              </a:rPr>
              <a:t>4</a:t>
            </a:r>
            <a:r>
              <a:rPr lang="ko-KR" altLang="en-US" sz="1800" dirty="0" smtClean="0">
                <a:hlinkClick r:id="rId5" tooltip="4월 29일"/>
              </a:rPr>
              <a:t>월 </a:t>
            </a:r>
            <a:r>
              <a:rPr lang="en-US" altLang="ko-KR" sz="1800" dirty="0" smtClean="0">
                <a:hlinkClick r:id="rId5" tooltip="4월 29일"/>
              </a:rPr>
              <a:t>29</a:t>
            </a:r>
            <a:r>
              <a:rPr lang="ko-KR" altLang="en-US" sz="1800" dirty="0" smtClean="0">
                <a:hlinkClick r:id="rId5" tooltip="4월 29일"/>
              </a:rPr>
              <a:t>일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~ </a:t>
            </a:r>
            <a:r>
              <a:rPr lang="en-US" altLang="ko-KR" sz="1800" dirty="0" smtClean="0">
                <a:hlinkClick r:id="rId6" tooltip="1989년"/>
              </a:rPr>
              <a:t>1989</a:t>
            </a:r>
            <a:r>
              <a:rPr lang="ko-KR" altLang="en-US" sz="1800" dirty="0" smtClean="0">
                <a:hlinkClick r:id="rId6" tooltip="1989년"/>
              </a:rPr>
              <a:t>년</a:t>
            </a:r>
            <a:r>
              <a:rPr lang="ko-KR" altLang="en-US" sz="1800" dirty="0" smtClean="0"/>
              <a:t> </a:t>
            </a:r>
            <a:r>
              <a:rPr lang="en-US" altLang="ko-KR" sz="1800" dirty="0" smtClean="0">
                <a:hlinkClick r:id="rId7" tooltip="1월 7일"/>
              </a:rPr>
              <a:t>1</a:t>
            </a:r>
            <a:r>
              <a:rPr lang="ko-KR" altLang="en-US" sz="1800" dirty="0" smtClean="0">
                <a:hlinkClick r:id="rId7" tooltip="1월 7일"/>
              </a:rPr>
              <a:t>월 </a:t>
            </a:r>
            <a:r>
              <a:rPr lang="en-US" altLang="ko-KR" sz="1800" dirty="0" smtClean="0">
                <a:hlinkClick r:id="rId7" tooltip="1월 7일"/>
              </a:rPr>
              <a:t>7</a:t>
            </a:r>
            <a:r>
              <a:rPr lang="ko-KR" altLang="en-US" sz="1800" dirty="0" smtClean="0">
                <a:hlinkClick r:id="rId7" tooltip="1월 7일"/>
              </a:rPr>
              <a:t>일</a:t>
            </a:r>
            <a:endParaRPr lang="en-US" altLang="ko-KR" sz="1800" dirty="0" smtClean="0">
              <a:hlinkClick r:id="rId8" tooltip="일본"/>
            </a:endParaRPr>
          </a:p>
          <a:p>
            <a:r>
              <a:rPr lang="ko-KR" altLang="en-US" sz="1800" dirty="0" smtClean="0">
                <a:hlinkClick r:id="rId8" tooltip="일본"/>
              </a:rPr>
              <a:t>일본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124</a:t>
            </a:r>
            <a:r>
              <a:rPr lang="ko-KR" altLang="en-US" sz="1800" dirty="0" smtClean="0"/>
              <a:t>번째 </a:t>
            </a:r>
            <a:r>
              <a:rPr lang="ko-KR" altLang="en-US" sz="1800" dirty="0" smtClean="0">
                <a:hlinkClick r:id="rId9" tooltip="일본 천황"/>
              </a:rPr>
              <a:t>천황</a:t>
            </a:r>
            <a:endParaRPr lang="en-US" altLang="ko-KR" sz="1800" dirty="0" smtClean="0"/>
          </a:p>
          <a:p>
            <a:r>
              <a:rPr lang="ko-KR" altLang="en-US" sz="1800" b="1" dirty="0" err="1" smtClean="0"/>
              <a:t>히로히토</a:t>
            </a:r>
            <a:r>
              <a:rPr lang="en-US" altLang="ko-KR" sz="1800" dirty="0" smtClean="0"/>
              <a:t>(</a:t>
            </a:r>
            <a:r>
              <a:rPr lang="ko-KR" altLang="en-US" sz="1800" dirty="0" smtClean="0">
                <a:hlinkClick r:id="rId10" tooltip="일본어"/>
              </a:rPr>
              <a:t>일본어</a:t>
            </a:r>
            <a:r>
              <a:rPr lang="en-US" altLang="ko-KR" sz="1800" dirty="0" smtClean="0"/>
              <a:t>: </a:t>
            </a:r>
            <a:r>
              <a:rPr lang="ja-JP" altLang="en-US" sz="1800" dirty="0" smtClean="0"/>
              <a:t>裕仁 </a:t>
            </a:r>
            <a:r>
              <a:rPr lang="en-US" altLang="ja-JP" sz="1800" dirty="0" smtClean="0"/>
              <a:t>(</a:t>
            </a:r>
            <a:r>
              <a:rPr lang="ja-JP" altLang="en-US" sz="1800" dirty="0" smtClean="0"/>
              <a:t>ひろひと</a:t>
            </a:r>
            <a:r>
              <a:rPr lang="en-US" altLang="ja-JP" sz="1800" dirty="0" smtClean="0"/>
              <a:t>)</a:t>
            </a:r>
            <a:r>
              <a:rPr lang="en-US" altLang="ko-KR" sz="1800" dirty="0" smtClean="0"/>
              <a:t>)</a:t>
            </a:r>
          </a:p>
          <a:p>
            <a:r>
              <a:rPr lang="ko-KR" altLang="en-US" sz="1800" dirty="0" err="1" smtClean="0">
                <a:hlinkClick r:id="rId11" tooltip="오시루시"/>
              </a:rPr>
              <a:t>오시루시</a:t>
            </a:r>
            <a:r>
              <a:rPr lang="en-US" altLang="ko-KR" sz="1800" dirty="0" smtClean="0"/>
              <a:t>:</a:t>
            </a:r>
            <a:r>
              <a:rPr lang="ko-KR" altLang="en-US" sz="1800" dirty="0" smtClean="0">
                <a:hlinkClick r:id="rId8" tooltip="일본"/>
              </a:rPr>
              <a:t>일본</a:t>
            </a:r>
            <a:r>
              <a:rPr lang="ko-KR" altLang="en-US" sz="1800" dirty="0" smtClean="0"/>
              <a:t>의 황족들이 옷을 두르는 데 사용하는 휘장 또는 심벌 마크를 가리킨다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어린대나무</a:t>
            </a:r>
            <a:r>
              <a:rPr lang="ko-KR" altLang="en-US" sz="1800" dirty="0" smtClean="0"/>
              <a:t> 상징</a:t>
            </a:r>
            <a:r>
              <a:rPr lang="en-US" altLang="ko-KR" sz="1800" dirty="0" smtClean="0"/>
              <a:t>)</a:t>
            </a:r>
          </a:p>
          <a:p>
            <a:endParaRPr lang="en-US" altLang="ko-KR" sz="1800" dirty="0" smtClean="0"/>
          </a:p>
          <a:p>
            <a:endParaRPr lang="ko-KR" altLang="en-US" sz="1800" dirty="0"/>
          </a:p>
        </p:txBody>
      </p:sp>
    </p:spTree>
  </p:cSld>
  <p:clrMapOvr>
    <a:masterClrMapping/>
  </p:clrMapOvr>
  <p:transition spd="med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" name="내용 개체 틀 7" descr="403px-Emperor_Hirohito_and_empress_Kojun_of_jap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484784"/>
            <a:ext cx="3456384" cy="4525963"/>
          </a:xfrm>
        </p:spPr>
      </p:pic>
      <p:pic>
        <p:nvPicPr>
          <p:cNvPr id="7" name="내용 개체 틀 6" descr="462px-Michi-no-miya_Hirohito_19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3888432" cy="43924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내용 개체 틀 6" descr="461px-Emperor_Show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34873" y="1600200"/>
            <a:ext cx="3483254" cy="4525963"/>
          </a:xfrm>
        </p:spPr>
      </p:pic>
      <p:pic>
        <p:nvPicPr>
          <p:cNvPr id="8" name="내용 개체 틀 7" descr="Contest_To_Cut_Down_100_Peop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556792"/>
            <a:ext cx="4258816" cy="4608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도조 </a:t>
            </a:r>
            <a:r>
              <a:rPr lang="ko-KR" altLang="en-US" dirty="0" err="1" smtClean="0"/>
              <a:t>히데키</a:t>
            </a:r>
            <a:endParaRPr lang="ko-KR" altLang="en-US" dirty="0"/>
          </a:p>
        </p:txBody>
      </p:sp>
      <p:pic>
        <p:nvPicPr>
          <p:cNvPr id="7" name="내용 개체 틀 6" descr="469px-Hideki_Toj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818368" cy="4536504"/>
          </a:xfrm>
        </p:spPr>
      </p:pic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ko-KR" sz="1800" dirty="0" smtClean="0">
                <a:hlinkClick r:id="rId3" action="ppaction://hlinkfile" tooltip="1884년"/>
              </a:rPr>
              <a:t>1884년</a:t>
            </a:r>
            <a:r>
              <a:rPr lang="ko-KR" altLang="ko-KR" sz="1800" dirty="0" smtClean="0"/>
              <a:t> </a:t>
            </a:r>
            <a:r>
              <a:rPr lang="ko-KR" altLang="ko-KR" sz="1800" dirty="0" smtClean="0">
                <a:hlinkClick r:id="rId4" action="ppaction://hlinkfile" tooltip="12월 30일"/>
              </a:rPr>
              <a:t>12월 30일</a:t>
            </a:r>
            <a:r>
              <a:rPr lang="ko-KR" altLang="ko-KR" sz="1800" dirty="0" smtClean="0"/>
              <a:t> ~ </a:t>
            </a:r>
            <a:r>
              <a:rPr lang="ko-KR" altLang="ko-KR" sz="1800" dirty="0" smtClean="0">
                <a:hlinkClick r:id="rId5" action="ppaction://hlinkfile" tooltip="1948년"/>
              </a:rPr>
              <a:t>1948년</a:t>
            </a:r>
            <a:r>
              <a:rPr lang="ko-KR" altLang="ko-KR" sz="1800" dirty="0" smtClean="0"/>
              <a:t> </a:t>
            </a:r>
            <a:r>
              <a:rPr lang="ko-KR" altLang="ko-KR" sz="1800" dirty="0" smtClean="0">
                <a:hlinkClick r:id="rId6" action="ppaction://hlinkfile" tooltip="12월 23일"/>
              </a:rPr>
              <a:t>12월 23</a:t>
            </a:r>
            <a:r>
              <a:rPr lang="ko-KR" altLang="ko-KR" sz="1800" dirty="0" smtClean="0">
                <a:hlinkClick r:id="rId6" action="ppaction://hlinkfile" tooltip="12월 23일"/>
              </a:rPr>
              <a:t>일</a:t>
            </a:r>
            <a:endParaRPr lang="en-US" altLang="ko-KR" sz="1800" dirty="0" smtClean="0"/>
          </a:p>
          <a:p>
            <a:r>
              <a:rPr lang="ko-KR" altLang="ko-KR" sz="1800" dirty="0" smtClean="0">
                <a:hlinkClick r:id="rId7" action="ppaction://hlinkfile" tooltip="일본 제국"/>
              </a:rPr>
              <a:t>일본 제국</a:t>
            </a:r>
            <a:r>
              <a:rPr lang="ko-KR" altLang="ko-KR" sz="1800" dirty="0" smtClean="0"/>
              <a:t>의 군인이자 </a:t>
            </a:r>
            <a:r>
              <a:rPr lang="ko-KR" altLang="ko-KR" sz="1800" dirty="0" smtClean="0"/>
              <a:t>정치가</a:t>
            </a:r>
            <a:endParaRPr lang="en-US" altLang="ko-KR" sz="1800" dirty="0" smtClean="0"/>
          </a:p>
          <a:p>
            <a:r>
              <a:rPr lang="ko-KR" altLang="ko-KR" sz="1800" dirty="0" smtClean="0">
                <a:hlinkClick r:id="rId8" action="ppaction://hlinkfile" tooltip="일본의 총리"/>
              </a:rPr>
              <a:t>일본의 제40대 </a:t>
            </a:r>
            <a:r>
              <a:rPr lang="ko-KR" altLang="ko-KR" sz="1800" dirty="0" smtClean="0">
                <a:hlinkClick r:id="rId8" action="ppaction://hlinkfile" tooltip="일본의 총리"/>
              </a:rPr>
              <a:t>총리</a:t>
            </a:r>
            <a:endParaRPr lang="en-US" altLang="ko-KR" sz="1800" dirty="0" smtClean="0"/>
          </a:p>
          <a:p>
            <a:r>
              <a:rPr lang="ko-KR" altLang="ko-KR" sz="1800" dirty="0" smtClean="0"/>
              <a:t>육군대신, 내무대신, 외무대신, </a:t>
            </a:r>
            <a:r>
              <a:rPr lang="ko-KR" altLang="ko-KR" sz="1800" dirty="0" err="1" smtClean="0"/>
              <a:t>문부대신</a:t>
            </a:r>
            <a:r>
              <a:rPr lang="ko-KR" altLang="ko-KR" sz="1800" dirty="0" smtClean="0"/>
              <a:t>, 상공대신, </a:t>
            </a:r>
            <a:r>
              <a:rPr lang="ko-KR" altLang="ko-KR" sz="1800" dirty="0" smtClean="0"/>
              <a:t>군수대신</a:t>
            </a:r>
            <a:endParaRPr lang="en-US" altLang="ko-KR" sz="1800" dirty="0" smtClean="0"/>
          </a:p>
          <a:p>
            <a:r>
              <a:rPr lang="ko-KR" altLang="ko-KR" sz="1800" dirty="0" smtClean="0">
                <a:hlinkClick r:id="rId9" action="ppaction://hlinkfile" tooltip="태평양 전쟁"/>
              </a:rPr>
              <a:t>태평양 </a:t>
            </a:r>
            <a:r>
              <a:rPr lang="ko-KR" altLang="ko-KR" sz="1800" dirty="0" smtClean="0">
                <a:hlinkClick r:id="rId9" action="ppaction://hlinkfile" tooltip="태평양 전쟁"/>
              </a:rPr>
              <a:t>전쟁</a:t>
            </a:r>
            <a:r>
              <a:rPr lang="ko-KR" altLang="ko-KR" sz="1800" dirty="0" smtClean="0"/>
              <a:t>을 일으킨 </a:t>
            </a:r>
            <a:r>
              <a:rPr lang="ko-KR" altLang="ko-KR" sz="1800" dirty="0" smtClean="0"/>
              <a:t>전범</a:t>
            </a:r>
            <a:endParaRPr lang="en-US" altLang="ko-KR" sz="1800" dirty="0" smtClean="0"/>
          </a:p>
          <a:p>
            <a:r>
              <a:rPr lang="ko-KR" altLang="ko-KR" sz="1800" dirty="0" smtClean="0"/>
              <a:t>별명이 "면도날"(</a:t>
            </a:r>
            <a:r>
              <a:rPr lang="ko-KR" altLang="ko-KR" sz="1800" dirty="0" smtClean="0">
                <a:hlinkClick r:id="rId10" action="ppaction://hlinkfile" tooltip="일본어"/>
              </a:rPr>
              <a:t>일본어</a:t>
            </a:r>
            <a:r>
              <a:rPr lang="ko-KR" altLang="ko-KR" sz="1800" dirty="0" smtClean="0"/>
              <a:t>: </a:t>
            </a:r>
            <a:r>
              <a:rPr lang="ja-JP" altLang="ko-KR" sz="1800" dirty="0" smtClean="0"/>
              <a:t>剃刀</a:t>
            </a:r>
            <a:r>
              <a:rPr lang="ko-KR" altLang="ko-KR" sz="1800" dirty="0" smtClean="0"/>
              <a:t> </a:t>
            </a:r>
            <a:r>
              <a:rPr lang="ko-KR" altLang="ko-KR" sz="1800" dirty="0" smtClean="0"/>
              <a:t>가미소리)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내용 개체 틀 6" descr="Young_Toj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3528392" cy="4608512"/>
          </a:xfrm>
        </p:spPr>
      </p:pic>
      <p:pic>
        <p:nvPicPr>
          <p:cNvPr id="8" name="내용 개체 틀 7" descr="Tojo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65414"/>
            <a:ext cx="3665443" cy="466074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기시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노부스케</a:t>
            </a:r>
            <a:endParaRPr lang="ko-KR" altLang="en-US" dirty="0"/>
          </a:p>
        </p:txBody>
      </p:sp>
      <p:pic>
        <p:nvPicPr>
          <p:cNvPr id="5" name="내용 개체 틀 4" descr="270px-Nobusuke_Kishi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960440" cy="4536505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ko-KR" sz="1800" dirty="0" smtClean="0">
                <a:hlinkClick r:id="rId3" action="ppaction://hlinkfile" tooltip="1896년"/>
              </a:rPr>
              <a:t>1896년</a:t>
            </a:r>
            <a:r>
              <a:rPr lang="ko-KR" altLang="ko-KR" sz="1800" dirty="0" smtClean="0"/>
              <a:t> </a:t>
            </a:r>
            <a:r>
              <a:rPr lang="ko-KR" altLang="ko-KR" sz="1800" dirty="0" smtClean="0">
                <a:hlinkClick r:id="rId4" action="ppaction://hlinkfile" tooltip="11월 13일"/>
              </a:rPr>
              <a:t>11월 13일</a:t>
            </a:r>
            <a:r>
              <a:rPr lang="ko-KR" altLang="ko-KR" sz="1800" dirty="0" smtClean="0"/>
              <a:t> ~ </a:t>
            </a:r>
            <a:r>
              <a:rPr lang="ko-KR" altLang="ko-KR" sz="1800" dirty="0" smtClean="0">
                <a:hlinkClick r:id="rId5" action="ppaction://hlinkfile" tooltip="1987년"/>
              </a:rPr>
              <a:t>1987년</a:t>
            </a:r>
            <a:r>
              <a:rPr lang="ko-KR" altLang="ko-KR" sz="1800" dirty="0" smtClean="0"/>
              <a:t> </a:t>
            </a:r>
            <a:r>
              <a:rPr lang="ko-KR" altLang="ko-KR" sz="1800" dirty="0" smtClean="0">
                <a:hlinkClick r:id="rId6" action="ppaction://hlinkfile" tooltip="8월 7일"/>
              </a:rPr>
              <a:t>8월 7</a:t>
            </a:r>
            <a:r>
              <a:rPr lang="ko-KR" altLang="ko-KR" sz="1800" dirty="0" smtClean="0">
                <a:hlinkClick r:id="rId6" action="ppaction://hlinkfile" tooltip="8월 7일"/>
              </a:rPr>
              <a:t>일</a:t>
            </a:r>
            <a:endParaRPr lang="en-US" altLang="ko-KR" sz="1800" dirty="0" smtClean="0">
              <a:hlinkClick r:id="rId6" action="ppaction://hlinkfile" tooltip="8월 7일"/>
            </a:endParaRPr>
          </a:p>
          <a:p>
            <a:r>
              <a:rPr lang="ko-KR" altLang="ko-KR" sz="1800" dirty="0" smtClean="0">
                <a:hlinkClick r:id="rId7" action="ppaction://hlinkfile" tooltip="일본"/>
              </a:rPr>
              <a:t>일본</a:t>
            </a:r>
            <a:r>
              <a:rPr lang="ko-KR" altLang="ko-KR" sz="1800" dirty="0" smtClean="0"/>
              <a:t>의 정치인</a:t>
            </a:r>
            <a:endParaRPr lang="en-US" altLang="ko-KR" sz="1800" dirty="0" smtClean="0"/>
          </a:p>
          <a:p>
            <a:r>
              <a:rPr lang="ko-KR" altLang="ko-KR" sz="1800" dirty="0" smtClean="0"/>
              <a:t>농상무성장관, 제56·57대 </a:t>
            </a:r>
            <a:r>
              <a:rPr lang="ko-KR" altLang="ko-KR" sz="1800" dirty="0" smtClean="0">
                <a:hlinkClick r:id="rId8" action="ppaction://hlinkfile" tooltip="일본의 총리"/>
              </a:rPr>
              <a:t>내각총리</a:t>
            </a:r>
            <a:r>
              <a:rPr lang="ko-KR" altLang="ko-KR" sz="1800" dirty="0" smtClean="0"/>
              <a:t>대신을 </a:t>
            </a:r>
            <a:r>
              <a:rPr lang="ko-KR" altLang="ko-KR" sz="1800" dirty="0" smtClean="0"/>
              <a:t>역임</a:t>
            </a:r>
            <a:endParaRPr lang="en-US" altLang="ko-KR" sz="1800" dirty="0" smtClean="0"/>
          </a:p>
          <a:p>
            <a:r>
              <a:rPr lang="ko-KR" altLang="ko-KR" sz="1800" dirty="0" smtClean="0"/>
              <a:t>일본의 정2</a:t>
            </a:r>
            <a:r>
              <a:rPr lang="ko-KR" altLang="ko-KR" sz="1800" dirty="0" smtClean="0"/>
              <a:t>위국화장</a:t>
            </a:r>
            <a:endParaRPr lang="en-US" altLang="ko-KR" sz="1800" dirty="0" smtClean="0"/>
          </a:p>
          <a:p>
            <a:r>
              <a:rPr lang="ko-KR" altLang="ko-KR" sz="1800" b="1" dirty="0" smtClean="0"/>
              <a:t>쇼와의 요괴</a:t>
            </a:r>
            <a:r>
              <a:rPr lang="ko-KR" altLang="ko-KR" sz="1800" dirty="0" smtClean="0"/>
              <a:t>(</a:t>
            </a:r>
            <a:r>
              <a:rPr lang="ja-JP" altLang="ko-KR" sz="1800" dirty="0" smtClean="0"/>
              <a:t>昭和の妖怪</a:t>
            </a:r>
            <a:r>
              <a:rPr lang="ko-KR" altLang="ko-KR" sz="1800" dirty="0" smtClean="0"/>
              <a:t>) 라는 </a:t>
            </a:r>
            <a:r>
              <a:rPr lang="ko-KR" altLang="ko-KR" sz="1800" dirty="0" smtClean="0"/>
              <a:t>별명</a:t>
            </a:r>
            <a:endParaRPr lang="en-US" altLang="ko-KR" sz="1800" dirty="0" smtClean="0"/>
          </a:p>
          <a:p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고노에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후미마로</a:t>
            </a:r>
            <a:endParaRPr lang="ko-KR" altLang="en-US" dirty="0"/>
          </a:p>
        </p:txBody>
      </p:sp>
      <p:pic>
        <p:nvPicPr>
          <p:cNvPr id="5" name="내용 개체 틀 4" descr="270px-Fumimaro_Konoe_sui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00200"/>
            <a:ext cx="4104457" cy="4525963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ko-KR" sz="1800" dirty="0" smtClean="0">
                <a:hlinkClick r:id="rId3" action="ppaction://hlinkfile" tooltip="1891년"/>
              </a:rPr>
              <a:t>1891년</a:t>
            </a:r>
            <a:r>
              <a:rPr lang="ko-KR" altLang="ko-KR" sz="1800" dirty="0" smtClean="0"/>
              <a:t> </a:t>
            </a:r>
            <a:r>
              <a:rPr lang="ko-KR" altLang="ko-KR" sz="1800" dirty="0" smtClean="0">
                <a:hlinkClick r:id="rId4" action="ppaction://hlinkfile" tooltip="10월 12일"/>
              </a:rPr>
              <a:t>10월 12일</a:t>
            </a:r>
            <a:r>
              <a:rPr lang="ko-KR" altLang="ko-KR" sz="1800" dirty="0" smtClean="0"/>
              <a:t> ~ </a:t>
            </a:r>
            <a:r>
              <a:rPr lang="ko-KR" altLang="ko-KR" sz="1800" dirty="0" smtClean="0">
                <a:hlinkClick r:id="rId5" action="ppaction://hlinkfile" tooltip="1945년"/>
              </a:rPr>
              <a:t>1945년</a:t>
            </a:r>
            <a:r>
              <a:rPr lang="ko-KR" altLang="ko-KR" sz="1800" dirty="0" smtClean="0"/>
              <a:t> </a:t>
            </a:r>
            <a:r>
              <a:rPr lang="ko-KR" altLang="ko-KR" sz="1800" dirty="0" smtClean="0">
                <a:hlinkClick r:id="rId6" action="ppaction://hlinkfile" tooltip="12월 16일"/>
              </a:rPr>
              <a:t>12월 16일</a:t>
            </a:r>
            <a:r>
              <a:rPr lang="ko-KR" altLang="ko-KR" sz="1800" dirty="0" smtClean="0"/>
              <a:t>)</a:t>
            </a:r>
            <a:endParaRPr lang="en-US" altLang="ko-KR" sz="1800" dirty="0" smtClean="0"/>
          </a:p>
          <a:p>
            <a:r>
              <a:rPr lang="ko-KR" altLang="ko-KR" sz="1800" dirty="0" smtClean="0"/>
              <a:t> </a:t>
            </a:r>
            <a:r>
              <a:rPr lang="ko-KR" altLang="ko-KR" sz="1800" dirty="0" err="1" smtClean="0"/>
              <a:t>후지와라</a:t>
            </a:r>
            <a:r>
              <a:rPr lang="ko-KR" altLang="ko-KR" sz="1800" dirty="0" smtClean="0"/>
              <a:t> 가문 출신의 </a:t>
            </a:r>
            <a:r>
              <a:rPr lang="ko-KR" altLang="ko-KR" sz="1800" dirty="0" smtClean="0">
                <a:hlinkClick r:id="rId7" action="ppaction://hlinkfile" tooltip="일본"/>
              </a:rPr>
              <a:t>일본</a:t>
            </a:r>
            <a:r>
              <a:rPr lang="ko-KR" altLang="ko-KR" sz="1800" dirty="0" smtClean="0"/>
              <a:t> </a:t>
            </a:r>
            <a:r>
              <a:rPr lang="ko-KR" altLang="ko-KR" sz="1800" dirty="0" smtClean="0"/>
              <a:t>정치가</a:t>
            </a:r>
            <a:endParaRPr lang="en-US" altLang="ko-KR" sz="1800" dirty="0" smtClean="0"/>
          </a:p>
          <a:p>
            <a:r>
              <a:rPr lang="ko-KR" altLang="ko-KR" sz="1800" dirty="0" smtClean="0"/>
              <a:t>공작</a:t>
            </a:r>
            <a:r>
              <a:rPr lang="ko-KR" altLang="ko-KR" sz="1800" dirty="0" smtClean="0"/>
              <a:t>, 제34·38·39대 </a:t>
            </a:r>
            <a:r>
              <a:rPr lang="ko-KR" altLang="ko-KR" sz="1800" dirty="0" smtClean="0">
                <a:hlinkClick r:id="rId8" action="ppaction://hlinkfile" tooltip="일본 내각총리대신"/>
              </a:rPr>
              <a:t>일본 내각총리대신</a:t>
            </a:r>
            <a:r>
              <a:rPr lang="ko-KR" altLang="ko-KR" sz="1800" dirty="0" smtClean="0"/>
              <a:t>을 </a:t>
            </a:r>
            <a:r>
              <a:rPr lang="ko-KR" altLang="ko-KR" sz="1800" dirty="0" smtClean="0"/>
              <a:t>지</a:t>
            </a:r>
            <a:r>
              <a:rPr lang="ko-KR" altLang="en-US" sz="1800" dirty="0" smtClean="0"/>
              <a:t>냈다</a:t>
            </a:r>
            <a:endParaRPr lang="en-US" altLang="ko-KR" sz="1800" dirty="0" smtClean="0"/>
          </a:p>
          <a:p>
            <a:r>
              <a:rPr lang="ko-KR" altLang="ko-KR" sz="1800" dirty="0" smtClean="0">
                <a:hlinkClick r:id="rId9" action="ppaction://hlinkfile" tooltip="1933년"/>
              </a:rPr>
              <a:t>1933년</a:t>
            </a:r>
            <a:r>
              <a:rPr lang="ko-KR" altLang="ko-KR" sz="1800" dirty="0" smtClean="0"/>
              <a:t> 귀족원 의장으로 선출되었다. 이 때, 자신의 정책연구기관인 쇼와 연구회(昭和硏究會)</a:t>
            </a:r>
            <a:r>
              <a:rPr lang="ko-KR" altLang="ko-KR" sz="1800" dirty="0" err="1" smtClean="0"/>
              <a:t>를</a:t>
            </a:r>
            <a:r>
              <a:rPr lang="ko-KR" altLang="ko-KR" sz="1800" dirty="0" smtClean="0"/>
              <a:t> 설립하기도 하였다.</a:t>
            </a:r>
          </a:p>
          <a:p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142</TotalTime>
  <Words>491</Words>
  <Application>Microsoft Office PowerPoint</Application>
  <PresentationFormat>화면 슬라이드 쇼(4:3)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고려청자</vt:lpstr>
      <vt:lpstr>쇼와시대 인물 과 파시즘</vt:lpstr>
      <vt:lpstr>목 차</vt:lpstr>
      <vt:lpstr>쇼와 천황</vt:lpstr>
      <vt:lpstr>슬라이드 4</vt:lpstr>
      <vt:lpstr>슬라이드 5</vt:lpstr>
      <vt:lpstr>도조 히데키</vt:lpstr>
      <vt:lpstr>슬라이드 7</vt:lpstr>
      <vt:lpstr>기시 노부스케</vt:lpstr>
      <vt:lpstr>고노에 후미마로</vt:lpstr>
      <vt:lpstr>일본의 파시즘</vt:lpstr>
      <vt:lpstr>배 경</vt:lpstr>
      <vt:lpstr>일본의 파시즘</vt:lpstr>
      <vt:lpstr>시중회</vt:lpstr>
      <vt:lpstr>강령</vt:lpstr>
      <vt:lpstr>슬라이드 15</vt:lpstr>
    </vt:vector>
  </TitlesOfParts>
  <Company>Univ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쇼와시대 인물</dc:title>
  <dc:creator>user</dc:creator>
  <cp:lastModifiedBy>admin</cp:lastModifiedBy>
  <cp:revision>15</cp:revision>
  <dcterms:created xsi:type="dcterms:W3CDTF">2013-09-23T09:50:06Z</dcterms:created>
  <dcterms:modified xsi:type="dcterms:W3CDTF">2013-09-24T01:51:32Z</dcterms:modified>
</cp:coreProperties>
</file>